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8" r:id="rId2"/>
  </p:sldMasterIdLst>
  <p:notesMasterIdLst>
    <p:notesMasterId r:id="rId13"/>
  </p:notesMasterIdLst>
  <p:sldIdLst>
    <p:sldId id="357" r:id="rId3"/>
    <p:sldId id="403" r:id="rId4"/>
    <p:sldId id="394" r:id="rId5"/>
    <p:sldId id="397" r:id="rId6"/>
    <p:sldId id="405" r:id="rId7"/>
    <p:sldId id="404" r:id="rId8"/>
    <p:sldId id="406" r:id="rId9"/>
    <p:sldId id="407" r:id="rId10"/>
    <p:sldId id="408" r:id="rId11"/>
    <p:sldId id="399" r:id="rId12"/>
  </p:sldIdLst>
  <p:sldSz cx="9144000" cy="6858000" type="screen4x3"/>
  <p:notesSz cx="6745288" cy="98821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009900"/>
    <a:srgbClr val="FF5050"/>
    <a:srgbClr val="FF6600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documentation\reference\lamp%20evoluti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39499804005006"/>
          <c:y val="7.3831141481792234E-2"/>
          <c:w val="0.80817734156554266"/>
          <c:h val="0.739759906532269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Incandescent</c:v>
                </c:pt>
              </c:strCache>
            </c:strRef>
          </c:tx>
          <c:spPr>
            <a:ln w="38100">
              <a:solidFill>
                <a:srgbClr val="993300"/>
              </a:solidFill>
              <a:prstDash val="solid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Sheet1!$B$4:$B$150</c:f>
              <c:numCache>
                <c:formatCode>General</c:formatCode>
                <c:ptCount val="1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9</c:v>
                </c:pt>
                <c:pt idx="35">
                  <c:v>10</c:v>
                </c:pt>
                <c:pt idx="36">
                  <c:v>11</c:v>
                </c:pt>
                <c:pt idx="37">
                  <c:v>11</c:v>
                </c:pt>
                <c:pt idx="38">
                  <c:v>11</c:v>
                </c:pt>
                <c:pt idx="39">
                  <c:v>11</c:v>
                </c:pt>
                <c:pt idx="40">
                  <c:v>11</c:v>
                </c:pt>
                <c:pt idx="41">
                  <c:v>11</c:v>
                </c:pt>
                <c:pt idx="42">
                  <c:v>11</c:v>
                </c:pt>
                <c:pt idx="43">
                  <c:v>11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11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>
                  <c:v>13</c:v>
                </c:pt>
                <c:pt idx="64">
                  <c:v>13</c:v>
                </c:pt>
                <c:pt idx="65">
                  <c:v>13</c:v>
                </c:pt>
                <c:pt idx="66">
                  <c:v>13</c:v>
                </c:pt>
                <c:pt idx="67">
                  <c:v>13</c:v>
                </c:pt>
                <c:pt idx="68">
                  <c:v>13</c:v>
                </c:pt>
                <c:pt idx="69">
                  <c:v>13</c:v>
                </c:pt>
                <c:pt idx="70">
                  <c:v>13</c:v>
                </c:pt>
                <c:pt idx="71">
                  <c:v>13</c:v>
                </c:pt>
                <c:pt idx="72">
                  <c:v>13</c:v>
                </c:pt>
                <c:pt idx="73">
                  <c:v>13</c:v>
                </c:pt>
                <c:pt idx="74">
                  <c:v>13</c:v>
                </c:pt>
                <c:pt idx="75">
                  <c:v>13</c:v>
                </c:pt>
                <c:pt idx="76">
                  <c:v>13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13</c:v>
                </c:pt>
                <c:pt idx="85">
                  <c:v>13</c:v>
                </c:pt>
                <c:pt idx="86">
                  <c:v>13</c:v>
                </c:pt>
                <c:pt idx="87">
                  <c:v>13</c:v>
                </c:pt>
                <c:pt idx="88">
                  <c:v>13</c:v>
                </c:pt>
                <c:pt idx="89">
                  <c:v>13</c:v>
                </c:pt>
                <c:pt idx="90">
                  <c:v>13</c:v>
                </c:pt>
                <c:pt idx="91">
                  <c:v>13</c:v>
                </c:pt>
                <c:pt idx="92">
                  <c:v>13</c:v>
                </c:pt>
                <c:pt idx="93">
                  <c:v>13</c:v>
                </c:pt>
                <c:pt idx="94">
                  <c:v>13</c:v>
                </c:pt>
                <c:pt idx="95">
                  <c:v>13</c:v>
                </c:pt>
                <c:pt idx="96">
                  <c:v>13</c:v>
                </c:pt>
                <c:pt idx="97">
                  <c:v>13</c:v>
                </c:pt>
                <c:pt idx="98">
                  <c:v>13</c:v>
                </c:pt>
                <c:pt idx="99">
                  <c:v>13</c:v>
                </c:pt>
                <c:pt idx="100">
                  <c:v>13</c:v>
                </c:pt>
                <c:pt idx="101">
                  <c:v>13</c:v>
                </c:pt>
                <c:pt idx="102">
                  <c:v>13</c:v>
                </c:pt>
                <c:pt idx="103">
                  <c:v>13</c:v>
                </c:pt>
                <c:pt idx="104">
                  <c:v>13</c:v>
                </c:pt>
                <c:pt idx="105">
                  <c:v>13</c:v>
                </c:pt>
                <c:pt idx="106">
                  <c:v>13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13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13</c:v>
                </c:pt>
                <c:pt idx="127">
                  <c:v>13</c:v>
                </c:pt>
                <c:pt idx="128">
                  <c:v>13</c:v>
                </c:pt>
                <c:pt idx="129">
                  <c:v>13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Halogen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Sheet1!$C$4:$C$150</c:f>
              <c:numCache>
                <c:formatCode>General</c:formatCode>
                <c:ptCount val="147"/>
                <c:pt idx="80">
                  <c:v>16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19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21</c:v>
                </c:pt>
                <c:pt idx="107">
                  <c:v>21</c:v>
                </c:pt>
                <c:pt idx="108">
                  <c:v>22</c:v>
                </c:pt>
                <c:pt idx="109">
                  <c:v>23</c:v>
                </c:pt>
                <c:pt idx="110">
                  <c:v>24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25</c:v>
                </c:pt>
                <c:pt idx="118">
                  <c:v>25</c:v>
                </c:pt>
                <c:pt idx="119">
                  <c:v>25</c:v>
                </c:pt>
                <c:pt idx="120">
                  <c:v>25</c:v>
                </c:pt>
                <c:pt idx="121">
                  <c:v>25</c:v>
                </c:pt>
                <c:pt idx="122">
                  <c:v>25</c:v>
                </c:pt>
                <c:pt idx="123">
                  <c:v>25</c:v>
                </c:pt>
                <c:pt idx="124">
                  <c:v>25</c:v>
                </c:pt>
                <c:pt idx="125">
                  <c:v>25</c:v>
                </c:pt>
                <c:pt idx="126">
                  <c:v>25</c:v>
                </c:pt>
                <c:pt idx="127">
                  <c:v>25</c:v>
                </c:pt>
                <c:pt idx="128">
                  <c:v>27</c:v>
                </c:pt>
                <c:pt idx="129">
                  <c:v>27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HgHP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Sheet1!$D$4:$D$150</c:f>
              <c:numCache>
                <c:formatCode>General</c:formatCode>
                <c:ptCount val="147"/>
                <c:pt idx="25">
                  <c:v>25</c:v>
                </c:pt>
                <c:pt idx="26">
                  <c:v>25.52</c:v>
                </c:pt>
                <c:pt idx="27">
                  <c:v>26.04</c:v>
                </c:pt>
                <c:pt idx="28">
                  <c:v>26.56</c:v>
                </c:pt>
                <c:pt idx="29">
                  <c:v>27.08</c:v>
                </c:pt>
                <c:pt idx="30">
                  <c:v>27.599999999999987</c:v>
                </c:pt>
                <c:pt idx="31">
                  <c:v>28.119999999999997</c:v>
                </c:pt>
                <c:pt idx="32">
                  <c:v>28.639999999999997</c:v>
                </c:pt>
                <c:pt idx="33">
                  <c:v>29.159999999999997</c:v>
                </c:pt>
                <c:pt idx="34">
                  <c:v>29.679999999999996</c:v>
                </c:pt>
                <c:pt idx="35">
                  <c:v>30.199999999999996</c:v>
                </c:pt>
                <c:pt idx="36">
                  <c:v>30.719999999999992</c:v>
                </c:pt>
                <c:pt idx="37">
                  <c:v>31.239999999999988</c:v>
                </c:pt>
                <c:pt idx="38">
                  <c:v>31.759999999999987</c:v>
                </c:pt>
                <c:pt idx="39">
                  <c:v>32.280000000000008</c:v>
                </c:pt>
                <c:pt idx="40">
                  <c:v>32.800000000000004</c:v>
                </c:pt>
                <c:pt idx="41">
                  <c:v>33.32</c:v>
                </c:pt>
                <c:pt idx="42">
                  <c:v>33.839999999999996</c:v>
                </c:pt>
                <c:pt idx="43">
                  <c:v>34.360000000000007</c:v>
                </c:pt>
                <c:pt idx="44">
                  <c:v>34.880000000000003</c:v>
                </c:pt>
                <c:pt idx="45">
                  <c:v>35.400000000000006</c:v>
                </c:pt>
                <c:pt idx="46">
                  <c:v>35.920000000000016</c:v>
                </c:pt>
                <c:pt idx="47">
                  <c:v>36.440000000000005</c:v>
                </c:pt>
                <c:pt idx="48">
                  <c:v>36.960000000000022</c:v>
                </c:pt>
                <c:pt idx="49">
                  <c:v>37.480000000000025</c:v>
                </c:pt>
                <c:pt idx="50">
                  <c:v>38.000000000000028</c:v>
                </c:pt>
                <c:pt idx="51">
                  <c:v>38.520000000000032</c:v>
                </c:pt>
                <c:pt idx="52">
                  <c:v>39.040000000000035</c:v>
                </c:pt>
                <c:pt idx="53">
                  <c:v>39.560000000000038</c:v>
                </c:pt>
                <c:pt idx="54">
                  <c:v>40.080000000000041</c:v>
                </c:pt>
                <c:pt idx="55">
                  <c:v>40.600000000000051</c:v>
                </c:pt>
                <c:pt idx="56">
                  <c:v>41.120000000000061</c:v>
                </c:pt>
                <c:pt idx="57">
                  <c:v>41.64000000000005</c:v>
                </c:pt>
                <c:pt idx="58">
                  <c:v>42.160000000000053</c:v>
                </c:pt>
                <c:pt idx="59">
                  <c:v>42.680000000000057</c:v>
                </c:pt>
                <c:pt idx="60">
                  <c:v>43.20000000000006</c:v>
                </c:pt>
                <c:pt idx="61">
                  <c:v>43.720000000000063</c:v>
                </c:pt>
                <c:pt idx="62">
                  <c:v>44.240000000000066</c:v>
                </c:pt>
                <c:pt idx="63">
                  <c:v>44.760000000000069</c:v>
                </c:pt>
                <c:pt idx="64">
                  <c:v>45.280000000000072</c:v>
                </c:pt>
                <c:pt idx="65">
                  <c:v>45.800000000000075</c:v>
                </c:pt>
                <c:pt idx="66">
                  <c:v>46.320000000000078</c:v>
                </c:pt>
                <c:pt idx="67">
                  <c:v>46.840000000000074</c:v>
                </c:pt>
                <c:pt idx="68">
                  <c:v>47.360000000000085</c:v>
                </c:pt>
                <c:pt idx="69">
                  <c:v>48</c:v>
                </c:pt>
                <c:pt idx="70">
                  <c:v>49</c:v>
                </c:pt>
                <c:pt idx="71">
                  <c:v>49</c:v>
                </c:pt>
                <c:pt idx="72">
                  <c:v>49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51</c:v>
                </c:pt>
                <c:pt idx="84">
                  <c:v>51</c:v>
                </c:pt>
                <c:pt idx="85">
                  <c:v>52</c:v>
                </c:pt>
                <c:pt idx="86">
                  <c:v>53</c:v>
                </c:pt>
                <c:pt idx="87">
                  <c:v>53</c:v>
                </c:pt>
                <c:pt idx="88">
                  <c:v>54</c:v>
                </c:pt>
                <c:pt idx="89">
                  <c:v>55</c:v>
                </c:pt>
                <c:pt idx="90">
                  <c:v>56</c:v>
                </c:pt>
                <c:pt idx="91">
                  <c:v>56</c:v>
                </c:pt>
                <c:pt idx="92">
                  <c:v>57</c:v>
                </c:pt>
                <c:pt idx="93">
                  <c:v>58</c:v>
                </c:pt>
                <c:pt idx="94">
                  <c:v>59</c:v>
                </c:pt>
                <c:pt idx="95">
                  <c:v>60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61</c:v>
                </c:pt>
                <c:pt idx="102">
                  <c:v>61</c:v>
                </c:pt>
                <c:pt idx="103">
                  <c:v>61</c:v>
                </c:pt>
                <c:pt idx="104">
                  <c:v>61</c:v>
                </c:pt>
                <c:pt idx="105">
                  <c:v>61</c:v>
                </c:pt>
                <c:pt idx="106">
                  <c:v>61</c:v>
                </c:pt>
                <c:pt idx="107">
                  <c:v>61</c:v>
                </c:pt>
                <c:pt idx="108">
                  <c:v>61</c:v>
                </c:pt>
                <c:pt idx="109">
                  <c:v>62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62</c:v>
                </c:pt>
                <c:pt idx="115">
                  <c:v>62</c:v>
                </c:pt>
                <c:pt idx="116">
                  <c:v>62</c:v>
                </c:pt>
                <c:pt idx="117">
                  <c:v>62</c:v>
                </c:pt>
                <c:pt idx="118">
                  <c:v>62</c:v>
                </c:pt>
                <c:pt idx="119">
                  <c:v>62</c:v>
                </c:pt>
                <c:pt idx="120">
                  <c:v>62</c:v>
                </c:pt>
                <c:pt idx="121">
                  <c:v>62</c:v>
                </c:pt>
                <c:pt idx="122">
                  <c:v>62</c:v>
                </c:pt>
                <c:pt idx="123">
                  <c:v>62</c:v>
                </c:pt>
                <c:pt idx="124">
                  <c:v>62</c:v>
                </c:pt>
                <c:pt idx="125">
                  <c:v>62</c:v>
                </c:pt>
                <c:pt idx="126">
                  <c:v>62</c:v>
                </c:pt>
                <c:pt idx="127">
                  <c:v>62</c:v>
                </c:pt>
                <c:pt idx="128">
                  <c:v>62</c:v>
                </c:pt>
                <c:pt idx="129">
                  <c:v>62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Fluorescent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Sheet1!$E$4:$E$150</c:f>
              <c:numCache>
                <c:formatCode>General</c:formatCode>
                <c:ptCount val="147"/>
                <c:pt idx="59">
                  <c:v>36</c:v>
                </c:pt>
                <c:pt idx="60">
                  <c:v>37</c:v>
                </c:pt>
                <c:pt idx="61">
                  <c:v>38</c:v>
                </c:pt>
                <c:pt idx="62">
                  <c:v>39</c:v>
                </c:pt>
                <c:pt idx="63">
                  <c:v>40</c:v>
                </c:pt>
                <c:pt idx="64">
                  <c:v>40</c:v>
                </c:pt>
                <c:pt idx="65">
                  <c:v>41</c:v>
                </c:pt>
                <c:pt idx="66">
                  <c:v>42</c:v>
                </c:pt>
                <c:pt idx="67">
                  <c:v>44</c:v>
                </c:pt>
                <c:pt idx="68">
                  <c:v>47</c:v>
                </c:pt>
                <c:pt idx="69">
                  <c:v>49</c:v>
                </c:pt>
                <c:pt idx="70">
                  <c:v>51</c:v>
                </c:pt>
                <c:pt idx="71">
                  <c:v>52</c:v>
                </c:pt>
                <c:pt idx="72">
                  <c:v>53</c:v>
                </c:pt>
                <c:pt idx="73">
                  <c:v>53</c:v>
                </c:pt>
                <c:pt idx="74">
                  <c:v>54</c:v>
                </c:pt>
                <c:pt idx="75">
                  <c:v>55</c:v>
                </c:pt>
                <c:pt idx="76">
                  <c:v>56</c:v>
                </c:pt>
                <c:pt idx="77">
                  <c:v>57</c:v>
                </c:pt>
                <c:pt idx="78">
                  <c:v>58</c:v>
                </c:pt>
                <c:pt idx="79">
                  <c:v>59</c:v>
                </c:pt>
                <c:pt idx="80">
                  <c:v>60</c:v>
                </c:pt>
                <c:pt idx="81">
                  <c:v>67</c:v>
                </c:pt>
                <c:pt idx="82">
                  <c:v>68</c:v>
                </c:pt>
                <c:pt idx="83">
                  <c:v>69</c:v>
                </c:pt>
                <c:pt idx="84">
                  <c:v>69</c:v>
                </c:pt>
                <c:pt idx="85">
                  <c:v>70</c:v>
                </c:pt>
                <c:pt idx="86">
                  <c:v>70</c:v>
                </c:pt>
                <c:pt idx="87">
                  <c:v>70</c:v>
                </c:pt>
                <c:pt idx="88">
                  <c:v>71</c:v>
                </c:pt>
                <c:pt idx="89">
                  <c:v>71</c:v>
                </c:pt>
                <c:pt idx="90">
                  <c:v>73</c:v>
                </c:pt>
                <c:pt idx="91">
                  <c:v>74</c:v>
                </c:pt>
                <c:pt idx="92">
                  <c:v>75</c:v>
                </c:pt>
                <c:pt idx="93">
                  <c:v>76</c:v>
                </c:pt>
                <c:pt idx="94">
                  <c:v>78</c:v>
                </c:pt>
                <c:pt idx="95">
                  <c:v>78</c:v>
                </c:pt>
                <c:pt idx="96">
                  <c:v>79</c:v>
                </c:pt>
                <c:pt idx="97">
                  <c:v>79</c:v>
                </c:pt>
                <c:pt idx="98">
                  <c:v>79</c:v>
                </c:pt>
                <c:pt idx="99">
                  <c:v>81</c:v>
                </c:pt>
                <c:pt idx="100">
                  <c:v>86</c:v>
                </c:pt>
                <c:pt idx="101">
                  <c:v>88</c:v>
                </c:pt>
                <c:pt idx="102">
                  <c:v>89</c:v>
                </c:pt>
                <c:pt idx="103">
                  <c:v>89</c:v>
                </c:pt>
                <c:pt idx="104">
                  <c:v>89</c:v>
                </c:pt>
                <c:pt idx="105">
                  <c:v>89</c:v>
                </c:pt>
                <c:pt idx="106">
                  <c:v>90</c:v>
                </c:pt>
                <c:pt idx="107">
                  <c:v>90</c:v>
                </c:pt>
                <c:pt idx="108">
                  <c:v>91</c:v>
                </c:pt>
                <c:pt idx="109">
                  <c:v>91</c:v>
                </c:pt>
                <c:pt idx="110">
                  <c:v>92</c:v>
                </c:pt>
                <c:pt idx="111">
                  <c:v>92</c:v>
                </c:pt>
                <c:pt idx="112">
                  <c:v>93</c:v>
                </c:pt>
                <c:pt idx="113">
                  <c:v>93</c:v>
                </c:pt>
                <c:pt idx="114">
                  <c:v>94</c:v>
                </c:pt>
                <c:pt idx="115">
                  <c:v>94</c:v>
                </c:pt>
                <c:pt idx="116">
                  <c:v>95</c:v>
                </c:pt>
                <c:pt idx="117">
                  <c:v>95</c:v>
                </c:pt>
                <c:pt idx="118">
                  <c:v>96</c:v>
                </c:pt>
                <c:pt idx="119">
                  <c:v>96</c:v>
                </c:pt>
                <c:pt idx="120">
                  <c:v>96</c:v>
                </c:pt>
                <c:pt idx="121">
                  <c:v>96</c:v>
                </c:pt>
                <c:pt idx="122">
                  <c:v>97</c:v>
                </c:pt>
                <c:pt idx="123">
                  <c:v>97</c:v>
                </c:pt>
                <c:pt idx="124">
                  <c:v>98</c:v>
                </c:pt>
                <c:pt idx="125">
                  <c:v>99</c:v>
                </c:pt>
                <c:pt idx="126">
                  <c:v>99</c:v>
                </c:pt>
                <c:pt idx="127">
                  <c:v>100</c:v>
                </c:pt>
                <c:pt idx="128">
                  <c:v>104</c:v>
                </c:pt>
                <c:pt idx="129">
                  <c:v>104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Metal Halide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Sheet1!$F$4:$F$150</c:f>
              <c:numCache>
                <c:formatCode>General</c:formatCode>
                <c:ptCount val="147"/>
                <c:pt idx="82">
                  <c:v>69</c:v>
                </c:pt>
                <c:pt idx="83">
                  <c:v>70</c:v>
                </c:pt>
                <c:pt idx="84">
                  <c:v>71</c:v>
                </c:pt>
                <c:pt idx="85">
                  <c:v>72</c:v>
                </c:pt>
                <c:pt idx="86">
                  <c:v>73</c:v>
                </c:pt>
                <c:pt idx="87">
                  <c:v>75</c:v>
                </c:pt>
                <c:pt idx="88">
                  <c:v>77</c:v>
                </c:pt>
                <c:pt idx="89">
                  <c:v>78</c:v>
                </c:pt>
                <c:pt idx="90">
                  <c:v>79</c:v>
                </c:pt>
                <c:pt idx="91">
                  <c:v>79.5</c:v>
                </c:pt>
                <c:pt idx="92">
                  <c:v>80</c:v>
                </c:pt>
                <c:pt idx="93">
                  <c:v>80.599999999999994</c:v>
                </c:pt>
                <c:pt idx="94">
                  <c:v>81</c:v>
                </c:pt>
                <c:pt idx="95">
                  <c:v>83</c:v>
                </c:pt>
                <c:pt idx="96">
                  <c:v>85</c:v>
                </c:pt>
                <c:pt idx="97">
                  <c:v>87</c:v>
                </c:pt>
                <c:pt idx="98">
                  <c:v>88</c:v>
                </c:pt>
                <c:pt idx="99">
                  <c:v>90</c:v>
                </c:pt>
                <c:pt idx="100">
                  <c:v>91</c:v>
                </c:pt>
                <c:pt idx="101">
                  <c:v>92</c:v>
                </c:pt>
                <c:pt idx="102">
                  <c:v>93</c:v>
                </c:pt>
                <c:pt idx="103">
                  <c:v>94</c:v>
                </c:pt>
                <c:pt idx="104">
                  <c:v>94</c:v>
                </c:pt>
                <c:pt idx="105">
                  <c:v>95</c:v>
                </c:pt>
                <c:pt idx="106">
                  <c:v>96</c:v>
                </c:pt>
                <c:pt idx="107">
                  <c:v>97</c:v>
                </c:pt>
                <c:pt idx="108">
                  <c:v>98</c:v>
                </c:pt>
                <c:pt idx="109">
                  <c:v>100</c:v>
                </c:pt>
                <c:pt idx="110">
                  <c:v>101</c:v>
                </c:pt>
                <c:pt idx="111">
                  <c:v>102</c:v>
                </c:pt>
                <c:pt idx="112">
                  <c:v>103</c:v>
                </c:pt>
                <c:pt idx="113">
                  <c:v>104</c:v>
                </c:pt>
                <c:pt idx="114">
                  <c:v>104</c:v>
                </c:pt>
                <c:pt idx="115">
                  <c:v>105</c:v>
                </c:pt>
                <c:pt idx="116">
                  <c:v>105</c:v>
                </c:pt>
                <c:pt idx="117">
                  <c:v>106</c:v>
                </c:pt>
                <c:pt idx="118">
                  <c:v>106</c:v>
                </c:pt>
                <c:pt idx="119">
                  <c:v>106</c:v>
                </c:pt>
                <c:pt idx="120">
                  <c:v>107</c:v>
                </c:pt>
                <c:pt idx="121">
                  <c:v>107</c:v>
                </c:pt>
                <c:pt idx="122">
                  <c:v>107</c:v>
                </c:pt>
                <c:pt idx="123">
                  <c:v>108</c:v>
                </c:pt>
                <c:pt idx="124">
                  <c:v>108</c:v>
                </c:pt>
                <c:pt idx="125">
                  <c:v>109</c:v>
                </c:pt>
                <c:pt idx="126">
                  <c:v>110</c:v>
                </c:pt>
                <c:pt idx="127">
                  <c:v>110</c:v>
                </c:pt>
                <c:pt idx="128">
                  <c:v>115</c:v>
                </c:pt>
                <c:pt idx="129">
                  <c:v>115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White LED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Sheet1!$G$4:$G$150</c:f>
              <c:numCache>
                <c:formatCode>General</c:formatCode>
                <c:ptCount val="147"/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4</c:v>
                </c:pt>
                <c:pt idx="123">
                  <c:v>6</c:v>
                </c:pt>
                <c:pt idx="124">
                  <c:v>8</c:v>
                </c:pt>
                <c:pt idx="125">
                  <c:v>10</c:v>
                </c:pt>
                <c:pt idx="126">
                  <c:v>25</c:v>
                </c:pt>
                <c:pt idx="127">
                  <c:v>35</c:v>
                </c:pt>
                <c:pt idx="128">
                  <c:v>60</c:v>
                </c:pt>
                <c:pt idx="129">
                  <c:v>85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WLED Evolution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Sheet1!$A$4:$A$150</c:f>
              <c:numCache>
                <c:formatCode>General</c:formatCode>
                <c:ptCount val="147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1960</c:v>
                </c:pt>
                <c:pt idx="82">
                  <c:v>1961</c:v>
                </c:pt>
                <c:pt idx="83">
                  <c:v>1962</c:v>
                </c:pt>
                <c:pt idx="84">
                  <c:v>1963</c:v>
                </c:pt>
                <c:pt idx="85">
                  <c:v>1964</c:v>
                </c:pt>
                <c:pt idx="86">
                  <c:v>1965</c:v>
                </c:pt>
                <c:pt idx="87">
                  <c:v>1966</c:v>
                </c:pt>
                <c:pt idx="88">
                  <c:v>1967</c:v>
                </c:pt>
                <c:pt idx="89">
                  <c:v>1968</c:v>
                </c:pt>
                <c:pt idx="90">
                  <c:v>1969</c:v>
                </c:pt>
                <c:pt idx="91">
                  <c:v>1970</c:v>
                </c:pt>
                <c:pt idx="92">
                  <c:v>1971</c:v>
                </c:pt>
                <c:pt idx="93">
                  <c:v>1972</c:v>
                </c:pt>
                <c:pt idx="94">
                  <c:v>1973</c:v>
                </c:pt>
                <c:pt idx="95">
                  <c:v>1974</c:v>
                </c:pt>
                <c:pt idx="96">
                  <c:v>1975</c:v>
                </c:pt>
                <c:pt idx="97">
                  <c:v>1976</c:v>
                </c:pt>
                <c:pt idx="98">
                  <c:v>1977</c:v>
                </c:pt>
                <c:pt idx="99">
                  <c:v>1978</c:v>
                </c:pt>
                <c:pt idx="100">
                  <c:v>1979</c:v>
                </c:pt>
                <c:pt idx="101">
                  <c:v>1980</c:v>
                </c:pt>
                <c:pt idx="102">
                  <c:v>1981</c:v>
                </c:pt>
                <c:pt idx="103">
                  <c:v>1982</c:v>
                </c:pt>
                <c:pt idx="104">
                  <c:v>1983</c:v>
                </c:pt>
                <c:pt idx="105">
                  <c:v>1984</c:v>
                </c:pt>
                <c:pt idx="106">
                  <c:v>1985</c:v>
                </c:pt>
                <c:pt idx="107">
                  <c:v>1986</c:v>
                </c:pt>
                <c:pt idx="108">
                  <c:v>1987</c:v>
                </c:pt>
                <c:pt idx="109">
                  <c:v>1988</c:v>
                </c:pt>
                <c:pt idx="110">
                  <c:v>1989</c:v>
                </c:pt>
                <c:pt idx="111">
                  <c:v>1990</c:v>
                </c:pt>
                <c:pt idx="112">
                  <c:v>1991</c:v>
                </c:pt>
                <c:pt idx="113">
                  <c:v>1992</c:v>
                </c:pt>
                <c:pt idx="114">
                  <c:v>1993</c:v>
                </c:pt>
                <c:pt idx="115">
                  <c:v>1994</c:v>
                </c:pt>
                <c:pt idx="116">
                  <c:v>1995</c:v>
                </c:pt>
                <c:pt idx="117">
                  <c:v>1996</c:v>
                </c:pt>
                <c:pt idx="118">
                  <c:v>1997</c:v>
                </c:pt>
                <c:pt idx="119">
                  <c:v>1998</c:v>
                </c:pt>
                <c:pt idx="120">
                  <c:v>1999</c:v>
                </c:pt>
                <c:pt idx="121">
                  <c:v>2000</c:v>
                </c:pt>
                <c:pt idx="122">
                  <c:v>2001</c:v>
                </c:pt>
                <c:pt idx="123">
                  <c:v>2002</c:v>
                </c:pt>
                <c:pt idx="124">
                  <c:v>2003</c:v>
                </c:pt>
                <c:pt idx="125">
                  <c:v>2004</c:v>
                </c:pt>
                <c:pt idx="126">
                  <c:v>2005</c:v>
                </c:pt>
                <c:pt idx="127">
                  <c:v>2006</c:v>
                </c:pt>
                <c:pt idx="128">
                  <c:v>2007</c:v>
                </c:pt>
                <c:pt idx="129">
                  <c:v>2008</c:v>
                </c:pt>
                <c:pt idx="130">
                  <c:v>2009</c:v>
                </c:pt>
                <c:pt idx="131">
                  <c:v>2010</c:v>
                </c:pt>
                <c:pt idx="132">
                  <c:v>2011</c:v>
                </c:pt>
                <c:pt idx="133">
                  <c:v>2012</c:v>
                </c:pt>
                <c:pt idx="134">
                  <c:v>2013</c:v>
                </c:pt>
                <c:pt idx="135">
                  <c:v>2014</c:v>
                </c:pt>
                <c:pt idx="136">
                  <c:v>2015</c:v>
                </c:pt>
                <c:pt idx="137">
                  <c:v>2016</c:v>
                </c:pt>
                <c:pt idx="138">
                  <c:v>2017</c:v>
                </c:pt>
                <c:pt idx="139">
                  <c:v>2018</c:v>
                </c:pt>
                <c:pt idx="140">
                  <c:v>2019</c:v>
                </c:pt>
                <c:pt idx="141">
                  <c:v>2020</c:v>
                </c:pt>
                <c:pt idx="142">
                  <c:v>2021</c:v>
                </c:pt>
                <c:pt idx="143">
                  <c:v>2022</c:v>
                </c:pt>
                <c:pt idx="144">
                  <c:v>2023</c:v>
                </c:pt>
                <c:pt idx="145">
                  <c:v>2024</c:v>
                </c:pt>
                <c:pt idx="146">
                  <c:v>2025</c:v>
                </c:pt>
              </c:numCache>
            </c:numRef>
          </c:xVal>
          <c:yVal>
            <c:numRef>
              <c:f>Sheet1!$H$4:$H$150</c:f>
              <c:numCache>
                <c:formatCode>General</c:formatCode>
                <c:ptCount val="147"/>
                <c:pt idx="129">
                  <c:v>85</c:v>
                </c:pt>
                <c:pt idx="130">
                  <c:v>110</c:v>
                </c:pt>
                <c:pt idx="131">
                  <c:v>135</c:v>
                </c:pt>
                <c:pt idx="132">
                  <c:v>148</c:v>
                </c:pt>
                <c:pt idx="133">
                  <c:v>155</c:v>
                </c:pt>
                <c:pt idx="134">
                  <c:v>163</c:v>
                </c:pt>
                <c:pt idx="135">
                  <c:v>172</c:v>
                </c:pt>
                <c:pt idx="136">
                  <c:v>180</c:v>
                </c:pt>
                <c:pt idx="137">
                  <c:v>188</c:v>
                </c:pt>
                <c:pt idx="138">
                  <c:v>198</c:v>
                </c:pt>
                <c:pt idx="139">
                  <c:v>206</c:v>
                </c:pt>
                <c:pt idx="140">
                  <c:v>210</c:v>
                </c:pt>
                <c:pt idx="141">
                  <c:v>215</c:v>
                </c:pt>
                <c:pt idx="142">
                  <c:v>220</c:v>
                </c:pt>
                <c:pt idx="143">
                  <c:v>224</c:v>
                </c:pt>
                <c:pt idx="144">
                  <c:v>228</c:v>
                </c:pt>
                <c:pt idx="145">
                  <c:v>230</c:v>
                </c:pt>
                <c:pt idx="146">
                  <c:v>230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Sheet1!$I$3</c:f>
              <c:strCache>
                <c:ptCount val="1"/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Sheet1!$A$125:$A$150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xVal>
          <c:yVal>
            <c:numRef>
              <c:f>Sheet1!$I$125:$I$151</c:f>
              <c:numCache>
                <c:formatCode>General</c:formatCode>
                <c:ptCount val="27"/>
                <c:pt idx="3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35</c:v>
                </c:pt>
                <c:pt idx="8">
                  <c:v>60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Sheet1!$J$3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Sheet1!$A$125:$A$150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xVal>
          <c:yVal>
            <c:numRef>
              <c:f>Sheet1!$J$125:$J$151</c:f>
              <c:numCache>
                <c:formatCode>General</c:formatCode>
                <c:ptCount val="27"/>
                <c:pt idx="8">
                  <c:v>60</c:v>
                </c:pt>
                <c:pt idx="9">
                  <c:v>80</c:v>
                </c:pt>
                <c:pt idx="10">
                  <c:v>105</c:v>
                </c:pt>
                <c:pt idx="11">
                  <c:v>125</c:v>
                </c:pt>
                <c:pt idx="12">
                  <c:v>130</c:v>
                </c:pt>
                <c:pt idx="13">
                  <c:v>140</c:v>
                </c:pt>
                <c:pt idx="14">
                  <c:v>145</c:v>
                </c:pt>
                <c:pt idx="15">
                  <c:v>150</c:v>
                </c:pt>
                <c:pt idx="16">
                  <c:v>155</c:v>
                </c:pt>
                <c:pt idx="17">
                  <c:v>157</c:v>
                </c:pt>
                <c:pt idx="18">
                  <c:v>159</c:v>
                </c:pt>
                <c:pt idx="19">
                  <c:v>160</c:v>
                </c:pt>
                <c:pt idx="20">
                  <c:v>161</c:v>
                </c:pt>
                <c:pt idx="21">
                  <c:v>162</c:v>
                </c:pt>
                <c:pt idx="22">
                  <c:v>162</c:v>
                </c:pt>
                <c:pt idx="23">
                  <c:v>162</c:v>
                </c:pt>
                <c:pt idx="24">
                  <c:v>162</c:v>
                </c:pt>
                <c:pt idx="25">
                  <c:v>162</c:v>
                </c:pt>
                <c:pt idx="26">
                  <c:v>162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745408"/>
        <c:axId val="103763968"/>
      </c:scatterChart>
      <c:valAx>
        <c:axId val="103745408"/>
        <c:scaling>
          <c:orientation val="minMax"/>
          <c:max val="2025"/>
          <c:min val="1875"/>
        </c:scaling>
        <c:delete val="0"/>
        <c:axPos val="b"/>
        <c:title>
          <c:tx>
            <c:rich>
              <a:bodyPr/>
              <a:lstStyle/>
              <a:p>
                <a:pPr>
                  <a:defRPr lang="en-US"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Tijd (jaren)</a:t>
                </a:r>
              </a:p>
            </c:rich>
          </c:tx>
          <c:layout>
            <c:manualLayout>
              <c:xMode val="edge"/>
              <c:yMode val="edge"/>
              <c:x val="0.48113273576651971"/>
              <c:y val="0.877109445656642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95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763968"/>
        <c:crosses val="autoZero"/>
        <c:crossBetween val="midCat"/>
        <c:majorUnit val="25"/>
        <c:minorUnit val="5"/>
      </c:valAx>
      <c:valAx>
        <c:axId val="103763968"/>
        <c:scaling>
          <c:orientation val="minMax"/>
          <c:max val="240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US" sz="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Efficiëntie (lm/W)</a:t>
                </a:r>
              </a:p>
            </c:rich>
          </c:tx>
          <c:layout>
            <c:manualLayout>
              <c:xMode val="edge"/>
              <c:yMode val="edge"/>
              <c:x val="4.40251572327044E-2"/>
              <c:y val="0.253012301173196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374540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0.15625</cdr:x>
      <cdr:y>0.67213</cdr:y>
    </cdr:from>
    <cdr:to>
      <cdr:x>0.20325</cdr:x>
      <cdr:y>0.78998</cdr:y>
    </cdr:to>
    <cdr:pic>
      <cdr:nvPicPr>
        <cdr:cNvPr id="2049" name="Picture 1" descr="C:\DATA\docs\lamp pics\361px-Gluehlampe_01_KMJ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80120" y="2952328"/>
          <a:ext cx="324900" cy="51765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0.27632</cdr:x>
      <cdr:y>0.49048</cdr:y>
    </cdr:from>
    <cdr:to>
      <cdr:x>0.32972</cdr:x>
      <cdr:y>0.67079</cdr:y>
    </cdr:to>
    <cdr:pic>
      <cdr:nvPicPr>
        <cdr:cNvPr id="2050" name="Picture 2" descr="C:\DATA\docs\lamp pics\pro-5-b-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79711" y="1946670"/>
          <a:ext cx="323990" cy="71445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0.58391</cdr:x>
      <cdr:y>0.60345</cdr:y>
    </cdr:from>
    <cdr:to>
      <cdr:x>0.61541</cdr:x>
      <cdr:y>0.71398</cdr:y>
    </cdr:to>
    <cdr:pic>
      <cdr:nvPicPr>
        <cdr:cNvPr id="2052" name="Picture 4" descr="C:\DATA\docs\lamp pics\07-halogen_lamp-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46015" y="2394293"/>
          <a:ext cx="191110" cy="437955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0.44586</cdr:x>
      <cdr:y>0.38215</cdr:y>
    </cdr:from>
    <cdr:to>
      <cdr:x>0.56841</cdr:x>
      <cdr:y>0.53367</cdr:y>
    </cdr:to>
    <cdr:pic>
      <cdr:nvPicPr>
        <cdr:cNvPr id="2053" name="Picture 5" descr="C:\DATA\docs\lamp pics\tl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08418" y="1517417"/>
          <a:ext cx="743536" cy="600375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0.16667</cdr:x>
      <cdr:y>0.7541</cdr:y>
    </cdr:from>
    <cdr:to>
      <cdr:x>0.37141</cdr:x>
      <cdr:y>0.80437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2128" y="3312368"/>
          <a:ext cx="1415320" cy="2208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 smtClean="0">
              <a:solidFill>
                <a:srgbClr val="993300"/>
              </a:solidFill>
              <a:latin typeface="Arial"/>
              <a:cs typeface="Arial"/>
            </a:rPr>
            <a:t>Incandescence</a:t>
          </a:r>
          <a:endParaRPr lang="en-US" sz="1000" b="1" i="0" strike="noStrike" dirty="0">
            <a:solidFill>
              <a:srgbClr val="9933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0.56841</cdr:x>
      <cdr:y>0.66323</cdr:y>
    </cdr:from>
    <cdr:to>
      <cdr:x>0.77339</cdr:x>
      <cdr:y>0.71349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1954" y="2631156"/>
          <a:ext cx="1243705" cy="199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 err="1" smtClean="0">
              <a:solidFill>
                <a:srgbClr val="0000FF"/>
              </a:solidFill>
              <a:latin typeface="Arial"/>
              <a:cs typeface="Arial"/>
            </a:rPr>
            <a:t>Halogène</a:t>
          </a:r>
          <a:endParaRPr lang="en-US" sz="1000" b="1" i="0" strike="noStrike" dirty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0.2933</cdr:x>
      <cdr:y>0.57686</cdr:y>
    </cdr:from>
    <cdr:to>
      <cdr:x>0.51636</cdr:x>
      <cdr:y>0.62884</cdr:y>
    </cdr:to>
    <cdr:sp macro="" textlink="">
      <cdr:nvSpPr>
        <cdr:cNvPr id="205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1167" y="1859370"/>
          <a:ext cx="1194893" cy="167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 err="1" smtClean="0">
              <a:solidFill>
                <a:srgbClr val="FF6600"/>
              </a:solidFill>
              <a:latin typeface="Arial"/>
              <a:cs typeface="Arial"/>
            </a:rPr>
            <a:t>Vapeur</a:t>
          </a:r>
          <a:r>
            <a:rPr lang="en-US" sz="1000" b="1" i="0" strike="noStrike" dirty="0" smtClean="0">
              <a:solidFill>
                <a:srgbClr val="FF6600"/>
              </a:solidFill>
              <a:latin typeface="Arial"/>
              <a:cs typeface="Arial"/>
            </a:rPr>
            <a:t> de </a:t>
          </a:r>
          <a:r>
            <a:rPr lang="en-US" sz="1000" b="1" i="0" strike="noStrike" dirty="0" err="1" smtClean="0">
              <a:solidFill>
                <a:srgbClr val="FF6600"/>
              </a:solidFill>
              <a:latin typeface="Arial"/>
              <a:cs typeface="Arial"/>
            </a:rPr>
            <a:t>mercure</a:t>
          </a:r>
          <a:endParaRPr lang="en-US" sz="1000" b="1" i="0" strike="noStrike" dirty="0">
            <a:solidFill>
              <a:srgbClr val="FF66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0.40969</cdr:x>
      <cdr:y>0.51415</cdr:y>
    </cdr:from>
    <cdr:to>
      <cdr:x>0.66003</cdr:x>
      <cdr:y>0.56738</cdr:y>
    </cdr:to>
    <cdr:sp macro="" textlink="">
      <cdr:nvSpPr>
        <cdr:cNvPr id="2058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94652" y="1657239"/>
          <a:ext cx="1341028" cy="1715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 smtClean="0">
              <a:solidFill>
                <a:srgbClr val="800080"/>
              </a:solidFill>
              <a:latin typeface="Arial"/>
              <a:cs typeface="Arial"/>
            </a:rPr>
            <a:t>Fluorescence</a:t>
          </a:r>
          <a:endParaRPr lang="en-US" sz="1000" b="1" i="0" strike="noStrike" dirty="0">
            <a:solidFill>
              <a:srgbClr val="80008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0.57407</cdr:x>
      <cdr:y>0.41395</cdr:y>
    </cdr:from>
    <cdr:to>
      <cdr:x>0.81508</cdr:x>
      <cdr:y>0.47991</cdr:y>
    </cdr:to>
    <cdr:sp macro="" textlink="">
      <cdr:nvSpPr>
        <cdr:cNvPr id="205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75213" y="1334268"/>
          <a:ext cx="1291047" cy="212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 err="1" smtClean="0">
              <a:solidFill>
                <a:srgbClr val="008000"/>
              </a:solidFill>
              <a:latin typeface="Arial"/>
              <a:cs typeface="Arial"/>
            </a:rPr>
            <a:t>Iodure</a:t>
          </a:r>
          <a:r>
            <a:rPr lang="en-US" sz="1000" b="1" i="0" strike="noStrike" dirty="0" smtClean="0">
              <a:solidFill>
                <a:srgbClr val="008000"/>
              </a:solidFill>
              <a:latin typeface="Arial"/>
              <a:cs typeface="Arial"/>
            </a:rPr>
            <a:t> </a:t>
          </a:r>
          <a:r>
            <a:rPr lang="en-US" sz="1000" b="1" i="0" strike="noStrike" dirty="0" err="1" smtClean="0">
              <a:solidFill>
                <a:srgbClr val="008000"/>
              </a:solidFill>
              <a:latin typeface="Arial"/>
              <a:cs typeface="Arial"/>
            </a:rPr>
            <a:t>métallique</a:t>
          </a:r>
          <a:endParaRPr lang="en-US" sz="1000" b="1" i="0" strike="noStrike" dirty="0">
            <a:solidFill>
              <a:srgbClr val="008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0.66024</cdr:x>
      <cdr:y>0.26147</cdr:y>
    </cdr:from>
    <cdr:to>
      <cdr:x>0.69002</cdr:x>
      <cdr:y>0.40811</cdr:y>
    </cdr:to>
    <cdr:pic>
      <cdr:nvPicPr>
        <cdr:cNvPr id="2060" name="Picture 12" descr="C:\DATA\docs\lamp pics\CDM-T 70W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66246" y="1200959"/>
          <a:ext cx="228511" cy="673541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0.72511</cdr:x>
      <cdr:y>0.08019</cdr:y>
    </cdr:from>
    <cdr:to>
      <cdr:x>0.93009</cdr:x>
      <cdr:y>0.13045</cdr:y>
    </cdr:to>
    <cdr:sp macro="" textlink="">
      <cdr:nvSpPr>
        <cdr:cNvPr id="206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2650" y="316965"/>
          <a:ext cx="1241753" cy="1986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>
              <a:solidFill>
                <a:srgbClr val="FF0000"/>
              </a:solidFill>
              <a:latin typeface="Arial"/>
              <a:cs typeface="Arial"/>
            </a:rPr>
            <a:t>Cool White LED</a:t>
          </a:r>
        </a:p>
      </cdr:txBody>
    </cdr:sp>
  </cdr:relSizeAnchor>
  <cdr:relSizeAnchor xmlns:cdr="http://schemas.openxmlformats.org/drawingml/2006/chartDrawing">
    <cdr:from>
      <cdr:x>0.85535</cdr:x>
      <cdr:y>0.49946</cdr:y>
    </cdr:from>
    <cdr:to>
      <cdr:x>0.94969</cdr:x>
      <cdr:y>0.64337</cdr:y>
    </cdr:to>
    <cdr:sp macro="" textlink="">
      <cdr:nvSpPr>
        <cdr:cNvPr id="14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81600" y="1974315"/>
          <a:ext cx="571500" cy="568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1" i="0" strike="noStrike" dirty="0">
              <a:solidFill>
                <a:sysClr val="windowText" lastClr="000000"/>
              </a:solidFill>
              <a:latin typeface="Arial"/>
              <a:cs typeface="Arial"/>
            </a:rPr>
            <a:t>Warm </a:t>
          </a:r>
        </a:p>
        <a:p xmlns:a="http://schemas.openxmlformats.org/drawingml/2006/main">
          <a:pPr algn="ctr" rtl="0">
            <a:defRPr sz="1000"/>
          </a:pPr>
          <a:r>
            <a:rPr lang="en-US" sz="1000" b="1" i="0" strike="noStrike" dirty="0">
              <a:solidFill>
                <a:sysClr val="windowText" lastClr="000000"/>
              </a:solidFill>
              <a:latin typeface="Arial"/>
              <a:cs typeface="Arial"/>
            </a:rPr>
            <a:t>White</a:t>
          </a:r>
        </a:p>
        <a:p xmlns:a="http://schemas.openxmlformats.org/drawingml/2006/main">
          <a:pPr algn="ctr" rtl="0">
            <a:defRPr sz="1000"/>
          </a:pPr>
          <a:r>
            <a:rPr lang="en-US" sz="1000" b="1" i="0" strike="noStrike" dirty="0">
              <a:solidFill>
                <a:sysClr val="windowText" lastClr="000000"/>
              </a:solidFill>
              <a:latin typeface="Arial"/>
              <a:cs typeface="Arial"/>
            </a:rPr>
            <a:t>LED</a:t>
          </a:r>
        </a:p>
      </cdr:txBody>
    </cdr:sp>
  </cdr:relSizeAnchor>
  <cdr:relSizeAnchor xmlns:cdr="http://schemas.openxmlformats.org/drawingml/2006/chartDrawing">
    <cdr:from>
      <cdr:x>0.60725</cdr:x>
      <cdr:y>0.89461</cdr:y>
    </cdr:from>
    <cdr:to>
      <cdr:x>0.94864</cdr:x>
      <cdr:y>0.95098</cdr:y>
    </cdr:to>
    <cdr:sp macro="" textlink="">
      <cdr:nvSpPr>
        <cdr:cNvPr id="15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5400" y="4635500"/>
          <a:ext cx="2870200" cy="292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rgbClr val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pPr marL="377825" indent="-377825" algn="r">
            <a:lnSpc>
              <a:spcPct val="90000"/>
            </a:lnSpc>
            <a:spcBef>
              <a:spcPct val="20000"/>
            </a:spcBef>
            <a:buClr>
              <a:srgbClr val="FFBA00"/>
            </a:buClr>
            <a:buFont typeface="Wingdings" pitchFamily="2" charset="2"/>
            <a:buNone/>
          </a:pPr>
          <a:r>
            <a:rPr lang="nl-BE" sz="1000" i="1" dirty="0" smtClean="0">
              <a:solidFill>
                <a:srgbClr val="0F298F"/>
              </a:solidFill>
              <a:latin typeface="Arial" charset="0"/>
            </a:rPr>
            <a:t>Bron : DOE USA 2008/LABORELEC</a:t>
          </a:r>
          <a:endParaRPr lang="en-US" sz="1000" i="1" dirty="0">
            <a:solidFill>
              <a:srgbClr val="0F298F"/>
            </a:solidFill>
            <a:latin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958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769" y="0"/>
            <a:ext cx="2922958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8712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529" y="4694039"/>
            <a:ext cx="5396230" cy="44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364"/>
            <a:ext cx="2922958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769" y="9386364"/>
            <a:ext cx="2922958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DF0FA1-6A3C-4A7A-AAE9-33377A18C7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60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" name="Image 5" descr="cou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175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878138"/>
            <a:ext cx="6516688" cy="14700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52963"/>
            <a:ext cx="6516688" cy="865187"/>
          </a:xfrm>
        </p:spPr>
        <p:txBody>
          <a:bodyPr/>
          <a:lstStyle>
            <a:lvl1pPr marL="0" indent="0">
              <a:buFont typeface="Arial Black" pitchFamily="34" charset="0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0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BD008-B6EF-42A6-912F-ADFE0D9FDB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279340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2713" y="371475"/>
            <a:ext cx="2033587" cy="5721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58775" y="371475"/>
            <a:ext cx="5951538" cy="5721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97AC-0080-4B47-BEBC-8541AD541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353817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E45A5-9628-4FB9-95EC-1ACACA46AF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97922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E583-66A7-4D64-A20D-763A0C792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240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3DB4-B773-44BC-AFB7-337E47A6C7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286678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8775" y="1633538"/>
            <a:ext cx="399256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3738" y="1633538"/>
            <a:ext cx="3992562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FEC1-537C-4300-9B0D-667D35CC87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5481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4B45-9003-4926-921F-90E6F80ABE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15698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53D2-CF7A-426D-8B78-ADB833EB61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32990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BBEB-3BC0-410F-A34D-311B6C66E4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425448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6EC8-7DBC-4D62-A826-AC1261F0E7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348097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7C66-8F61-4640-BB24-D4C4CF2D7F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  <p:extLst>
      <p:ext uri="{BB962C8B-B14F-4D97-AF65-F5344CB8AC3E}">
        <p14:creationId xmlns:p14="http://schemas.microsoft.com/office/powerpoint/2010/main" val="38293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PIED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61100"/>
            <a:ext cx="7848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71475"/>
            <a:ext cx="7848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33538"/>
            <a:ext cx="8137525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91275"/>
            <a:ext cx="719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823DB9-C4C7-4C08-8AA4-B05FAC95ED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93688" indent="-293688" algn="l" rtl="0" eaLnBrk="0" fontAlgn="base" hangingPunct="0">
        <a:spcBef>
          <a:spcPct val="65000"/>
        </a:spcBef>
        <a:spcAft>
          <a:spcPct val="0"/>
        </a:spcAft>
        <a:buFont typeface="Arial Black" pitchFamily="34" charset="0"/>
        <a:buChar char="&gt;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95275" indent="161925" algn="l" rtl="0" eaLnBrk="0" fontAlgn="base" hangingPunct="0">
        <a:spcBef>
          <a:spcPct val="10000"/>
        </a:spcBef>
        <a:spcAft>
          <a:spcPct val="0"/>
        </a:spcAft>
        <a:buFont typeface="Symbol" pitchFamily="18" charset="2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719138" indent="-169863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069975" indent="-190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7" descr="PI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61100"/>
            <a:ext cx="7848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71475"/>
            <a:ext cx="78486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33538"/>
            <a:ext cx="8137525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91275"/>
            <a:ext cx="7191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FDF4C3-A7ED-4ACF-89F6-BEDA846BB4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1625" y="6391275"/>
            <a:ext cx="4498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REMINDER OF TITLE / Subtitle / 4 mars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293688" indent="-293688" algn="l" rtl="0" eaLnBrk="0" fontAlgn="base" hangingPunct="0">
        <a:spcBef>
          <a:spcPct val="65000"/>
        </a:spcBef>
        <a:spcAft>
          <a:spcPct val="0"/>
        </a:spcAft>
        <a:buFont typeface="Arial Black" pitchFamily="34" charset="0"/>
        <a:buChar char="&gt;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295275" indent="161925" algn="l" rtl="0" eaLnBrk="0" fontAlgn="base" hangingPunct="0">
        <a:spcBef>
          <a:spcPct val="10000"/>
        </a:spcBef>
        <a:spcAft>
          <a:spcPct val="0"/>
        </a:spcAft>
        <a:buFont typeface="Symbol" pitchFamily="18" charset="2"/>
        <a:buChar char="–"/>
        <a:defRPr sz="2800">
          <a:solidFill>
            <a:schemeClr val="tx1"/>
          </a:solidFill>
          <a:latin typeface="+mn-lt"/>
        </a:defRPr>
      </a:lvl2pPr>
      <a:lvl3pPr marL="466725" indent="-169863" algn="l" rtl="0" eaLnBrk="0" fontAlgn="base" hangingPunct="0">
        <a:spcBef>
          <a:spcPct val="1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 b="1">
          <a:solidFill>
            <a:schemeClr val="tx1"/>
          </a:solidFill>
          <a:latin typeface="+mn-lt"/>
        </a:defRPr>
      </a:lvl3pPr>
      <a:lvl4pPr marL="658813" indent="-1905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857500"/>
            <a:ext cx="7245350" cy="1470025"/>
          </a:xfrm>
        </p:spPr>
        <p:txBody>
          <a:bodyPr/>
          <a:lstStyle/>
          <a:p>
            <a:r>
              <a:rPr lang="es-ES" sz="2800" dirty="0" err="1" smtClean="0"/>
              <a:t>Ledification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railway</a:t>
            </a:r>
            <a:r>
              <a:rPr lang="es-ES" sz="2800" dirty="0" smtClean="0"/>
              <a:t> </a:t>
            </a:r>
            <a:r>
              <a:rPr lang="es-ES" sz="2800" dirty="0" err="1" smtClean="0"/>
              <a:t>assets</a:t>
            </a:r>
            <a:endParaRPr lang="en-US" sz="2800" dirty="0"/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44499" r="32278" b="22392"/>
          <a:stretch>
            <a:fillRect/>
          </a:stretch>
        </p:blipFill>
        <p:spPr bwMode="auto">
          <a:xfrm>
            <a:off x="6227763" y="4652963"/>
            <a:ext cx="25955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150938" y="4292600"/>
            <a:ext cx="6516687" cy="7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sz="1600" dirty="0" smtClean="0">
                <a:solidFill>
                  <a:schemeClr val="bg1"/>
                </a:solidFill>
                <a:latin typeface="Calibri" pitchFamily="34" charset="0"/>
              </a:rPr>
              <a:t>Energy Network, Paris – 02/07/2018</a:t>
            </a:r>
          </a:p>
          <a:p>
            <a:pPr eaLnBrk="1" hangingPunct="1">
              <a:lnSpc>
                <a:spcPct val="90000"/>
              </a:lnSpc>
            </a:pPr>
            <a:endParaRPr lang="fr-F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00812" y="5877272"/>
            <a:ext cx="471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Wim Bontinck</a:t>
            </a:r>
            <a:endParaRPr lang="en-US" sz="1400" i="1" dirty="0">
              <a:solidFill>
                <a:srgbClr val="FFFFFF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Chairman EES Platform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Environmental and energy manager NMBS/SNCB</a:t>
            </a:r>
            <a:r>
              <a:rPr lang="en-US" i="1" dirty="0">
                <a:solidFill>
                  <a:srgbClr val="FFFFFF"/>
                </a:solidFill>
              </a:rPr>
              <a:t>				</a:t>
            </a:r>
            <a:endParaRPr lang="fr-FR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Rectangle 10"/>
          <p:cNvSpPr/>
          <p:nvPr/>
        </p:nvSpPr>
        <p:spPr>
          <a:xfrm>
            <a:off x="467543" y="462025"/>
            <a:ext cx="820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</a:rPr>
              <a:t>“</a:t>
            </a:r>
            <a:r>
              <a:rPr lang="en-GB" sz="2800" b="1" dirty="0" err="1" smtClean="0">
                <a:solidFill>
                  <a:srgbClr val="C00000"/>
                </a:solidFill>
              </a:rPr>
              <a:t>Ledification</a:t>
            </a:r>
            <a:r>
              <a:rPr lang="en-GB" sz="2800" b="1" dirty="0" smtClean="0">
                <a:solidFill>
                  <a:srgbClr val="C00000"/>
                </a:solidFill>
              </a:rPr>
              <a:t>” facts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7" name="Tekstvak 11"/>
          <p:cNvSpPr txBox="1"/>
          <p:nvPr/>
        </p:nvSpPr>
        <p:spPr>
          <a:xfrm>
            <a:off x="1149682" y="1484784"/>
            <a:ext cx="7238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LED =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 of the art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 new buildings (and trains)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Big diversity in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of 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Technological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still progressing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Lower prices, less energy consumption and longer life span of LED generates </a:t>
            </a: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business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6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Rectangle 10"/>
          <p:cNvSpPr/>
          <p:nvPr/>
        </p:nvSpPr>
        <p:spPr>
          <a:xfrm>
            <a:off x="467543" y="462025"/>
            <a:ext cx="820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</a:rPr>
              <a:t>Drivers for relighting or </a:t>
            </a:r>
            <a:r>
              <a:rPr lang="en-GB" sz="2800" b="1" dirty="0" err="1" smtClean="0">
                <a:solidFill>
                  <a:srgbClr val="C00000"/>
                </a:solidFill>
              </a:rPr>
              <a:t>relamping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7" name="Tekstvak 11"/>
          <p:cNvSpPr txBox="1"/>
          <p:nvPr/>
        </p:nvSpPr>
        <p:spPr>
          <a:xfrm>
            <a:off x="1149682" y="1484784"/>
            <a:ext cx="72387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Need for renewal of electricity installations –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technical and legal conformity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More efficient maintenance –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rotatable lighting poles, longer life span of lamps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Renewal platform to standard height of 930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Lower prices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for LED -technology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More energy efficient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More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intelligent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lighting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7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ek 12"/>
          <p:cNvGraphicFramePr/>
          <p:nvPr>
            <p:extLst>
              <p:ext uri="{D42A27DB-BD31-4B8C-83A1-F6EECF244321}">
                <p14:modId xmlns:p14="http://schemas.microsoft.com/office/powerpoint/2010/main" val="3914315631"/>
              </p:ext>
            </p:extLst>
          </p:nvPr>
        </p:nvGraphicFramePr>
        <p:xfrm>
          <a:off x="467543" y="985245"/>
          <a:ext cx="8136905" cy="525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Rectangle 10"/>
          <p:cNvSpPr/>
          <p:nvPr/>
        </p:nvSpPr>
        <p:spPr>
          <a:xfrm>
            <a:off x="467543" y="462025"/>
            <a:ext cx="820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  <a:latin typeface="Calibri" pitchFamily="34" charset="0"/>
              </a:rPr>
              <a:t>Energy efficiency of lamps (lumen/Watt)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4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Rectangle 10"/>
          <p:cNvSpPr/>
          <p:nvPr/>
        </p:nvSpPr>
        <p:spPr>
          <a:xfrm>
            <a:off x="467543" y="462025"/>
            <a:ext cx="820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  <a:latin typeface="Calibri" pitchFamily="34" charset="0"/>
              </a:rPr>
              <a:t>Energy efficiency of lighting (lumen/Watt)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5" name="Afbeelding 6"/>
          <p:cNvPicPr/>
          <p:nvPr/>
        </p:nvPicPr>
        <p:blipFill>
          <a:blip r:embed="rId2" cstate="print"/>
          <a:srcRect l="30651" t="30542" r="50695" b="48283"/>
          <a:stretch>
            <a:fillRect/>
          </a:stretch>
        </p:blipFill>
        <p:spPr bwMode="auto">
          <a:xfrm>
            <a:off x="3131840" y="1556792"/>
            <a:ext cx="48245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11"/>
          <p:cNvSpPr txBox="1"/>
          <p:nvPr/>
        </p:nvSpPr>
        <p:spPr>
          <a:xfrm>
            <a:off x="1184516" y="1844824"/>
            <a:ext cx="1907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000" b="1" dirty="0" smtClean="0">
                <a:latin typeface="Arial" pitchFamily="34" charset="0"/>
                <a:cs typeface="Arial" pitchFamily="34" charset="0"/>
              </a:rPr>
              <a:t>light source</a:t>
            </a:r>
          </a:p>
          <a:p>
            <a:pPr algn="r"/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BE" sz="2000" b="1" dirty="0" err="1" smtClean="0">
                <a:latin typeface="Arial" pitchFamily="34" charset="0"/>
                <a:cs typeface="Arial" pitchFamily="34" charset="0"/>
              </a:rPr>
              <a:t>auxiliary</a:t>
            </a:r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fr-BE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BE" sz="2000" b="1" dirty="0" smtClean="0">
                <a:latin typeface="Arial" pitchFamily="34" charset="0"/>
                <a:cs typeface="Arial" pitchFamily="34" charset="0"/>
              </a:rPr>
              <a:t>luminaires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home.zonnet.nl/rsetteur/aquarium/karel/dimmer/images_ballasten/tld_ballast_totaal_w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06329" y="4273499"/>
            <a:ext cx="1944215" cy="6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enersave.se/media/5726/ball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15608"/>
            <a:ext cx="1583838" cy="10542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5640" y="4946684"/>
            <a:ext cx="355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classical magnetic ballast: consumption +20%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4170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Electronic ballast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6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71475"/>
            <a:ext cx="7848600" cy="46523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28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Relighting of </a:t>
            </a:r>
            <a:r>
              <a:rPr lang="en-GB" sz="2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NMBS station </a:t>
            </a:r>
            <a:r>
              <a:rPr lang="en-GB" sz="28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platforms</a:t>
            </a:r>
            <a:endParaRPr lang="en-US" sz="2800" kern="1200" dirty="0">
              <a:solidFill>
                <a:srgbClr val="C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00" y="1268761"/>
            <a:ext cx="3988583" cy="36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136 stations with station building</a:t>
            </a:r>
          </a:p>
          <a:p>
            <a:r>
              <a:rPr lang="en-GB" dirty="0" smtClean="0"/>
              <a:t>420 stations without station building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8261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50 relighted in 2016-2017</a:t>
            </a:r>
          </a:p>
          <a:p>
            <a:r>
              <a:rPr lang="en-GB" sz="2000" dirty="0" smtClean="0"/>
              <a:t>85 planned in </a:t>
            </a:r>
            <a:r>
              <a:rPr lang="en-GB" sz="2000" dirty="0" smtClean="0"/>
              <a:t>2018</a:t>
            </a:r>
          </a:p>
          <a:p>
            <a:endParaRPr lang="en-GB" sz="2000" dirty="0"/>
          </a:p>
          <a:p>
            <a:r>
              <a:rPr lang="en-GB" sz="2000" dirty="0" smtClean="0"/>
              <a:t>So 25% in 2018</a:t>
            </a:r>
            <a:endParaRPr lang="en-GB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3960" y="429309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Goal: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50% </a:t>
            </a:r>
            <a:r>
              <a:rPr lang="en-GB" sz="2000" dirty="0" smtClean="0"/>
              <a:t>in </a:t>
            </a:r>
            <a:r>
              <a:rPr lang="en-GB" sz="2000" dirty="0" smtClean="0"/>
              <a:t>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100% in 2030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920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Rectangle 10"/>
          <p:cNvSpPr/>
          <p:nvPr/>
        </p:nvSpPr>
        <p:spPr>
          <a:xfrm>
            <a:off x="467543" y="462025"/>
            <a:ext cx="82081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</a:rPr>
              <a:t>Standard small railway station</a:t>
            </a:r>
          </a:p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</a:rPr>
              <a:t>Electricity need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7" name="Tekstvak 11"/>
          <p:cNvSpPr txBox="1"/>
          <p:nvPr/>
        </p:nvSpPr>
        <p:spPr>
          <a:xfrm>
            <a:off x="1149682" y="1484784"/>
            <a:ext cx="77427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LED-Lighting of 2 platforms of 150 – 400m long, 4m wide [7h/24h, 7d/7d]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LED-Lighting of bicycle parking [11h/24h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7d/7d]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1 TVM (ticket vending machine)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Other small electronic equipment such as audio speakers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Eventually LED-lighting of a passenger tunnel under the tracks [24h/24h, 7d/7d]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71600" y="4497872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7744" y="4478335"/>
            <a:ext cx="5706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About 10 MWh/year of which 6 for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Marginal electricity cost of about 150 EUR/MWh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Simple regulation (day light sensor and clock)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 more complex lighting regulation a maximum of about 2 MWh good be avoid but no business-case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71475"/>
            <a:ext cx="7848600" cy="46523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28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Relighting of </a:t>
            </a:r>
            <a:r>
              <a:rPr lang="en-GB" sz="2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car parking </a:t>
            </a:r>
            <a:r>
              <a:rPr lang="en-GB" sz="2800" kern="1200" dirty="0" err="1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buidings</a:t>
            </a:r>
            <a:endParaRPr lang="en-US" sz="2800" kern="1200" dirty="0">
              <a:solidFill>
                <a:srgbClr val="C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42404"/>
              </p:ext>
            </p:extLst>
          </p:nvPr>
        </p:nvGraphicFramePr>
        <p:xfrm>
          <a:off x="1043608" y="1916832"/>
          <a:ext cx="679241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515"/>
                <a:gridCol w="1286475"/>
                <a:gridCol w="1286475"/>
                <a:gridCol w="1286475"/>
                <a:gridCol w="12864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places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#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places 2020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places</a:t>
                      </a:r>
                      <a:r>
                        <a:rPr lang="en-GB" baseline="0" dirty="0" smtClean="0"/>
                        <a:t> with LED lighting in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ambition</a:t>
                      </a:r>
                    </a:p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places</a:t>
                      </a:r>
                      <a:r>
                        <a:rPr lang="en-GB" baseline="0" dirty="0" smtClean="0"/>
                        <a:t> with LED lighting in </a:t>
                      </a:r>
                      <a:r>
                        <a:rPr lang="en-GB" baseline="0" dirty="0" smtClean="0"/>
                        <a:t>2022</a:t>
                      </a: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Parking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6.800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10.750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Underground</a:t>
                      </a:r>
                      <a:r>
                        <a:rPr lang="en-GB" baseline="0" dirty="0" smtClean="0"/>
                        <a:t> parking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7.100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9.850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508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100% in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Rectangle 10"/>
          <p:cNvSpPr/>
          <p:nvPr/>
        </p:nvSpPr>
        <p:spPr>
          <a:xfrm>
            <a:off x="467543" y="462025"/>
            <a:ext cx="8208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</a:rPr>
              <a:t>e.g. underground parking of Gent-</a:t>
            </a:r>
            <a:r>
              <a:rPr lang="en-GB" sz="2800" b="1" dirty="0" err="1" smtClean="0">
                <a:solidFill>
                  <a:srgbClr val="C00000"/>
                </a:solidFill>
              </a:rPr>
              <a:t>Sint</a:t>
            </a:r>
            <a:r>
              <a:rPr lang="en-GB" sz="2800" b="1" dirty="0" smtClean="0">
                <a:solidFill>
                  <a:srgbClr val="C00000"/>
                </a:solidFill>
              </a:rPr>
              <a:t>-Pieters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84" y="2373819"/>
            <a:ext cx="6163659" cy="325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3" y="31723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160 kW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367413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110 kW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4039" y="986942"/>
            <a:ext cx="614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2000 T5 49 Watt; Now 2000 Led-tubes 23 Watt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907704" y="16288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15430" y="14847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-</a:t>
            </a:r>
            <a:r>
              <a:rPr lang="en-GB" b="1" dirty="0" smtClean="0"/>
              <a:t>50 kW</a:t>
            </a:r>
          </a:p>
          <a:p>
            <a:pPr algn="ctr"/>
            <a:r>
              <a:rPr lang="en-GB" b="1" dirty="0" smtClean="0"/>
              <a:t>Pay-back time= 1,5 year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8174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Juin</a:t>
            </a:r>
            <a:r>
              <a:rPr lang="en-GB" dirty="0" smtClean="0"/>
              <a:t> 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1813" y="5817493"/>
            <a:ext cx="216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eptember 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0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71475"/>
            <a:ext cx="7848600" cy="465237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GB" sz="2800" kern="1200" dirty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Relighting of </a:t>
            </a:r>
            <a:r>
              <a:rPr lang="en-GB" sz="2800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rPr>
              <a:t>rolling stock maintenance workshop</a:t>
            </a:r>
            <a:endParaRPr lang="en-US" sz="2800" kern="1200" dirty="0">
              <a:solidFill>
                <a:srgbClr val="C000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E45A5-9628-4FB9-95EC-1ACACA46AFF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78441"/>
              </p:ext>
            </p:extLst>
          </p:nvPr>
        </p:nvGraphicFramePr>
        <p:xfrm>
          <a:off x="1043608" y="1916832"/>
          <a:ext cx="698477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M² workshop in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M² workshop in </a:t>
                      </a:r>
                      <a:r>
                        <a:rPr lang="en-GB" dirty="0" smtClean="0"/>
                        <a:t>2022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with LED lighting in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ambition</a:t>
                      </a:r>
                    </a:p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with LED lighting in </a:t>
                      </a:r>
                      <a:r>
                        <a:rPr lang="en-GB" baseline="0" dirty="0" smtClean="0"/>
                        <a:t>2022</a:t>
                      </a: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425.000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390.000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625" y="6391275"/>
            <a:ext cx="4498975" cy="179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Workshop </a:t>
            </a:r>
            <a:r>
              <a:rPr lang="fr-FR" dirty="0" err="1" smtClean="0"/>
              <a:t>energy</a:t>
            </a:r>
            <a:r>
              <a:rPr lang="fr-FR" dirty="0" smtClean="0"/>
              <a:t> non traction Paris 02/07/2018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100% in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exemple 1">
  <a:themeElements>
    <a:clrScheme name="UIC_Template_2 1">
      <a:dk1>
        <a:srgbClr val="3C3C3C"/>
      </a:dk1>
      <a:lt1>
        <a:srgbClr val="FFFFFF"/>
      </a:lt1>
      <a:dk2>
        <a:srgbClr val="506361"/>
      </a:dk2>
      <a:lt2>
        <a:srgbClr val="7A898D"/>
      </a:lt2>
      <a:accent1>
        <a:srgbClr val="0090D4"/>
      </a:accent1>
      <a:accent2>
        <a:srgbClr val="62B576"/>
      </a:accent2>
      <a:accent3>
        <a:srgbClr val="FFFFFF"/>
      </a:accent3>
      <a:accent4>
        <a:srgbClr val="323232"/>
      </a:accent4>
      <a:accent5>
        <a:srgbClr val="AAC6E6"/>
      </a:accent5>
      <a:accent6>
        <a:srgbClr val="58A46A"/>
      </a:accent6>
      <a:hlink>
        <a:srgbClr val="0090D4"/>
      </a:hlink>
      <a:folHlink>
        <a:srgbClr val="62B576"/>
      </a:folHlink>
    </a:clrScheme>
    <a:fontScheme name="UIC_Template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C_Template_2 1">
        <a:dk1>
          <a:srgbClr val="3C3C3C"/>
        </a:dk1>
        <a:lt1>
          <a:srgbClr val="FFFFFF"/>
        </a:lt1>
        <a:dk2>
          <a:srgbClr val="506361"/>
        </a:dk2>
        <a:lt2>
          <a:srgbClr val="7A898D"/>
        </a:lt2>
        <a:accent1>
          <a:srgbClr val="0090D4"/>
        </a:accent1>
        <a:accent2>
          <a:srgbClr val="62B576"/>
        </a:accent2>
        <a:accent3>
          <a:srgbClr val="FFFFFF"/>
        </a:accent3>
        <a:accent4>
          <a:srgbClr val="323232"/>
        </a:accent4>
        <a:accent5>
          <a:srgbClr val="AAC6E6"/>
        </a:accent5>
        <a:accent6>
          <a:srgbClr val="58A46A"/>
        </a:accent6>
        <a:hlink>
          <a:srgbClr val="0090D4"/>
        </a:hlink>
        <a:folHlink>
          <a:srgbClr val="62B57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 exemple 1">
  <a:themeElements>
    <a:clrScheme name="UIC_Template_2 1">
      <a:dk1>
        <a:srgbClr val="3C3C3C"/>
      </a:dk1>
      <a:lt1>
        <a:srgbClr val="FFFFFF"/>
      </a:lt1>
      <a:dk2>
        <a:srgbClr val="506361"/>
      </a:dk2>
      <a:lt2>
        <a:srgbClr val="7A898D"/>
      </a:lt2>
      <a:accent1>
        <a:srgbClr val="0090D4"/>
      </a:accent1>
      <a:accent2>
        <a:srgbClr val="62B576"/>
      </a:accent2>
      <a:accent3>
        <a:srgbClr val="FFFFFF"/>
      </a:accent3>
      <a:accent4>
        <a:srgbClr val="323232"/>
      </a:accent4>
      <a:accent5>
        <a:srgbClr val="AAC6E6"/>
      </a:accent5>
      <a:accent6>
        <a:srgbClr val="58A46A"/>
      </a:accent6>
      <a:hlink>
        <a:srgbClr val="0090D4"/>
      </a:hlink>
      <a:folHlink>
        <a:srgbClr val="62B576"/>
      </a:folHlink>
    </a:clrScheme>
    <a:fontScheme name="UIC_Template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IC_Template_2 1">
        <a:dk1>
          <a:srgbClr val="3C3C3C"/>
        </a:dk1>
        <a:lt1>
          <a:srgbClr val="FFFFFF"/>
        </a:lt1>
        <a:dk2>
          <a:srgbClr val="506361"/>
        </a:dk2>
        <a:lt2>
          <a:srgbClr val="7A898D"/>
        </a:lt2>
        <a:accent1>
          <a:srgbClr val="0090D4"/>
        </a:accent1>
        <a:accent2>
          <a:srgbClr val="62B576"/>
        </a:accent2>
        <a:accent3>
          <a:srgbClr val="FFFFFF"/>
        </a:accent3>
        <a:accent4>
          <a:srgbClr val="323232"/>
        </a:accent4>
        <a:accent5>
          <a:srgbClr val="AAC6E6"/>
        </a:accent5>
        <a:accent6>
          <a:srgbClr val="58A46A"/>
        </a:accent6>
        <a:hlink>
          <a:srgbClr val="0090D4"/>
        </a:hlink>
        <a:folHlink>
          <a:srgbClr val="62B57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exemple 1</Template>
  <TotalTime>0</TotalTime>
  <Words>486</Words>
  <Application>Microsoft Office PowerPoint</Application>
  <PresentationFormat>On-screen Show (4:3)</PresentationFormat>
  <Paragraphs>130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Powerpoint exemple 1</vt:lpstr>
      <vt:lpstr>1_Powerpoint exemple 1</vt:lpstr>
      <vt:lpstr>Ledification of railway assets</vt:lpstr>
      <vt:lpstr>PowerPoint Presentation</vt:lpstr>
      <vt:lpstr>PowerPoint Presentation</vt:lpstr>
      <vt:lpstr>PowerPoint Presentation</vt:lpstr>
      <vt:lpstr>Relighting of NMBS station platforms</vt:lpstr>
      <vt:lpstr>PowerPoint Presentation</vt:lpstr>
      <vt:lpstr>Relighting of car parking buidings</vt:lpstr>
      <vt:lpstr>PowerPoint Presentation</vt:lpstr>
      <vt:lpstr>Relighting of rolling stock maintenance workshop</vt:lpstr>
      <vt:lpstr>PowerPoint Presentation</vt:lpstr>
    </vt:vector>
  </TitlesOfParts>
  <Company>UIC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Isabel_k</dc:creator>
  <cp:lastModifiedBy>Bontinck Willy</cp:lastModifiedBy>
  <cp:revision>440</cp:revision>
  <cp:lastPrinted>2016-02-10T10:29:44Z</cp:lastPrinted>
  <dcterms:created xsi:type="dcterms:W3CDTF">2012-09-16T14:38:40Z</dcterms:created>
  <dcterms:modified xsi:type="dcterms:W3CDTF">2018-07-01T07:19:35Z</dcterms:modified>
</cp:coreProperties>
</file>