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75" r:id="rId4"/>
    <p:sldId id="286" r:id="rId5"/>
    <p:sldId id="279" r:id="rId6"/>
    <p:sldId id="280" r:id="rId7"/>
    <p:sldId id="281" r:id="rId8"/>
    <p:sldId id="282" r:id="rId9"/>
    <p:sldId id="283" r:id="rId10"/>
    <p:sldId id="287" r:id="rId11"/>
    <p:sldId id="26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89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EA013-8692-486C-8D06-4A50A1DEA34B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34A7-D5F6-481E-9C57-7C2ED58EC259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6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Co-project of </a:t>
            </a:r>
            <a:r>
              <a:rPr lang="en-US" dirty="0" err="1"/>
              <a:t>RZD</a:t>
            </a:r>
            <a:r>
              <a:rPr lang="en-US" dirty="0"/>
              <a:t> and </a:t>
            </a:r>
            <a:r>
              <a:rPr lang="en-US" dirty="0" err="1"/>
              <a:t>RUSNANO</a:t>
            </a:r>
            <a:r>
              <a:rPr lang="en-US" dirty="0"/>
              <a:t>:</a:t>
            </a:r>
          </a:p>
          <a:p>
            <a:r>
              <a:rPr lang="en-US" baseline="0" dirty="0"/>
              <a:t>Creating </a:t>
            </a:r>
            <a:r>
              <a:rPr lang="en-US" baseline="0" dirty="0" err="1"/>
              <a:t>shunters</a:t>
            </a:r>
            <a:r>
              <a:rPr lang="en-US" baseline="0" dirty="0"/>
              <a:t> with Li-Ion batteries</a:t>
            </a:r>
            <a:endParaRPr lang="ru-RU" dirty="0"/>
          </a:p>
          <a:p>
            <a:pPr marL="88900" indent="-88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oil economy</a:t>
            </a:r>
            <a:r>
              <a:rPr lang="en-US" altLang="ru-RU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ru-RU" sz="12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30…50% by using diesels of lower power, having antifreeze cooling system, which helps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shut down  the engine while dwelling even in cold periods;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</a:t>
            </a:r>
            <a:r>
              <a:rPr lang="en-US" altLang="ru-RU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maintenance intervals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alt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diesels that causes </a:t>
            </a:r>
            <a:r>
              <a:rPr lang="en-US" altLang="ru-RU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maintenance costs</a:t>
            </a:r>
            <a:r>
              <a:rPr lang="en-US" alt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hybrid locomotives up to 40%;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  of social tasks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quality</a:t>
            </a:r>
            <a:r>
              <a:rPr lang="en-US" alt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improvement during passenger loading and unloading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gas emissions, smokiness,</a:t>
            </a:r>
            <a:r>
              <a:rPr lang="en-US" alt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noise at stations within cities and towns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72EF-2C90-4ACA-8E8B-CE661D332BE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99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F013-48D4-4B20-BFC6-4A3427D91F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2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35806"/>
            <a:ext cx="9144000" cy="485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735806"/>
          </a:xfrm>
          <a:prstGeom prst="rect">
            <a:avLst/>
          </a:prstGeom>
          <a:solidFill>
            <a:srgbClr val="1A4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7236296" y="4785996"/>
            <a:ext cx="1008112" cy="21602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SRAILWAY Book" pitchFamily="34" charset="0"/>
              </a:defRPr>
            </a:lvl1pPr>
          </a:lstStyle>
          <a:p>
            <a:fld id="{DA1175DA-05E7-4EE0-AEAB-467B87716E92}" type="datetime1">
              <a:rPr lang="ru-RU" smtClean="0">
                <a:solidFill>
                  <a:prstClr val="black"/>
                </a:solidFill>
              </a:rPr>
              <a:pPr/>
              <a:t>19.06.2018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560" y="4785996"/>
            <a:ext cx="6624736" cy="21602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SRAILWAY Book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Создание «Центра научно-технических компетенций в области электроснабжения и электрификации» («ЦНТКЭ»)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4785996"/>
            <a:ext cx="432048" cy="21602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SRAILWAY Book" pitchFamily="34" charset="0"/>
              </a:defRPr>
            </a:lvl1pPr>
          </a:lstStyle>
          <a:p>
            <a:fld id="{721B1B99-8DAE-48CA-8574-F133E1A573C1}" type="slidenum">
              <a:rPr lang="ru-RU" smtClean="0">
                <a:solidFill>
                  <a:prstClr val="black"/>
                </a:solidFill>
              </a:rPr>
              <a:pPr/>
              <a:t>‹N°›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3580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FSRAILWAY Boo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idx="13" hasCustomPrompt="1"/>
          </p:nvPr>
        </p:nvSpPr>
        <p:spPr>
          <a:xfrm>
            <a:off x="-2614" y="1221600"/>
            <a:ext cx="9144000" cy="33483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baseline="0">
                <a:latin typeface="FSRAILWAYTT Book" panose="020B0503040504020204" pitchFamily="34" charset="0"/>
              </a:defRPr>
            </a:lvl1pPr>
          </a:lstStyle>
          <a:p>
            <a:pPr eaLnBrk="1" hangingPunct="1"/>
            <a:r>
              <a:rPr lang="ru-RU" altLang="ru-RU" sz="2800" baseline="0" dirty="0">
                <a:latin typeface="FSRAILWAY Book" pitchFamily="34" charset="0"/>
              </a:rPr>
              <a:t>Текст слайда</a:t>
            </a:r>
            <a:endParaRPr lang="ru-RU" altLang="ru-RU" sz="2800" dirty="0">
              <a:latin typeface="HelveticaNeue LT CYR 57 Cond" panose="0200050605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252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КовалевПН\Desktop\РЕСУРСОСБЕРЕЖЕНИЕ\Было-стало 2014\Эльдар\СТР 17 освещ депо\ТО-3(2)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31988"/>
            <a:ext cx="2850158" cy="1461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" descr="Снегоборьба"/>
          <p:cNvPicPr>
            <a:picLocks noChangeAspect="1" noChangeArrowheads="1"/>
          </p:cNvPicPr>
          <p:nvPr/>
        </p:nvPicPr>
        <p:blipFill>
          <a:blip r:embed="rId3" cstate="print"/>
          <a:srcRect t="2446" b="17381"/>
          <a:stretch>
            <a:fillRect/>
          </a:stretch>
        </p:blipFill>
        <p:spPr bwMode="auto">
          <a:xfrm>
            <a:off x="2987824" y="1347613"/>
            <a:ext cx="3319234" cy="216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7" descr="C:\Users\ИвановБИ\Desktop\ВРТ\Фотоотчет\Астрахан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8" b="10379"/>
          <a:stretch>
            <a:fillRect/>
          </a:stretch>
        </p:blipFill>
        <p:spPr bwMode="auto">
          <a:xfrm>
            <a:off x="1" y="1931988"/>
            <a:ext cx="305983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3"/>
          <a:stretch/>
        </p:blipFill>
        <p:spPr bwMode="auto">
          <a:xfrm>
            <a:off x="3059832" y="0"/>
            <a:ext cx="3252067" cy="19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ver_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8" b="14583"/>
          <a:stretch>
            <a:fillRect/>
          </a:stretch>
        </p:blipFill>
        <p:spPr bwMode="auto">
          <a:xfrm>
            <a:off x="0" y="3363838"/>
            <a:ext cx="9150350" cy="17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51520" y="3393138"/>
            <a:ext cx="6696744" cy="6948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indent="446088" algn="ctr"/>
            <a:r>
              <a:rPr lang="en-US" sz="2200" b="1" dirty="0">
                <a:solidFill>
                  <a:schemeClr val="bg1"/>
                </a:solidFill>
              </a:rPr>
              <a:t>Use of energy efficient technologies and renewable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energy sources on infrastructure of Russian Railways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3154081" y="4203685"/>
            <a:ext cx="30215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</a:rPr>
              <a:t>Department of Technical Policy </a:t>
            </a:r>
            <a:r>
              <a:rPr lang="en-US" sz="1200" b="1" dirty="0" err="1">
                <a:solidFill>
                  <a:srgbClr val="002060"/>
                </a:solidFill>
              </a:rPr>
              <a:t>JSCo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«</a:t>
            </a:r>
            <a:r>
              <a:rPr lang="en-US" sz="1200" b="1" dirty="0">
                <a:solidFill>
                  <a:srgbClr val="002060"/>
                </a:solidFill>
              </a:rPr>
              <a:t>RZD</a:t>
            </a:r>
            <a:r>
              <a:rPr lang="ru-RU" sz="1200" b="1" dirty="0">
                <a:solidFill>
                  <a:srgbClr val="002060"/>
                </a:solidFill>
              </a:rPr>
              <a:t>»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BORIS IVANOV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events.uic.org/IMG/png/pub_efficient_infrastructuresd---final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87998"/>
            <a:ext cx="2843808" cy="10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736305" y="4869656"/>
            <a:ext cx="6516215" cy="273844"/>
          </a:xfrm>
        </p:spPr>
        <p:txBody>
          <a:bodyPr/>
          <a:lstStyle/>
          <a:p>
            <a:r>
              <a:rPr lang="ru-RU" sz="800" dirty="0">
                <a:solidFill>
                  <a:srgbClr val="002060"/>
                </a:solidFill>
              </a:rPr>
              <a:t>© Все права на представленные материалы принадлежат ОАО «РЖД». При использовании ссылка на правообладателя и источник обязательна</a:t>
            </a:r>
          </a:p>
        </p:txBody>
      </p:sp>
      <p:pic>
        <p:nvPicPr>
          <p:cNvPr id="18" name="Picture 2" descr="H:\НМЭК 2015\Калининград\FIL_83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3059833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" descr="\\dzv-fs02\users\gerasimovayu\desktop\Рабочий стол\Разное\Для оперативных совещаний  у Абрамова\9.06.12\ССМ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899" y="-1"/>
            <a:ext cx="283051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КовалевПН\Desktop\РАБОТА\Прочее\Логотип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598863"/>
            <a:ext cx="2006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12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.inshakov\AppData\Local\Microsoft\Windows\Temporary Internet Files\Content.Outlook\TCHMSAMZ\IMG_6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"/>
            <a:ext cx="9180511" cy="51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80512" cy="514121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ru-RU" dirty="0"/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60325" y="84138"/>
            <a:ext cx="28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fld id="{B762F9FA-92A9-46FD-AEEF-5E4F7240B2C2}" type="slidenum">
              <a:rPr lang="ru-RU" altLang="ru-RU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/>
              <a:t>10</a:t>
            </a:fld>
            <a:endParaRPr lang="ru-RU" alt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213" y="1146157"/>
            <a:ext cx="5832648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1.  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Analysis of design documentation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endParaRPr lang="ru-RU" sz="105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  </a:t>
            </a:r>
            <a:r>
              <a:rPr lang="de-DE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Light </a:t>
            </a:r>
            <a:r>
              <a:rPr lang="de-DE" sz="1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engineering</a:t>
            </a:r>
            <a:r>
              <a:rPr lang="de-DE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tests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endParaRPr lang="ru-RU" sz="11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  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Tests for resistance to mechanical influences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endParaRPr lang="ru-RU" sz="11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  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Tests for resistance to climatic influences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endParaRPr lang="ru-RU" sz="11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  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Tests for compliance with the degree of protection of the shell and electrical safety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endParaRPr lang="ru-RU" sz="11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6.  </a:t>
            </a:r>
            <a:r>
              <a:rPr lang="de-DE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Tests </a:t>
            </a:r>
            <a:r>
              <a:rPr lang="de-DE" sz="1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for</a:t>
            </a:r>
            <a:r>
              <a:rPr lang="de-DE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electromagnetic</a:t>
            </a:r>
            <a:r>
              <a:rPr lang="de-DE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compatibility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endParaRPr lang="ru-RU" sz="11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7.  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Visual inspection of structural features of the device and its components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endParaRPr lang="ru-RU" sz="11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8. 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Technological audit of production and quality control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http://www.bl-g.ru/upload/iblock/64f/lzsi-70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97601"/>
            <a:ext cx="1982640" cy="1322421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cdns2.freepik.com/free-photo/clip--pile-of-papers--sheet-of-paper--paper_3207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700357"/>
            <a:ext cx="1982640" cy="1007297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buykorea.org/images/files_new/mp/gd/2015/04/30/20150430113041921_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65" y="1753294"/>
            <a:ext cx="1983839" cy="1754560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00201BAA-F836-4FBE-92E4-75731DA04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07" y="0"/>
            <a:ext cx="9180512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564485" y="0"/>
            <a:ext cx="7559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COMPOSITION OF INTEGRATED TECHNICAL EXPERTISE OF LED ELECTRONICS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1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ver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8" b="14583"/>
          <a:stretch>
            <a:fillRect/>
          </a:stretch>
        </p:blipFill>
        <p:spPr bwMode="auto">
          <a:xfrm>
            <a:off x="0" y="1995686"/>
            <a:ext cx="9150350" cy="17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79285"/>
            <a:ext cx="6480720" cy="36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THANK YOU FOR ATTENTION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20734" b="23977"/>
          <a:stretch>
            <a:fillRect/>
          </a:stretch>
        </p:blipFill>
        <p:spPr>
          <a:xfrm>
            <a:off x="7452320" y="2139702"/>
            <a:ext cx="1393499" cy="576064"/>
          </a:xfrm>
          <a:prstGeom prst="rect">
            <a:avLst/>
          </a:prstGeom>
        </p:spPr>
      </p:pic>
      <p:pic>
        <p:nvPicPr>
          <p:cNvPr id="7170" name="Picture 2" descr="https://events.uic.org/IMG/png/pub_efficient_infrastructuresd---fin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350" y="28799"/>
            <a:ext cx="915035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EDEAAAC1-17EF-4C60-A852-4FD65F0FA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538"/>
            <a:ext cx="914400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DA-05E7-4EE0-AEAB-467B87716E92}" type="datetime1">
              <a:rPr lang="ru-RU" smtClean="0"/>
              <a:pPr/>
              <a:t>19.06.2018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B99-8DAE-48CA-8574-F133E1A573C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3468"/>
            <a:ext cx="9144000" cy="648332"/>
          </a:xfrm>
        </p:spPr>
        <p:txBody>
          <a:bodyPr anchor="ctr">
            <a:noAutofit/>
          </a:bodyPr>
          <a:lstStyle/>
          <a:p>
            <a:r>
              <a:rPr lang="en-US" sz="2000" b="1" dirty="0"/>
              <a:t>Perspectives of using locomotives with energy storage units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36681"/>
            <a:ext cx="9144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Implementation of battery-trolley locomotives to work with cluster freight wagons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00114"/>
            <a:ext cx="8286808" cy="347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101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ÑÐ¾Ð»Ð½ÐµÑÐ½Ð°Ñ ÑÐ»ÐµÐºÑÑÐ¾ÑÑÐ°Ð½ÑÐ¸Ñ Ð½Ð° ÑÑ. ÐÑÑÐ¾Ð²Ð°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6"/>
          <a:stretch/>
        </p:blipFill>
        <p:spPr bwMode="auto">
          <a:xfrm>
            <a:off x="140194" y="3050373"/>
            <a:ext cx="5079878" cy="19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7" y="771550"/>
            <a:ext cx="5079877" cy="22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ятно 2 3"/>
          <p:cNvSpPr/>
          <p:nvPr/>
        </p:nvSpPr>
        <p:spPr>
          <a:xfrm>
            <a:off x="2915816" y="2559340"/>
            <a:ext cx="216024" cy="169168"/>
          </a:xfrm>
          <a:prstGeom prst="irregularSeal2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09981" y="2710130"/>
            <a:ext cx="0" cy="340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19" y="3050373"/>
            <a:ext cx="44566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Hybrid (sun/wind) power station on the shore of Lake Baikal, station </a:t>
            </a:r>
            <a:r>
              <a:rPr lang="en-US" sz="1000" b="1" dirty="0" err="1">
                <a:solidFill>
                  <a:schemeClr val="bg1"/>
                </a:solidFill>
              </a:rPr>
              <a:t>Misovaya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40194" y="3065721"/>
            <a:ext cx="50690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20072" y="987574"/>
            <a:ext cx="38884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just"/>
            <a:r>
              <a:rPr lang="en-US" sz="1400" dirty="0">
                <a:solidFill>
                  <a:srgbClr val="002060"/>
                </a:solidFill>
                <a:cs typeface="Times New Roman" pitchFamily="18" charset="0"/>
              </a:rPr>
              <a:t>Energy wind zones in Russia are located, mainly, on the coast of the seas and oceans and make up almost 5 million square meters.</a:t>
            </a:r>
          </a:p>
          <a:p>
            <a:pPr indent="87313" algn="just"/>
            <a:r>
              <a:rPr lang="en-US" sz="1400" dirty="0">
                <a:solidFill>
                  <a:srgbClr val="002060"/>
                </a:solidFill>
                <a:cs typeface="Times New Roman" pitchFamily="18" charset="0"/>
              </a:rPr>
              <a:t>In the RZD there are several wind power stations, used mainly to gain practical experience in their application.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87313" algn="just"/>
            <a:r>
              <a:rPr lang="en-US" sz="1400" dirty="0">
                <a:solidFill>
                  <a:srgbClr val="002060"/>
                </a:solidFill>
                <a:cs typeface="Times New Roman" pitchFamily="18" charset="0"/>
              </a:rPr>
              <a:t>RZD may not receive government subsidies for the sale of excess electricity, because it is a large electric grid company that is prohibited from selling produced electricity.</a:t>
            </a:r>
          </a:p>
          <a:p>
            <a:pPr indent="87313" algn="just"/>
            <a:r>
              <a:rPr lang="en-US" sz="1400" dirty="0">
                <a:solidFill>
                  <a:srgbClr val="002060"/>
                </a:solidFill>
                <a:cs typeface="Times New Roman" pitchFamily="18" charset="0"/>
              </a:rPr>
              <a:t>And the cost of electricity in the capacity market does not allow to recoup the costs of building power plants on renewable energy sources.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2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A5C264C7-7DF6-4355-90C4-FA4B812F8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538"/>
            <a:ext cx="914400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DA4E85F8-D37D-446A-85B2-BF10CF734A5A}"/>
              </a:ext>
            </a:extLst>
          </p:cNvPr>
          <p:cNvSpPr txBox="1">
            <a:spLocks/>
          </p:cNvSpPr>
          <p:nvPr/>
        </p:nvSpPr>
        <p:spPr>
          <a:xfrm>
            <a:off x="-46362" y="0"/>
            <a:ext cx="9144000" cy="648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OF WIND-GENERATORS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28874"/>
            <a:ext cx="178595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dirty="0" err="1">
                <a:solidFill>
                  <a:schemeClr val="tx1"/>
                </a:solidFill>
              </a:rPr>
              <a:t>Average</a:t>
            </a:r>
            <a:r>
              <a:rPr lang="de-DE" sz="800" b="1" dirty="0">
                <a:solidFill>
                  <a:schemeClr val="tx1"/>
                </a:solidFill>
              </a:rPr>
              <a:t> </a:t>
            </a:r>
            <a:r>
              <a:rPr lang="de-DE" sz="800" b="1" dirty="0" err="1">
                <a:solidFill>
                  <a:schemeClr val="tx1"/>
                </a:solidFill>
              </a:rPr>
              <a:t>annual</a:t>
            </a:r>
            <a:r>
              <a:rPr lang="de-DE" sz="800" b="1" dirty="0">
                <a:solidFill>
                  <a:schemeClr val="tx1"/>
                </a:solidFill>
              </a:rPr>
              <a:t> wind </a:t>
            </a:r>
            <a:r>
              <a:rPr lang="de-DE" sz="800" b="1" dirty="0" err="1">
                <a:solidFill>
                  <a:schemeClr val="tx1"/>
                </a:solidFill>
              </a:rPr>
              <a:t>speed</a:t>
            </a:r>
            <a:r>
              <a:rPr lang="de-DE" sz="800" b="1" dirty="0">
                <a:solidFill>
                  <a:schemeClr val="tx1"/>
                </a:solidFill>
              </a:rPr>
              <a:t>: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643188"/>
            <a:ext cx="85725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dirty="0" err="1">
                <a:solidFill>
                  <a:schemeClr val="tx1"/>
                </a:solidFill>
              </a:rPr>
              <a:t>less</a:t>
            </a:r>
            <a:r>
              <a:rPr lang="de-DE" sz="800" b="1" dirty="0">
                <a:solidFill>
                  <a:schemeClr val="tx1"/>
                </a:solidFill>
              </a:rPr>
              <a:t> </a:t>
            </a:r>
            <a:r>
              <a:rPr lang="de-DE" sz="800" b="1" dirty="0" err="1">
                <a:solidFill>
                  <a:schemeClr val="tx1"/>
                </a:solidFill>
              </a:rPr>
              <a:t>then</a:t>
            </a:r>
            <a:r>
              <a:rPr lang="de-DE" sz="800" b="1" dirty="0">
                <a:solidFill>
                  <a:schemeClr val="tx1"/>
                </a:solidFill>
              </a:rPr>
              <a:t> 3 m/s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786064"/>
            <a:ext cx="92869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from 3 to 5 m/s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2938464"/>
            <a:ext cx="928694" cy="61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more then 5 m/s 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54132822-1E81-4F95-A814-AB9A74F6D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538"/>
            <a:ext cx="914400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79682" cy="323776"/>
          </a:xfrm>
        </p:spPr>
        <p:txBody>
          <a:bodyPr>
            <a:normAutofit/>
          </a:bodyPr>
          <a:lstStyle/>
          <a:p>
            <a:pPr algn="l"/>
            <a:r>
              <a:rPr lang="de-DE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Low-grade </a:t>
            </a:r>
            <a:r>
              <a:rPr lang="de-DE" sz="1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lang="de-DE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</a:t>
            </a:r>
            <a:r>
              <a:rPr lang="de-DE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DA-05E7-4EE0-AEAB-467B87716E92}" type="datetime1">
              <a:rPr lang="ru-RU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19.06.2018</a:t>
            </a:fld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B99-8DAE-48CA-8574-F133E1A573C1}" type="slidenum">
              <a:rPr lang="ru-RU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de-D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PUMPING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2" y="1201949"/>
            <a:ext cx="4243347" cy="97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одзаголовок 1"/>
          <p:cNvSpPr txBox="1">
            <a:spLocks/>
          </p:cNvSpPr>
          <p:nvPr/>
        </p:nvSpPr>
        <p:spPr>
          <a:xfrm>
            <a:off x="4722165" y="1005576"/>
            <a:ext cx="4243347" cy="994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11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JSCo</a:t>
            </a:r>
            <a:r>
              <a:rPr lang="en-US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«Russian Railways» there are more than 165 thousand turnouts. As many are located on the paths of different enterprises and departments.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Effect: </a:t>
            </a:r>
            <a:r>
              <a:rPr lang="en-US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electric power consumption in comparison with traditional electric heating systems</a:t>
            </a:r>
            <a:endParaRPr lang="ru-RU" sz="1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34" descr="J:\2012 год\ТН\Бекасово ФОТО\Бекасово 27.12.11\S8301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/>
          <a:stretch>
            <a:fillRect/>
          </a:stretch>
        </p:blipFill>
        <p:spPr bwMode="auto">
          <a:xfrm>
            <a:off x="251519" y="2463478"/>
            <a:ext cx="1706023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H:\Аспирантура\Конференции\Chillventa Rossija 2013\Материалы для презентации\Перово\20130204_1133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39" y="2457746"/>
            <a:ext cx="2288324" cy="11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1"/>
          <p:cNvSpPr txBox="1">
            <a:spLocks/>
          </p:cNvSpPr>
          <p:nvPr/>
        </p:nvSpPr>
        <p:spPr>
          <a:xfrm>
            <a:off x="4865228" y="771550"/>
            <a:ext cx="3667212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Heating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switches</a:t>
            </a:r>
            <a:endParaRPr lang="ru-RU" sz="1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1"/>
          <p:cNvSpPr txBox="1">
            <a:spLocks/>
          </p:cNvSpPr>
          <p:nvPr/>
        </p:nvSpPr>
        <p:spPr>
          <a:xfrm>
            <a:off x="251520" y="2193708"/>
            <a:ext cx="4019396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technological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– IV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9" name="Подзаголовок 1"/>
          <p:cNvSpPr txBox="1">
            <a:spLocks/>
          </p:cNvSpPr>
          <p:nvPr/>
        </p:nvSpPr>
        <p:spPr>
          <a:xfrm>
            <a:off x="4722165" y="1959682"/>
            <a:ext cx="4392487" cy="461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Heating of the objects of marshalling complexes of classification yards</a:t>
            </a:r>
            <a:r>
              <a:rPr lang="ru-RU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heat of the circulating water of the compressor cooling system is used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/>
            <a:endParaRPr lang="ru-RU" sz="1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одзаголовок 1"/>
          <p:cNvSpPr txBox="1">
            <a:spLocks/>
          </p:cNvSpPr>
          <p:nvPr/>
        </p:nvSpPr>
        <p:spPr>
          <a:xfrm>
            <a:off x="4722165" y="2553749"/>
            <a:ext cx="4530355" cy="810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JSCo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Russian Railways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are about 150 marshalling complexes.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Effect: 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operating costs, autonomous heating of buildings, environmentally friendly technology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одзаголовок 1"/>
          <p:cNvSpPr txBox="1">
            <a:spLocks/>
          </p:cNvSpPr>
          <p:nvPr/>
        </p:nvSpPr>
        <p:spPr>
          <a:xfrm>
            <a:off x="264572" y="3651870"/>
            <a:ext cx="4006344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Climatic</a:t>
            </a:r>
            <a:r>
              <a:rPr lang="de-DE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zones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 II, III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3016" y="931390"/>
            <a:ext cx="3010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lang="de-DE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Climatic</a:t>
            </a:r>
            <a:r>
              <a:rPr lang="de-DE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zones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 II, III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22976" y="3598473"/>
            <a:ext cx="4519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Heating of warehouse complexes, production</a:t>
            </a:r>
          </a:p>
          <a:p>
            <a:pPr lvl="0"/>
            <a:r>
              <a:rPr lang="en-US" sz="1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buildings and structures</a:t>
            </a: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about 150 material warehouses in JSC «Russian Railways».</a:t>
            </a:r>
          </a:p>
          <a:p>
            <a:pPr lvl="0"/>
            <a:r>
              <a:rPr lang="en-US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Effect: lower operating costs, combined protection of buildings.</a:t>
            </a: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3" descr="H:\Аспирантура\Конференции\Chillventa Rossija 2013\Материалы для презентации\РЖДС\20121115_1213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1911"/>
            <a:ext cx="146397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:\Аспирантура\Объекты внедрения\Фото спецсклада РЖДС\20121115_1154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06" y="4011910"/>
            <a:ext cx="1393336" cy="7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:\Аспирантура\Конференции\Chillventa Rossija 2013\Материалы для презентации\РЖДС\20121115_1145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54" y="4011909"/>
            <a:ext cx="1327935" cy="7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3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2"/>
          <p:cNvSpPr txBox="1">
            <a:spLocks noChangeArrowheads="1"/>
          </p:cNvSpPr>
          <p:nvPr/>
        </p:nvSpPr>
        <p:spPr bwMode="auto">
          <a:xfrm>
            <a:off x="183292" y="4304602"/>
            <a:ext cx="8794750" cy="389008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txBody>
          <a:bodyPr lIns="80447" tIns="40223" rIns="80447" bIns="40223">
            <a:spAutoFit/>
          </a:bodyPr>
          <a:lstStyle/>
          <a:p>
            <a:pPr algn="just">
              <a:lnSpc>
                <a:spcPts val="1238"/>
              </a:lnSpc>
            </a:pPr>
            <a:r>
              <a:rPr lang="en-US" altLang="ru-RU" sz="1200" b="1" dirty="0">
                <a:solidFill>
                  <a:srgbClr val="4289C8"/>
                </a:solidFill>
                <a:latin typeface="+mj-lt"/>
                <a:cs typeface="Arial" pitchFamily="34" charset="0"/>
              </a:rPr>
              <a:t>As part of the programme to modernise Russian Railways heat supply facilities in the Kaliningrad Region, 16 facilities switched to renewable heat energy resources with the closure of outdated coal boilers</a:t>
            </a:r>
            <a:endParaRPr lang="ru-RU" altLang="ru-RU" sz="1200" b="1" dirty="0">
              <a:solidFill>
                <a:srgbClr val="4289C8"/>
              </a:solidFill>
              <a:latin typeface="+mj-lt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110450" y="1129920"/>
            <a:ext cx="4803775" cy="149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47" tIns="40223" rIns="80447" bIns="40223" anchor="ctr"/>
          <a:lstStyle/>
          <a:p>
            <a:pPr marL="946150"/>
            <a:r>
              <a:rPr lang="en-US" sz="16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outdated boilers of Russian Railways (coal and fuel oil) closed in Russian cities over the last </a:t>
            </a:r>
            <a:r>
              <a:rPr lang="en-US" sz="1600" b="1" dirty="0">
                <a:solidFill>
                  <a:srgbClr val="4289C8"/>
                </a:solidFill>
                <a:ea typeface="Verdana" pitchFamily="34" charset="0"/>
                <a:cs typeface="Verdana" pitchFamily="34" charset="0"/>
              </a:rPr>
              <a:t>seven years </a:t>
            </a:r>
            <a:r>
              <a:rPr lang="en-US" sz="16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during the implementation of the Programme to expand the use of renewable energy resources at railway facilities</a:t>
            </a:r>
            <a:endParaRPr lang="ru-RU" sz="16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8" name="TextBox 2"/>
          <p:cNvSpPr txBox="1">
            <a:spLocks noChangeArrowheads="1"/>
          </p:cNvSpPr>
          <p:nvPr/>
        </p:nvSpPr>
        <p:spPr bwMode="auto">
          <a:xfrm>
            <a:off x="4382934" y="1141094"/>
            <a:ext cx="680939" cy="61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447" tIns="40223" rIns="80447" bIns="40223">
            <a:spAutoFit/>
          </a:bodyPr>
          <a:lstStyle/>
          <a:p>
            <a:r>
              <a:rPr lang="ru-RU" sz="3500" b="1" spc="-100" dirty="0">
                <a:solidFill>
                  <a:srgbClr val="4289C8"/>
                </a:solidFill>
                <a:latin typeface="Myriad Pro" pitchFamily="34" charset="0"/>
              </a:rPr>
              <a:t>44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31346" y="2732217"/>
            <a:ext cx="8839200" cy="235120"/>
          </a:xfrm>
          <a:prstGeom prst="rect">
            <a:avLst/>
          </a:prstGeom>
        </p:spPr>
        <p:txBody>
          <a:bodyPr lIns="80447" tIns="40223" rIns="80447" bIns="40223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altLang="ru-RU" sz="1200" b="1" dirty="0">
                <a:solidFill>
                  <a:srgbClr val="4289C8"/>
                </a:solidFill>
                <a:latin typeface="+mj-lt"/>
                <a:cs typeface="Arial" pitchFamily="34" charset="0"/>
              </a:rPr>
              <a:t>Combined energy supply system of the Zelenogradsk station of Kaliningrad Railways</a:t>
            </a:r>
            <a:endParaRPr lang="ru-RU" altLang="ru-RU" sz="1200" b="1" dirty="0">
              <a:solidFill>
                <a:srgbClr val="4289C8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0" name="Picture 5" descr="http://greenevolution.ru/wp-content/uploads/2013/09/Evolution_Awards-430x201.jpg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8057932" y="2314114"/>
            <a:ext cx="928687" cy="3917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02" name="TextBox 101"/>
          <p:cNvSpPr txBox="1"/>
          <p:nvPr/>
        </p:nvSpPr>
        <p:spPr>
          <a:xfrm>
            <a:off x="4570831" y="3879958"/>
            <a:ext cx="1577917" cy="208189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txBody>
          <a:bodyPr wrap="none" lIns="80447" tIns="40223" rIns="80447" bIns="402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dirty="0">
                <a:latin typeface="+mn-lt"/>
                <a:cs typeface="+mn-cs"/>
              </a:rPr>
              <a:t>Тепловые насосы воздух/вода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788629" y="3861996"/>
            <a:ext cx="1454486" cy="208189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txBody>
          <a:bodyPr wrap="none" lIns="80447" tIns="40223" rIns="80447" bIns="402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dirty="0">
                <a:latin typeface="+mn-lt"/>
                <a:cs typeface="+mn-cs"/>
              </a:rPr>
              <a:t>Фотоэлектрические модули</a:t>
            </a:r>
          </a:p>
        </p:txBody>
      </p:sp>
      <p:pic>
        <p:nvPicPr>
          <p:cNvPr id="105" name="Рисунок 8" descr="ФВ1ИМ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49" y="1148970"/>
            <a:ext cx="3867150" cy="1491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7" name="Picture 5" descr="C:\Users\ИвановБИ\AppData\Local\Microsoft\Windows\Temporary Internet Files\Content.IE5\BWAII873\HPIM0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40" y="3007676"/>
            <a:ext cx="1793875" cy="1188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8" name="Picture 2" descr="H:\НМЭК 2015\Калининград\FIL_8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0280" y="3007676"/>
            <a:ext cx="1979612" cy="1188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9" name="Picture 3" descr="H:\НМЭК 2015\Калининград\FIL_84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359" y="3007676"/>
            <a:ext cx="1843087" cy="1188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0" name="Рисунок 109" descr="EKAC230BRS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913" y="3007797"/>
            <a:ext cx="2163379" cy="11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028C33BA-E8A0-4BEB-B501-82D689810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538"/>
            <a:ext cx="914400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-13574"/>
            <a:ext cx="9144000" cy="742950"/>
          </a:xfrm>
        </p:spPr>
        <p:txBody>
          <a:bodyPr>
            <a:normAutofit/>
          </a:bodyPr>
          <a:lstStyle/>
          <a:p>
            <a:pPr defTabSz="80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itchFamily="34" charset="0"/>
              </a:rPr>
              <a:t>USE OF RENEWABLE ENERGY RESOURCES BY KALININGRAD REGION STATIONS</a:t>
            </a:r>
            <a:endParaRPr lang="ru-RU" altLang="ru-R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0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CF8E0C88-7522-49DE-896A-6590A9D41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538"/>
            <a:ext cx="914400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7999" y="738050"/>
            <a:ext cx="6441727" cy="29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\\dzv-fs02\users\gerasimovayu\desktop\Рабочий стол\Разное\Для оперативных совещаний  у Абрамова\9.06.12\ССМ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99" y="3657042"/>
            <a:ext cx="2070816" cy="9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dzv-fs02\users\gerasimovayu\desktop\Альтернативные источники энергии\ТНУ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656" y="3657042"/>
            <a:ext cx="1997304" cy="9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zv-fs02\users\gerasimovayu\desktop\Альтернативные источники энергии\Сухая градирн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679123"/>
            <a:ext cx="2160240" cy="9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6" y="1313740"/>
            <a:ext cx="1680543" cy="8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308305" y="1983072"/>
            <a:ext cx="1680543" cy="208840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 algn="ctr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bIns="46800">
            <a:spAutoFit/>
          </a:bodyPr>
          <a:lstStyle/>
          <a:p>
            <a:pPr marL="92075" indent="-92075" algn="ctr">
              <a:lnSpc>
                <a:spcPts val="900"/>
              </a:lnSpc>
              <a:buClr>
                <a:srgbClr val="336699"/>
              </a:buClr>
              <a:buSzPct val="130000"/>
              <a:tabLst>
                <a:tab pos="92075" algn="l"/>
              </a:tabLst>
            </a:pP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Solar light pipe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2050" name="Picture 2" descr="C:\Users\ИвановБИ\Desktop\ДЖВ\Анапа\P81201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1231" y="3659193"/>
            <a:ext cx="2520988" cy="9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a.inshakov\Рабочий стол\труб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3777" y="2391730"/>
            <a:ext cx="1715071" cy="1188132"/>
          </a:xfrm>
          <a:prstGeom prst="rect">
            <a:avLst/>
          </a:prstGeom>
          <a:noFill/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7987" y="4451142"/>
            <a:ext cx="2107405" cy="20884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bIns="46800">
            <a:spAutoFit/>
          </a:bodyPr>
          <a:lstStyle/>
          <a:p>
            <a:pPr marL="92075" indent="-92075" algn="ctr">
              <a:lnSpc>
                <a:spcPts val="900"/>
              </a:lnSpc>
              <a:buClr>
                <a:srgbClr val="336699"/>
              </a:buClr>
              <a:buSzPct val="130000"/>
              <a:tabLst>
                <a:tab pos="92075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Solar module system</a:t>
            </a:r>
            <a:endParaRPr lang="ru-RU" sz="1000" b="1" dirty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94592" y="4451142"/>
            <a:ext cx="1452339" cy="208840"/>
          </a:xfrm>
          <a:prstGeom prst="rect">
            <a:avLst/>
          </a:prstGeom>
          <a:solidFill>
            <a:schemeClr val="bg1">
              <a:alpha val="3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square" bIns="46800">
            <a:spAutoFit/>
          </a:bodyPr>
          <a:lstStyle/>
          <a:p>
            <a:pPr marL="92075" indent="-92075" algn="ctr">
              <a:lnSpc>
                <a:spcPts val="900"/>
              </a:lnSpc>
              <a:buClr>
                <a:srgbClr val="336699"/>
              </a:buClr>
              <a:buSzPct val="130000"/>
              <a:tabLst>
                <a:tab pos="92075" algn="l"/>
              </a:tabLst>
              <a:defRPr/>
            </a:pP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Dry cooler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339752" y="4360609"/>
            <a:ext cx="1800200" cy="208840"/>
          </a:xfrm>
          <a:prstGeom prst="rect">
            <a:avLst/>
          </a:prstGeom>
          <a:solidFill>
            <a:schemeClr val="accent3">
              <a:lumMod val="75000"/>
              <a:alpha val="48000"/>
            </a:schemeClr>
          </a:solidFill>
          <a:ln w="28575" algn="ctr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bIns="46800">
            <a:spAutoFit/>
          </a:bodyPr>
          <a:lstStyle/>
          <a:p>
            <a:pPr marL="92075" indent="-92075" algn="ctr">
              <a:lnSpc>
                <a:spcPts val="900"/>
              </a:lnSpc>
              <a:buClr>
                <a:srgbClr val="336699"/>
              </a:buClr>
              <a:buSzPct val="130000"/>
              <a:tabLst>
                <a:tab pos="92075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latin typeface="Tahoma" pitchFamily="34" charset="0"/>
              </a:rPr>
              <a:t>Hot air pump units</a:t>
            </a:r>
            <a:endParaRPr lang="ru-RU" sz="1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35185" y="3657041"/>
            <a:ext cx="2533080" cy="20884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bIns="46800">
            <a:spAutoFit/>
          </a:bodyPr>
          <a:lstStyle/>
          <a:p>
            <a:pPr marL="92075" indent="-92075" algn="ctr">
              <a:lnSpc>
                <a:spcPts val="900"/>
              </a:lnSpc>
              <a:buClr>
                <a:srgbClr val="336699"/>
              </a:buClr>
              <a:buSzPct val="130000"/>
              <a:tabLst>
                <a:tab pos="92075" algn="l"/>
              </a:tabLst>
            </a:pPr>
            <a:r>
              <a:rPr lang="en-US" sz="1000" b="1" dirty="0">
                <a:solidFill>
                  <a:schemeClr val="bg1"/>
                </a:solidFill>
                <a:latin typeface="Tahoma" pitchFamily="34" charset="0"/>
              </a:rPr>
              <a:t>Hybrid LED lighting system</a:t>
            </a:r>
            <a:endParaRPr lang="ru-RU" sz="1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14656" y="1275606"/>
            <a:ext cx="505912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algn="just">
              <a:lnSpc>
                <a:spcPts val="1800"/>
              </a:lnSpc>
            </a:pPr>
            <a:r>
              <a:rPr lang="en-US" sz="1400" b="1" dirty="0">
                <a:solidFill>
                  <a:srgbClr val="002060"/>
                </a:solidFill>
              </a:rPr>
              <a:t>The concept of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a </a:t>
            </a:r>
            <a:r>
              <a:rPr lang="en-US" sz="1400" b="1" dirty="0">
                <a:solidFill>
                  <a:srgbClr val="C00000"/>
                </a:solidFill>
              </a:rPr>
              <a:t>“Smart Railway Station”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is designed for mandatory use when developing projects for the new construction and reconstruction of railway stations and transport interchange hubs at Russian Railways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indent="174625" algn="just">
              <a:lnSpc>
                <a:spcPts val="1800"/>
              </a:lnSpc>
            </a:pPr>
            <a:r>
              <a:rPr lang="en-US" sz="1400" b="1" dirty="0">
                <a:solidFill>
                  <a:srgbClr val="002060"/>
                </a:solidFill>
              </a:rPr>
              <a:t>The updated Concept contains more than </a:t>
            </a:r>
            <a:r>
              <a:rPr lang="ru-RU" sz="1400" b="1" dirty="0">
                <a:solidFill>
                  <a:srgbClr val="C00000"/>
                </a:solidFill>
              </a:rPr>
              <a:t>80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regulatory and technical documents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in safety, energy efficiency, ecology, informatisation and the unified control of station engineering support systems</a:t>
            </a:r>
            <a:endParaRPr lang="ru-RU" sz="1400" b="1" dirty="0">
              <a:solidFill>
                <a:srgbClr val="002060"/>
              </a:solidFill>
            </a:endParaRPr>
          </a:p>
          <a:p>
            <a:pPr indent="174625" algn="just">
              <a:lnSpc>
                <a:spcPts val="1800"/>
              </a:lnSpc>
            </a:pPr>
            <a:r>
              <a:rPr lang="en-US" sz="1400" b="1" dirty="0">
                <a:solidFill>
                  <a:srgbClr val="002060"/>
                </a:solidFill>
              </a:rPr>
              <a:t>The implementation of the Concept at the </a:t>
            </a:r>
            <a:r>
              <a:rPr lang="en-US" sz="1400" b="1" dirty="0">
                <a:solidFill>
                  <a:srgbClr val="C00000"/>
                </a:solidFill>
              </a:rPr>
              <a:t>Anapa </a:t>
            </a:r>
            <a:r>
              <a:rPr lang="en-US" sz="1400" b="1" dirty="0">
                <a:solidFill>
                  <a:srgbClr val="002060"/>
                </a:solidFill>
              </a:rPr>
              <a:t>station made it possible to provide autonomous electric and heat supply to the station solely through the use of renewable energy sources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Titre 4"/>
          <p:cNvSpPr>
            <a:spLocks noGrp="1"/>
          </p:cNvSpPr>
          <p:nvPr>
            <p:ph type="title"/>
          </p:nvPr>
        </p:nvSpPr>
        <p:spPr>
          <a:xfrm>
            <a:off x="-36512" y="22404"/>
            <a:ext cx="9180512" cy="742950"/>
          </a:xfrm>
        </p:spPr>
        <p:txBody>
          <a:bodyPr>
            <a:normAutofit/>
          </a:bodyPr>
          <a:lstStyle/>
          <a:p>
            <a:pPr eaLnBrk="0" hangingPunct="0">
              <a:lnSpc>
                <a:spcPts val="1875"/>
              </a:lnSpc>
              <a:tabLst>
                <a:tab pos="0" algn="l"/>
                <a:tab pos="360363" algn="l"/>
                <a:tab pos="723900" algn="l"/>
                <a:tab pos="1087438" algn="l"/>
                <a:tab pos="1450975" algn="l"/>
                <a:tab pos="1814513" algn="l"/>
                <a:tab pos="2178050" algn="l"/>
                <a:tab pos="2543175" algn="l"/>
                <a:tab pos="2906713" algn="l"/>
                <a:tab pos="3268663" algn="l"/>
                <a:tab pos="3632200" algn="l"/>
                <a:tab pos="3995738" algn="l"/>
                <a:tab pos="4359275" algn="l"/>
                <a:tab pos="4722813" algn="l"/>
                <a:tab pos="5087938" algn="l"/>
                <a:tab pos="5451475" algn="l"/>
                <a:tab pos="5815013" algn="l"/>
                <a:tab pos="6176963" algn="l"/>
                <a:tab pos="6540500" algn="l"/>
                <a:tab pos="6904038" algn="l"/>
                <a:tab pos="7267575" algn="l"/>
              </a:tabLst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‘SMART STATION’ PROJECT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 MODERNISATION IN ANAPA</a:t>
            </a:r>
            <a:endParaRPr lang="fr-F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ятно 2 20"/>
          <p:cNvSpPr/>
          <p:nvPr/>
        </p:nvSpPr>
        <p:spPr>
          <a:xfrm>
            <a:off x="94144" y="2222562"/>
            <a:ext cx="216024" cy="169168"/>
          </a:xfrm>
          <a:prstGeom prst="irregularSeal2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8898" y="2391730"/>
            <a:ext cx="0" cy="12873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17999" y="3645774"/>
            <a:ext cx="2070816" cy="16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1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330E75C4-6281-4E8F-8CB6-A8D421128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538"/>
            <a:ext cx="914400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8767" y="-43386"/>
            <a:ext cx="6820762" cy="742950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TURNOUT GEOTHERMAL HEATING SYSTEM</a:t>
            </a:r>
            <a:endParaRPr lang="fr-F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992" y="120359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The innovative turnout heating system utilises a virtually inexhaustible source of energy – underground heat. The heat pump with its modern regulation system and improved rail heat exchangers </a:t>
            </a:r>
            <a:r>
              <a:rPr lang="en-US" sz="1200" b="1" dirty="0">
                <a:solidFill>
                  <a:srgbClr val="4289C8"/>
                </a:solidFill>
                <a:ea typeface="Verdana" pitchFamily="34" charset="0"/>
                <a:cs typeface="Verdana" pitchFamily="34" charset="0"/>
              </a:rPr>
              <a:t>make it possible to heat turnouts in a reliable, regulated and eco-friendly manner</a:t>
            </a:r>
            <a:r>
              <a:rPr lang="ru-RU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. </a:t>
            </a:r>
            <a:r>
              <a:rPr lang="en-US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A modern smart control and regulation system </a:t>
            </a:r>
            <a:r>
              <a:rPr lang="en-US" sz="1200" b="1" dirty="0">
                <a:solidFill>
                  <a:srgbClr val="4289C8"/>
                </a:solidFill>
                <a:ea typeface="Verdana" pitchFamily="34" charset="0"/>
                <a:cs typeface="Verdana" pitchFamily="34" charset="0"/>
              </a:rPr>
              <a:t>ensures the supply of heat to turnouts as needed</a:t>
            </a:r>
            <a:r>
              <a:rPr lang="ru-RU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as a result of which the unit is not constantly in the on mode</a:t>
            </a:r>
            <a:r>
              <a:rPr lang="ru-RU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6" name="Picture 8" descr="https://encrypted-tbn3.gstatic.com/images?q=tbn:ANd9GcSl_fdrKtb2IlVXeXuOR51GUBOrKVNcMwXSTDVOaGgstgRueeB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059582"/>
            <a:ext cx="1235970" cy="115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3369890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1200" b="1" dirty="0">
                <a:solidFill>
                  <a:srgbClr val="4289C8"/>
                </a:solidFill>
                <a:ea typeface="Verdana" pitchFamily="34" charset="0"/>
                <a:cs typeface="Verdana" pitchFamily="34" charset="0"/>
              </a:rPr>
              <a:t>The weather station </a:t>
            </a:r>
            <a:r>
              <a:rPr lang="en-US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monitors precipitation, humidity and temperature and based on their mixture the control system </a:t>
            </a:r>
            <a:r>
              <a:rPr lang="en-US" sz="1200" b="1" dirty="0">
                <a:solidFill>
                  <a:srgbClr val="4289C8"/>
                </a:solidFill>
                <a:ea typeface="Verdana" pitchFamily="34" charset="0"/>
                <a:cs typeface="Verdana" pitchFamily="34" charset="0"/>
              </a:rPr>
              <a:t>selects the operating mode. </a:t>
            </a:r>
            <a:r>
              <a:rPr lang="en-US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This station consists of a closed vandal-proof detection head installed in the track zone</a:t>
            </a:r>
            <a:r>
              <a:rPr lang="ru-RU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8" name="Picture 6" descr="http://www.rusnauka.com/4_SND_2013/Tecnic/4_123757.doc.files/image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139702"/>
            <a:ext cx="3816424" cy="120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Снегоборьба"/>
          <p:cNvPicPr>
            <a:picLocks noChangeAspect="1" noChangeArrowheads="1"/>
          </p:cNvPicPr>
          <p:nvPr/>
        </p:nvPicPr>
        <p:blipFill>
          <a:blip r:embed="rId6" cstate="print"/>
          <a:srcRect t="2446" b="17381"/>
          <a:stretch>
            <a:fillRect/>
          </a:stretch>
        </p:blipFill>
        <p:spPr bwMode="auto">
          <a:xfrm>
            <a:off x="6906736" y="3219823"/>
            <a:ext cx="202109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1" y="2139702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6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3352" y="1505051"/>
            <a:ext cx="4314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4289C8"/>
                </a:solidFill>
                <a:ea typeface="Verdana" pitchFamily="34" charset="0"/>
                <a:cs typeface="Verdana" pitchFamily="34" charset="0"/>
              </a:rPr>
              <a:t>The traction transformer temperature control system </a:t>
            </a:r>
            <a:r>
              <a:rPr lang="en-US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is designed to stabilise the temperature of transformer lubricants at a consistent level that does not depend on seasonal changes to the surrounding temperature or the conditions of a transformer’s current load</a:t>
            </a:r>
            <a:r>
              <a:rPr lang="ru-RU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4" name="Рисунок 3" descr="C:\Users\Олег\Desktop\теплоузел вид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2" b="17077"/>
          <a:stretch>
            <a:fillRect/>
          </a:stretch>
        </p:blipFill>
        <p:spPr bwMode="auto">
          <a:xfrm>
            <a:off x="304096" y="1468755"/>
            <a:ext cx="4100264" cy="1821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Олег\Desktop\тн и 1 контур тн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60" y="2503170"/>
            <a:ext cx="3254463" cy="1794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4096" y="36012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Heat is actively removed using modern heat pumps </a:t>
            </a:r>
            <a:r>
              <a:rPr lang="en-US" sz="1200" b="1" dirty="0">
                <a:solidFill>
                  <a:srgbClr val="4289C8"/>
                </a:solidFill>
                <a:ea typeface="Verdana" pitchFamily="34" charset="0"/>
                <a:cs typeface="Verdana" pitchFamily="34" charset="0"/>
              </a:rPr>
              <a:t>that make it possible to reuse the heat that is emitted for heat coolant</a:t>
            </a:r>
            <a:r>
              <a:rPr lang="ru-RU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in the central heating and hot water supply system of traction substation buildings and structures</a:t>
            </a:r>
            <a:r>
              <a:rPr lang="ru-RU" sz="1200" dirty="0">
                <a:solidFill>
                  <a:srgbClr val="394A58"/>
                </a:solidFill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7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D75367C4-E006-48D6-990D-675EB9DCC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538"/>
            <a:ext cx="914400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6699"/>
            <a:ext cx="9144000" cy="74295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MODE CONTROL SYSTEM OF TRACTION SUBSTATION TRANSFORMERS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2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 rotWithShape="1">
          <a:blip r:embed="rId2" cstate="print"/>
          <a:srcRect b="3920"/>
          <a:stretch/>
        </p:blipFill>
        <p:spPr>
          <a:xfrm>
            <a:off x="6420553" y="3628247"/>
            <a:ext cx="2520000" cy="1247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3" cstate="print"/>
          <a:srcRect l="4729" r="7429"/>
          <a:stretch/>
        </p:blipFill>
        <p:spPr>
          <a:xfrm>
            <a:off x="6420553" y="1511490"/>
            <a:ext cx="2520000" cy="1256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639423" y="1040653"/>
            <a:ext cx="3477419" cy="404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/>
            </a:solidFill>
          </a:ln>
        </p:spPr>
        <p:txBody>
          <a:bodyPr lIns="80447" tIns="40223" rIns="80447" bIns="40223"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chemeClr val="tx2"/>
                </a:solidFill>
                <a:latin typeface="Agency FB" panose="020B0503020202020204" pitchFamily="34" charset="0"/>
                <a:cs typeface="Arial" pitchFamily="34" charset="0"/>
              </a:rPr>
              <a:t>Investment over </a:t>
            </a:r>
            <a:r>
              <a:rPr lang="ru-RU" sz="10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2007-2015</a:t>
            </a:r>
            <a:br>
              <a:rPr lang="ru-RU" sz="10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b="1" dirty="0">
                <a:solidFill>
                  <a:schemeClr val="tx2"/>
                </a:solidFill>
                <a:latin typeface="Agency FB" panose="020B0503020202020204" pitchFamily="34" charset="0"/>
                <a:cs typeface="Arial" pitchFamily="34" charset="0"/>
              </a:rPr>
              <a:t>totalled </a:t>
            </a:r>
            <a:r>
              <a:rPr lang="ru-RU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050" b="1" dirty="0">
                <a:solidFill>
                  <a:srgbClr val="C00000"/>
                </a:solidFill>
                <a:latin typeface="Agency FB" panose="020B0503020202020204" pitchFamily="34" charset="0"/>
                <a:cs typeface="Arial" pitchFamily="34" charset="0"/>
              </a:rPr>
              <a:t>.</a:t>
            </a:r>
            <a:r>
              <a:rPr lang="ru-RU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050" b="1" dirty="0">
                <a:solidFill>
                  <a:srgbClr val="C00000"/>
                </a:solidFill>
                <a:latin typeface="Agency FB" panose="020B0503020202020204" pitchFamily="34" charset="0"/>
                <a:cs typeface="Arial" pitchFamily="34" charset="0"/>
              </a:rPr>
              <a:t>bln roubles</a:t>
            </a:r>
            <a:endParaRPr lang="ru-RU" sz="10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43488" y="1462498"/>
            <a:ext cx="3469681" cy="159703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2"/>
            </a:solidFill>
          </a:ln>
        </p:spPr>
        <p:txBody>
          <a:bodyPr wrap="square" lIns="80447" tIns="40223" rIns="0" bIns="40223">
            <a:spAutoFit/>
          </a:bodyPr>
          <a:lstStyle/>
          <a:p>
            <a:pPr marL="78212" indent="-78212">
              <a:spcAft>
                <a:spcPts val="264"/>
              </a:spcAft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en-US" sz="900" b="1" dirty="0">
                <a:solidFill>
                  <a:srgbClr val="C00000"/>
                </a:solidFill>
                <a:latin typeface="Agency FB" panose="020B0503020202020204" pitchFamily="34" charset="0"/>
                <a:cs typeface="Arial" pitchFamily="34" charset="0"/>
              </a:rPr>
              <a:t>,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970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crossing light signals</a:t>
            </a:r>
          </a:p>
          <a:p>
            <a:pPr marL="81006" indent="-81006"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900" b="1" dirty="0">
                <a:solidFill>
                  <a:srgbClr val="C00000"/>
                </a:solidFill>
                <a:latin typeface="Agency FB" panose="020B0503020202020204" pitchFamily="34" charset="0"/>
                <a:cs typeface="Arial" pitchFamily="34" charset="0"/>
              </a:rPr>
              <a:t>,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247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three-digit mounted light signal heads with LED modules</a:t>
            </a:r>
          </a:p>
          <a:p>
            <a:pPr marL="78212" indent="-78212">
              <a:spcAft>
                <a:spcPts val="264"/>
              </a:spcAft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b="1" dirty="0">
                <a:solidFill>
                  <a:srgbClr val="C00000"/>
                </a:solidFill>
                <a:latin typeface="Agency FB" panose="020B0503020202020204" pitchFamily="34" charset="0"/>
                <a:cs typeface="Arial" pitchFamily="34" charset="0"/>
              </a:rPr>
              <a:t>,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060</a:t>
            </a:r>
            <a:r>
              <a:rPr lang="en-US" sz="900" b="1" dirty="0">
                <a:solidFill>
                  <a:srgbClr val="C00000"/>
                </a:solidFill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route and position indicators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8212" indent="-78212">
              <a:spcAft>
                <a:spcPts val="264"/>
              </a:spcAft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113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railway stations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railway lighting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  <a:cs typeface="Arial" pitchFamily="34" charset="0"/>
            </a:endParaRPr>
          </a:p>
          <a:p>
            <a:pPr marL="78212" indent="-78212">
              <a:spcAft>
                <a:spcPts val="264"/>
              </a:spcAft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spc="-17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locomotive, multiple unit and railcar repair depots</a:t>
            </a:r>
            <a:r>
              <a:rPr lang="ru-RU" sz="900" b="1" spc="-17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78212" indent="-78212">
              <a:spcAft>
                <a:spcPts val="264"/>
              </a:spcAft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47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passenger platforms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8212" indent="-78212">
              <a:spcAft>
                <a:spcPts val="264"/>
              </a:spcAft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railway bridges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8212" indent="-78212">
              <a:spcAft>
                <a:spcPts val="264"/>
              </a:spcAft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railway stations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9610" indent="-78212">
              <a:spcAft>
                <a:spcPts val="264"/>
              </a:spcAft>
              <a:buClr>
                <a:schemeClr val="accent1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Severomuysky Tunnel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 descr="C:\Users\БаулинАВ\Desktop\Слайды\P1110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08019"/>
            <a:ext cx="1430464" cy="1271843"/>
          </a:xfrm>
          <a:prstGeom prst="round2DiagRect">
            <a:avLst>
              <a:gd name="adj1" fmla="val 16667"/>
              <a:gd name="adj2" fmla="val 964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55" y="1052483"/>
            <a:ext cx="1933290" cy="927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2" descr="C:\Users\КовалевПН\Desktop\РЕСУРСОСБЕРЕЖЕНИЕ\Было-стало 2014\Эльдар\СТР 17 освещ депо\ТО-3(2)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7894"/>
            <a:ext cx="2519404" cy="1021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2" descr="C:\Users\КорольЮН\AppData\Local\Microsoft\Windows\Temporary Internet Files\Content.Outlook\0V314Z8Q\652534773 (2).jpg"/>
          <p:cNvPicPr>
            <a:picLocks noChangeAspect="1" noChangeArrowheads="1"/>
          </p:cNvPicPr>
          <p:nvPr/>
        </p:nvPicPr>
        <p:blipFill>
          <a:blip r:embed="rId7" cstate="print"/>
          <a:srcRect l="3445" t="13104"/>
          <a:stretch>
            <a:fillRect/>
          </a:stretch>
        </p:blipFill>
        <p:spPr bwMode="auto">
          <a:xfrm>
            <a:off x="2987824" y="3440132"/>
            <a:ext cx="3125344" cy="1435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s://events.uic.org/IMG/png/pub_efficient_infrastructuresd---final.png">
            <a:extLst>
              <a:ext uri="{FF2B5EF4-FFF2-40B4-BE49-F238E27FC236}">
                <a16:creationId xmlns:a16="http://schemas.microsoft.com/office/drawing/2014/main" id="{511F5698-F014-46C0-99FB-C78ECF6ED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8065"/>
            <a:ext cx="9144000" cy="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67751" y="-67637"/>
            <a:ext cx="6820762" cy="742950"/>
          </a:xfrm>
        </p:spPr>
        <p:txBody>
          <a:bodyPr>
            <a:normAutofit/>
          </a:bodyPr>
          <a:lstStyle/>
          <a:p>
            <a:pPr lvl="0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EFFICIENT LIGHTING SYSTEM FOR STATION DEPOTS WITH AUTOMATED CONTROL</a:t>
            </a:r>
            <a:endParaRPr lang="fr-FR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19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1041</Words>
  <Application>Microsoft Office PowerPoint</Application>
  <PresentationFormat>Affichage à l'écran (16:9)</PresentationFormat>
  <Paragraphs>94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Agency FB</vt:lpstr>
      <vt:lpstr>Arial</vt:lpstr>
      <vt:lpstr>Calibri</vt:lpstr>
      <vt:lpstr>FSRAILWAY Book</vt:lpstr>
      <vt:lpstr>FSRAILWAYTT Book</vt:lpstr>
      <vt:lpstr>Georgia</vt:lpstr>
      <vt:lpstr>HelveticaNeue LT CYR 57 Cond</vt:lpstr>
      <vt:lpstr>Myriad Pro</vt:lpstr>
      <vt:lpstr>Tahoma</vt:lpstr>
      <vt:lpstr>Times New Roman</vt:lpstr>
      <vt:lpstr>Verdana</vt:lpstr>
      <vt:lpstr>Wingdings</vt:lpstr>
      <vt:lpstr>Тема Office</vt:lpstr>
      <vt:lpstr>Présentation PowerPoint</vt:lpstr>
      <vt:lpstr>Perspectives of using locomotives with energy storage units</vt:lpstr>
      <vt:lpstr>Présentation PowerPoint</vt:lpstr>
      <vt:lpstr>HEAT PUMPING APPLICATION</vt:lpstr>
      <vt:lpstr>USE OF RENEWABLE ENERGY RESOURCES BY KALININGRAD REGION STATIONS</vt:lpstr>
      <vt:lpstr>‘SMART STATION’ PROJECT STATION MODERNISATION IN ANAPA</vt:lpstr>
      <vt:lpstr>TURNOUT GEOTHERMAL HEATING SYSTEM</vt:lpstr>
      <vt:lpstr>HEAT MODE CONTROL SYSTEM OF TRACTION SUBSTATION TRANSFORMERS</vt:lpstr>
      <vt:lpstr>ENERGY EFFICIENT LIGHTING SYSTEM FOR STATION DEPOTS WITH AUTOMATED CONTROL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Борис Иванович</dc:creator>
  <cp:lastModifiedBy>DE KEYZER Isabelle</cp:lastModifiedBy>
  <cp:revision>45</cp:revision>
  <dcterms:modified xsi:type="dcterms:W3CDTF">2018-06-19T12:28:28Z</dcterms:modified>
</cp:coreProperties>
</file>