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397" r:id="rId6"/>
    <p:sldId id="399" r:id="rId7"/>
    <p:sldId id="400" r:id="rId8"/>
    <p:sldId id="401" r:id="rId9"/>
    <p:sldId id="402" r:id="rId10"/>
    <p:sldId id="403" r:id="rId11"/>
    <p:sldId id="404" r:id="rId12"/>
    <p:sldId id="405" r:id="rId13"/>
    <p:sldId id="407" r:id="rId14"/>
    <p:sldId id="408" r:id="rId15"/>
    <p:sldId id="409" r:id="rId16"/>
    <p:sldId id="410" r:id="rId17"/>
    <p:sldId id="411" r:id="rId18"/>
    <p:sldId id="412" r:id="rId19"/>
    <p:sldId id="414" r:id="rId20"/>
    <p:sldId id="415" r:id="rId21"/>
    <p:sldId id="416" r:id="rId22"/>
  </p:sldIdLst>
  <p:sldSz cx="9144000" cy="6858000" type="screen4x3"/>
  <p:notesSz cx="6858000" cy="9144000"/>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660A4"/>
    <a:srgbClr val="31A931"/>
    <a:srgbClr val="359B35"/>
    <a:srgbClr val="2A7A2A"/>
    <a:srgbClr val="39C539"/>
    <a:srgbClr val="BDE2F6"/>
    <a:srgbClr val="97CDED"/>
    <a:srgbClr val="6CB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1" autoAdjust="0"/>
    <p:restoredTop sz="94681" autoAdjust="0"/>
  </p:normalViewPr>
  <p:slideViewPr>
    <p:cSldViewPr>
      <p:cViewPr>
        <p:scale>
          <a:sx n="60" d="100"/>
          <a:sy n="60" d="100"/>
        </p:scale>
        <p:origin x="-606" y="-72"/>
      </p:cViewPr>
      <p:guideLst>
        <p:guide orient="horz" pos="2160"/>
        <p:guide orient="horz" pos="1207"/>
        <p:guide orient="horz" pos="3839"/>
        <p:guide orient="horz" pos="619"/>
        <p:guide pos="2880"/>
        <p:guide pos="340"/>
        <p:guide pos="54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610151" y="8586788"/>
            <a:ext cx="1543892" cy="252413"/>
          </a:xfrm>
          <a:prstGeom prst="rect">
            <a:avLst/>
          </a:prstGeom>
          <a:noFill/>
          <a:ln w="9525">
            <a:noFill/>
            <a:miter lim="800000"/>
            <a:headEnd/>
            <a:tailEnd/>
          </a:ln>
          <a:effectLst/>
        </p:spPr>
        <p:txBody>
          <a:bodyPr lIns="0" tIns="0" rIns="0" bIns="0" anchor="ctr"/>
          <a:lstStyle/>
          <a:p>
            <a:pPr algn="l"/>
            <a:endParaRPr lang="en-GB" sz="1000" b="1"/>
          </a:p>
        </p:txBody>
      </p:sp>
      <p:sp>
        <p:nvSpPr>
          <p:cNvPr id="15378" name="Rectangle 18"/>
          <p:cNvSpPr>
            <a:spLocks noChangeArrowheads="1"/>
          </p:cNvSpPr>
          <p:nvPr/>
        </p:nvSpPr>
        <p:spPr bwMode="auto">
          <a:xfrm>
            <a:off x="2522988" y="8586788"/>
            <a:ext cx="1801586" cy="252413"/>
          </a:xfrm>
          <a:prstGeom prst="rect">
            <a:avLst/>
          </a:prstGeom>
          <a:noFill/>
          <a:ln w="9525">
            <a:noFill/>
            <a:miter lim="800000"/>
            <a:headEnd/>
            <a:tailEnd/>
          </a:ln>
          <a:effectLst/>
        </p:spPr>
        <p:txBody>
          <a:bodyPr lIns="0" tIns="0" rIns="0" bIns="0" anchor="ctr"/>
          <a:lstStyle/>
          <a:p>
            <a:endParaRPr lang="en-GB" sz="1000" b="1"/>
          </a:p>
        </p:txBody>
      </p:sp>
      <p:sp>
        <p:nvSpPr>
          <p:cNvPr id="15379" name="Rectangle 19"/>
          <p:cNvSpPr>
            <a:spLocks noChangeArrowheads="1"/>
          </p:cNvSpPr>
          <p:nvPr/>
        </p:nvSpPr>
        <p:spPr bwMode="auto">
          <a:xfrm>
            <a:off x="5924091" y="8586788"/>
            <a:ext cx="316725" cy="252413"/>
          </a:xfrm>
          <a:prstGeom prst="rect">
            <a:avLst/>
          </a:prstGeom>
          <a:noFill/>
          <a:ln w="9525">
            <a:noFill/>
            <a:miter lim="800000"/>
            <a:headEnd/>
            <a:tailEnd/>
          </a:ln>
          <a:effectLst/>
        </p:spPr>
        <p:txBody>
          <a:bodyPr lIns="0" tIns="0" rIns="0" bIns="0" anchor="ctr"/>
          <a:lstStyle/>
          <a:p>
            <a:pPr algn="r"/>
            <a:fld id="{C2896571-696E-43A2-AE9D-B0F7B3FC1A9A}" type="slidenum">
              <a:rPr lang="en-GB" sz="1000" b="1"/>
              <a:pPr algn="r"/>
              <a:t>‹nr.›</a:t>
            </a:fld>
            <a:endParaRPr lang="en-GB" sz="1000" b="1"/>
          </a:p>
        </p:txBody>
      </p:sp>
    </p:spTree>
    <p:extLst>
      <p:ext uri="{BB962C8B-B14F-4D97-AF65-F5344CB8AC3E}">
        <p14:creationId xmlns:p14="http://schemas.microsoft.com/office/powerpoint/2010/main" val="17115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5131" name="Rectangle 11"/>
          <p:cNvSpPr>
            <a:spLocks noChangeArrowheads="1"/>
          </p:cNvSpPr>
          <p:nvPr/>
        </p:nvSpPr>
        <p:spPr bwMode="auto">
          <a:xfrm>
            <a:off x="773496" y="8586788"/>
            <a:ext cx="1455657" cy="252413"/>
          </a:xfrm>
          <a:prstGeom prst="rect">
            <a:avLst/>
          </a:prstGeom>
          <a:noFill/>
          <a:ln w="9525">
            <a:noFill/>
            <a:miter lim="800000"/>
            <a:headEnd/>
            <a:tailEnd/>
          </a:ln>
          <a:effectLst/>
        </p:spPr>
        <p:txBody>
          <a:bodyPr lIns="0" tIns="0" rIns="0" bIns="0" anchor="ctr"/>
          <a:lstStyle/>
          <a:p>
            <a:pPr algn="l"/>
            <a:endParaRPr lang="en-GB" sz="1000" b="1">
              <a:solidFill>
                <a:schemeClr val="tx1"/>
              </a:solidFill>
            </a:endParaRPr>
          </a:p>
        </p:txBody>
      </p:sp>
      <p:sp>
        <p:nvSpPr>
          <p:cNvPr id="5132" name="Rectangle 12"/>
          <p:cNvSpPr>
            <a:spLocks noChangeArrowheads="1"/>
          </p:cNvSpPr>
          <p:nvPr/>
        </p:nvSpPr>
        <p:spPr bwMode="auto">
          <a:xfrm>
            <a:off x="2577012" y="8586788"/>
            <a:ext cx="1698624" cy="252413"/>
          </a:xfrm>
          <a:prstGeom prst="rect">
            <a:avLst/>
          </a:prstGeom>
          <a:noFill/>
          <a:ln w="9525">
            <a:noFill/>
            <a:miter lim="800000"/>
            <a:headEnd/>
            <a:tailEnd/>
          </a:ln>
          <a:effectLst/>
        </p:spPr>
        <p:txBody>
          <a:bodyPr lIns="0" tIns="0" rIns="0" bIns="0" anchor="ctr"/>
          <a:lstStyle/>
          <a:p>
            <a:endParaRPr lang="en-GB" sz="1000" b="1">
              <a:solidFill>
                <a:schemeClr val="tx1"/>
              </a:solidFill>
            </a:endParaRPr>
          </a:p>
        </p:txBody>
      </p:sp>
      <p:sp>
        <p:nvSpPr>
          <p:cNvPr id="5133" name="Rectangle 13"/>
          <p:cNvSpPr>
            <a:spLocks noChangeArrowheads="1"/>
          </p:cNvSpPr>
          <p:nvPr/>
        </p:nvSpPr>
        <p:spPr bwMode="auto">
          <a:xfrm>
            <a:off x="5783740" y="8586788"/>
            <a:ext cx="298624" cy="252413"/>
          </a:xfrm>
          <a:prstGeom prst="rect">
            <a:avLst/>
          </a:prstGeom>
          <a:noFill/>
          <a:ln w="9525">
            <a:noFill/>
            <a:miter lim="800000"/>
            <a:headEnd/>
            <a:tailEnd/>
          </a:ln>
          <a:effectLst/>
        </p:spPr>
        <p:txBody>
          <a:bodyPr lIns="0" tIns="0" rIns="0" bIns="0" anchor="ctr"/>
          <a:lstStyle/>
          <a:p>
            <a:pPr algn="r"/>
            <a:fld id="{91836FE3-F7CB-465E-A534-0EC2805B9F16}" type="slidenum">
              <a:rPr lang="en-GB" sz="1000" b="1">
                <a:solidFill>
                  <a:schemeClr val="tx1"/>
                </a:solidFill>
              </a:rPr>
              <a:pPr algn="r"/>
              <a:t>‹nr.›</a:t>
            </a:fld>
            <a:endParaRPr lang="en-GB" sz="1000" b="1">
              <a:solidFill>
                <a:schemeClr val="tx1"/>
              </a:solidFill>
            </a:endParaRPr>
          </a:p>
        </p:txBody>
      </p:sp>
    </p:spTree>
    <p:extLst>
      <p:ext uri="{BB962C8B-B14F-4D97-AF65-F5344CB8AC3E}">
        <p14:creationId xmlns:p14="http://schemas.microsoft.com/office/powerpoint/2010/main" val="6614869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457200" algn="l" rtl="0" fontAlgn="base">
      <a:spcBef>
        <a:spcPct val="30000"/>
      </a:spcBef>
      <a:spcAft>
        <a:spcPct val="0"/>
      </a:spcAft>
      <a:defRPr sz="1000" kern="1200">
        <a:solidFill>
          <a:schemeClr val="tx1"/>
        </a:solidFill>
        <a:latin typeface="Arial" charset="0"/>
        <a:ea typeface="+mn-ea"/>
        <a:cs typeface="Arial" charset="0"/>
      </a:defRPr>
    </a:lvl2pPr>
    <a:lvl3pPr marL="914400" algn="l" rtl="0" fontAlgn="base">
      <a:spcBef>
        <a:spcPct val="30000"/>
      </a:spcBef>
      <a:spcAft>
        <a:spcPct val="0"/>
      </a:spcAft>
      <a:defRPr sz="1000" kern="1200">
        <a:solidFill>
          <a:schemeClr val="tx1"/>
        </a:solidFill>
        <a:latin typeface="Arial" charset="0"/>
        <a:ea typeface="+mn-ea"/>
        <a:cs typeface="Arial" charset="0"/>
      </a:defRPr>
    </a:lvl3pPr>
    <a:lvl4pPr marL="1371600" algn="l" rtl="0" fontAlgn="base">
      <a:spcBef>
        <a:spcPct val="30000"/>
      </a:spcBef>
      <a:spcAft>
        <a:spcPct val="0"/>
      </a:spcAft>
      <a:defRPr sz="1000" kern="1200">
        <a:solidFill>
          <a:schemeClr val="tx1"/>
        </a:solidFill>
        <a:latin typeface="Arial" charset="0"/>
        <a:ea typeface="+mn-ea"/>
        <a:cs typeface="Arial" charset="0"/>
      </a:defRPr>
    </a:lvl4pPr>
    <a:lvl5pPr marL="1828800" algn="l" rtl="0" fontAlgn="base">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p:txBody>
          <a:bodyPr/>
          <a:lstStyle/>
          <a:p>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2" name="Picture 20" descr="foto-ppt-title-mast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6332" y="0"/>
            <a:ext cx="5437668" cy="6872288"/>
          </a:xfrm>
          <a:prstGeom prst="rect">
            <a:avLst/>
          </a:prstGeom>
          <a:noFill/>
        </p:spPr>
      </p:pic>
      <p:sp>
        <p:nvSpPr>
          <p:cNvPr id="3096" name="Freeform 24"/>
          <p:cNvSpPr>
            <a:spLocks/>
          </p:cNvSpPr>
          <p:nvPr/>
        </p:nvSpPr>
        <p:spPr bwMode="auto">
          <a:xfrm>
            <a:off x="0" y="-1587"/>
            <a:ext cx="5789845"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endParaRPr lang="nl-BE"/>
          </a:p>
        </p:txBody>
      </p:sp>
      <p:sp>
        <p:nvSpPr>
          <p:cNvPr id="3074" name="Rectangle 2"/>
          <p:cNvSpPr>
            <a:spLocks noGrp="1" noChangeArrowheads="1"/>
          </p:cNvSpPr>
          <p:nvPr>
            <p:ph type="ctrTitle"/>
          </p:nvPr>
        </p:nvSpPr>
        <p:spPr>
          <a:xfrm>
            <a:off x="539552" y="1916113"/>
            <a:ext cx="4267200" cy="1441451"/>
          </a:xfrm>
        </p:spPr>
        <p:txBody>
          <a:bodyPr anchor="b"/>
          <a:lstStyle>
            <a:lvl1pPr>
              <a:defRPr sz="3200"/>
            </a:lvl1pPr>
          </a:lstStyle>
          <a:p>
            <a:r>
              <a:rPr lang="en-US" dirty="0" smtClean="0"/>
              <a:t>Click to edit Master title style</a:t>
            </a:r>
            <a:endParaRPr lang="en-GB" dirty="0"/>
          </a:p>
        </p:txBody>
      </p:sp>
      <p:sp>
        <p:nvSpPr>
          <p:cNvPr id="3075" name="Rectangle 3"/>
          <p:cNvSpPr>
            <a:spLocks noGrp="1" noChangeArrowheads="1"/>
          </p:cNvSpPr>
          <p:nvPr>
            <p:ph type="subTitle" idx="1"/>
          </p:nvPr>
        </p:nvSpPr>
        <p:spPr>
          <a:xfrm>
            <a:off x="542728" y="3382964"/>
            <a:ext cx="4086225" cy="503237"/>
          </a:xfrm>
        </p:spPr>
        <p:txBody>
          <a:bodyPr anchor="ctr"/>
          <a:lstStyle>
            <a:lvl1pPr marL="0" indent="0">
              <a:buFontTx/>
              <a:buNone/>
              <a:defRPr b="1">
                <a:solidFill>
                  <a:srgbClr val="0070C0"/>
                </a:solidFill>
              </a:defRPr>
            </a:lvl1pPr>
          </a:lstStyle>
          <a:p>
            <a:r>
              <a:rPr lang="en-US" dirty="0" smtClean="0"/>
              <a:t>Click to edit Master subtitle style</a:t>
            </a:r>
            <a:endParaRPr lang="en-GB" dirty="0"/>
          </a:p>
        </p:txBody>
      </p:sp>
      <p:pic>
        <p:nvPicPr>
          <p:cNvPr id="3098" name="Picture 26" descr="infrabel_logo_color_POS_RGB_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93" y="298451"/>
            <a:ext cx="2778125" cy="74136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981076"/>
            <a:ext cx="8064500" cy="887413"/>
          </a:xfrm>
        </p:spPr>
        <p:txBody>
          <a:bodyPr/>
          <a:lstStyle/>
          <a:p>
            <a:r>
              <a:rPr lang="en-US" smtClean="0"/>
              <a:t>Click to edit Master title style</a:t>
            </a:r>
            <a:endParaRPr lang="nl-BE" dirty="0"/>
          </a:p>
        </p:txBody>
      </p:sp>
      <p:sp>
        <p:nvSpPr>
          <p:cNvPr id="3" name="Content Placeholder 2"/>
          <p:cNvSpPr>
            <a:spLocks noGrp="1"/>
          </p:cNvSpPr>
          <p:nvPr>
            <p:ph idx="1"/>
          </p:nvPr>
        </p:nvSpPr>
        <p:spPr>
          <a:xfrm>
            <a:off x="539750" y="1916113"/>
            <a:ext cx="8064500" cy="4176712"/>
          </a:xfrm>
        </p:spPr>
        <p:txBody>
          <a:bodyPr/>
          <a:lstStyle>
            <a:lvl1pPr>
              <a:buFontTx/>
              <a:buNone/>
              <a:defRPr sz="2000"/>
            </a:lvl1pPr>
            <a:lvl2pPr>
              <a:defRPr sz="2000"/>
            </a:lvl2pPr>
            <a:lvl4pPr>
              <a:defRPr sz="2000" i="0"/>
            </a:lvl4pPr>
            <a:lvl5pPr>
              <a:defRPr sz="2000"/>
            </a:lvl5pPr>
            <a:lvl6pPr>
              <a:defRPr/>
            </a:lvl6pPr>
            <a:lvl7pPr>
              <a:buFont typeface="Arial" pitchFamily="34" charset="0"/>
              <a:buChar char="•"/>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a:xfrm>
            <a:off x="647700" y="6321426"/>
            <a:ext cx="1620044" cy="252413"/>
          </a:xfrm>
        </p:spPr>
        <p:txBody>
          <a:bodyPr/>
          <a:lstStyle>
            <a:lvl1pPr>
              <a:defRPr/>
            </a:lvl1pPr>
          </a:lstStyle>
          <a:p>
            <a:r>
              <a:rPr lang="en-US" smtClean="0"/>
              <a:t>02.07.2018</a:t>
            </a:r>
            <a:endParaRPr lang="en-GB" dirty="0"/>
          </a:p>
        </p:txBody>
      </p:sp>
      <p:sp>
        <p:nvSpPr>
          <p:cNvPr id="5" name="Footer Placeholder 4"/>
          <p:cNvSpPr>
            <a:spLocks noGrp="1"/>
          </p:cNvSpPr>
          <p:nvPr>
            <p:ph type="ftr" sz="quarter" idx="11"/>
          </p:nvPr>
        </p:nvSpPr>
        <p:spPr>
          <a:xfrm>
            <a:off x="2411760" y="6321426"/>
            <a:ext cx="4341118" cy="252413"/>
          </a:xfrm>
        </p:spPr>
        <p:txBody>
          <a:bodyPr/>
          <a:lstStyle>
            <a:lvl1pPr>
              <a:defRPr/>
            </a:lvl1pPr>
          </a:lstStyle>
          <a:p>
            <a:r>
              <a:rPr lang="en-GB" smtClean="0"/>
              <a:t>Energy meauserment</a:t>
            </a:r>
            <a:endParaRPr lang="en-GB"/>
          </a:p>
        </p:txBody>
      </p:sp>
      <p:sp>
        <p:nvSpPr>
          <p:cNvPr id="6" name="Slide Number Placeholder 5"/>
          <p:cNvSpPr>
            <a:spLocks noGrp="1"/>
          </p:cNvSpPr>
          <p:nvPr>
            <p:ph type="sldNum" sz="quarter" idx="12"/>
          </p:nvPr>
        </p:nvSpPr>
        <p:spPr/>
        <p:txBody>
          <a:bodyPr/>
          <a:lstStyle>
            <a:lvl1pPr>
              <a:defRPr b="0"/>
            </a:lvl1pPr>
          </a:lstStyle>
          <a:p>
            <a:fld id="{768EF88F-1E48-4A48-9787-6B9229C21378}"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1" name="Picture 20" descr="foto-ppt-title-maste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06332" y="0"/>
            <a:ext cx="5437668" cy="6872288"/>
          </a:xfrm>
          <a:prstGeom prst="rect">
            <a:avLst/>
          </a:prstGeom>
          <a:noFill/>
        </p:spPr>
      </p:pic>
      <p:sp>
        <p:nvSpPr>
          <p:cNvPr id="16" name="Freeform 24"/>
          <p:cNvSpPr>
            <a:spLocks/>
          </p:cNvSpPr>
          <p:nvPr userDrawn="1"/>
        </p:nvSpPr>
        <p:spPr bwMode="auto">
          <a:xfrm>
            <a:off x="0" y="-1587"/>
            <a:ext cx="5789845" cy="6859588"/>
          </a:xfrm>
          <a:custGeom>
            <a:avLst/>
            <a:gdLst/>
            <a:ahLst/>
            <a:cxnLst>
              <a:cxn ang="0">
                <a:pos x="0" y="0"/>
              </a:cxn>
              <a:cxn ang="0">
                <a:pos x="0" y="4354"/>
              </a:cxn>
              <a:cxn ang="0">
                <a:pos x="2359" y="4354"/>
              </a:cxn>
              <a:cxn ang="0">
                <a:pos x="3674" y="0"/>
              </a:cxn>
              <a:cxn ang="0">
                <a:pos x="0" y="0"/>
              </a:cxn>
            </a:cxnLst>
            <a:rect l="0" t="0" r="r" b="b"/>
            <a:pathLst>
              <a:path w="3674" h="4354">
                <a:moveTo>
                  <a:pt x="0" y="0"/>
                </a:moveTo>
                <a:lnTo>
                  <a:pt x="0" y="4354"/>
                </a:lnTo>
                <a:lnTo>
                  <a:pt x="2359" y="4354"/>
                </a:lnTo>
                <a:lnTo>
                  <a:pt x="3674" y="0"/>
                </a:lnTo>
                <a:lnTo>
                  <a:pt x="0" y="0"/>
                </a:lnTo>
                <a:close/>
              </a:path>
            </a:pathLst>
          </a:custGeom>
          <a:solidFill>
            <a:schemeClr val="bg1"/>
          </a:solidFill>
          <a:ln w="9525">
            <a:noFill/>
            <a:round/>
            <a:headEnd/>
            <a:tailEnd/>
          </a:ln>
          <a:effectLst/>
        </p:spPr>
        <p:txBody>
          <a:bodyPr/>
          <a:lstStyle/>
          <a:p>
            <a:endParaRPr lang="nl-BE"/>
          </a:p>
        </p:txBody>
      </p:sp>
      <p:sp>
        <p:nvSpPr>
          <p:cNvPr id="18" name="AutoShape 8"/>
          <p:cNvSpPr>
            <a:spLocks noChangeArrowheads="1"/>
          </p:cNvSpPr>
          <p:nvPr userDrawn="1"/>
        </p:nvSpPr>
        <p:spPr bwMode="auto">
          <a:xfrm>
            <a:off x="527050" y="6310314"/>
            <a:ext cx="8077200" cy="287337"/>
          </a:xfrm>
          <a:prstGeom prst="roundRect">
            <a:avLst>
              <a:gd name="adj" fmla="val 16667"/>
            </a:avLst>
          </a:prstGeom>
          <a:solidFill>
            <a:srgbClr val="BDE2F6"/>
          </a:solidFill>
          <a:ln w="9525">
            <a:noFill/>
            <a:round/>
            <a:headEnd/>
            <a:tailEnd/>
          </a:ln>
          <a:effectLst/>
        </p:spPr>
        <p:txBody>
          <a:bodyPr wrap="none" anchor="ctr"/>
          <a:lstStyle/>
          <a:p>
            <a:endParaRPr lang="nl-BE"/>
          </a:p>
        </p:txBody>
      </p:sp>
      <p:sp>
        <p:nvSpPr>
          <p:cNvPr id="9" name="Title 1"/>
          <p:cNvSpPr>
            <a:spLocks noGrp="1"/>
          </p:cNvSpPr>
          <p:nvPr>
            <p:ph type="title"/>
          </p:nvPr>
        </p:nvSpPr>
        <p:spPr>
          <a:xfrm>
            <a:off x="539750" y="981075"/>
            <a:ext cx="4675192" cy="865188"/>
          </a:xfrm>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539750" y="1916113"/>
            <a:ext cx="3460746" cy="4151312"/>
          </a:xfrm>
        </p:spPr>
        <p:txBody>
          <a:bodyPr/>
          <a:lstStyle/>
          <a:p>
            <a:pPr lvl="0"/>
            <a:r>
              <a:rPr lang="en-US" smtClean="0"/>
              <a:t>Click to edit Master text styles</a:t>
            </a:r>
          </a:p>
        </p:txBody>
      </p:sp>
      <p:pic>
        <p:nvPicPr>
          <p:cNvPr id="17" name="Picture 17" descr="infrabel_logo_color_POS_RGB_9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3356" y="303213"/>
            <a:ext cx="1619250" cy="431800"/>
          </a:xfrm>
          <a:prstGeom prst="rect">
            <a:avLst/>
          </a:prstGeom>
          <a:noFill/>
        </p:spPr>
      </p:pic>
      <p:sp>
        <p:nvSpPr>
          <p:cNvPr id="4" name="Date Placeholder 3"/>
          <p:cNvSpPr>
            <a:spLocks noGrp="1"/>
          </p:cNvSpPr>
          <p:nvPr>
            <p:ph type="dt" sz="half" idx="10"/>
          </p:nvPr>
        </p:nvSpPr>
        <p:spPr/>
        <p:txBody>
          <a:bodyPr/>
          <a:lstStyle>
            <a:lvl1pPr>
              <a:defRPr/>
            </a:lvl1pPr>
          </a:lstStyle>
          <a:p>
            <a:r>
              <a:rPr lang="en-US" smtClean="0"/>
              <a:t>02.07.2018</a:t>
            </a:r>
            <a:endParaRPr lang="en-GB"/>
          </a:p>
        </p:txBody>
      </p:sp>
      <p:sp>
        <p:nvSpPr>
          <p:cNvPr id="5" name="Footer Placeholder 4"/>
          <p:cNvSpPr>
            <a:spLocks noGrp="1"/>
          </p:cNvSpPr>
          <p:nvPr>
            <p:ph type="ftr" sz="quarter" idx="11"/>
          </p:nvPr>
        </p:nvSpPr>
        <p:spPr/>
        <p:txBody>
          <a:bodyPr/>
          <a:lstStyle>
            <a:lvl1pPr>
              <a:defRPr/>
            </a:lvl1pPr>
          </a:lstStyle>
          <a:p>
            <a:r>
              <a:rPr lang="en-GB" smtClean="0"/>
              <a:t>Energy meauserment</a:t>
            </a:r>
            <a:endParaRPr lang="en-GB"/>
          </a:p>
        </p:txBody>
      </p:sp>
      <p:sp>
        <p:nvSpPr>
          <p:cNvPr id="6" name="Slide Number Placeholder 5"/>
          <p:cNvSpPr>
            <a:spLocks noGrp="1"/>
          </p:cNvSpPr>
          <p:nvPr>
            <p:ph type="sldNum" sz="quarter" idx="12"/>
          </p:nvPr>
        </p:nvSpPr>
        <p:spPr/>
        <p:txBody>
          <a:bodyPr/>
          <a:lstStyle>
            <a:lvl1pPr>
              <a:defRPr/>
            </a:lvl1pPr>
          </a:lstStyle>
          <a:p>
            <a:fld id="{768EF88F-1E48-4A48-9787-6B9229C21378}" type="slidenum">
              <a:rPr lang="en-GB"/>
              <a:pPr/>
              <a:t>‹nr.›</a:t>
            </a:fld>
            <a:endParaRPr lang="en-GB"/>
          </a:p>
        </p:txBody>
      </p:sp>
    </p:spTree>
    <p:extLst>
      <p:ext uri="{BB962C8B-B14F-4D97-AF65-F5344CB8AC3E}">
        <p14:creationId xmlns:p14="http://schemas.microsoft.com/office/powerpoint/2010/main" val="21536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
        <p:nvSpPr>
          <p:cNvPr id="3" name="Content Placeholder 2"/>
          <p:cNvSpPr>
            <a:spLocks noGrp="1"/>
          </p:cNvSpPr>
          <p:nvPr>
            <p:ph sz="half" idx="1"/>
          </p:nvPr>
        </p:nvSpPr>
        <p:spPr>
          <a:xfrm>
            <a:off x="539750" y="1900239"/>
            <a:ext cx="396875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660900" y="1900239"/>
            <a:ext cx="3943350" cy="41671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lvl1pPr>
              <a:defRPr/>
            </a:lvl1pPr>
          </a:lstStyle>
          <a:p>
            <a:r>
              <a:rPr lang="en-US" smtClean="0"/>
              <a:t>02.07.2018</a:t>
            </a:r>
            <a:endParaRPr lang="en-GB"/>
          </a:p>
        </p:txBody>
      </p:sp>
      <p:sp>
        <p:nvSpPr>
          <p:cNvPr id="6" name="Footer Placeholder 5"/>
          <p:cNvSpPr>
            <a:spLocks noGrp="1"/>
          </p:cNvSpPr>
          <p:nvPr>
            <p:ph type="ftr" sz="quarter" idx="11"/>
          </p:nvPr>
        </p:nvSpPr>
        <p:spPr/>
        <p:txBody>
          <a:bodyPr/>
          <a:lstStyle>
            <a:lvl1pPr>
              <a:defRPr/>
            </a:lvl1pPr>
          </a:lstStyle>
          <a:p>
            <a:r>
              <a:rPr lang="en-GB" smtClean="0"/>
              <a:t>Energy meauserment</a:t>
            </a:r>
            <a:endParaRPr lang="en-GB"/>
          </a:p>
        </p:txBody>
      </p:sp>
      <p:sp>
        <p:nvSpPr>
          <p:cNvPr id="7" name="Slide Number Placeholder 6"/>
          <p:cNvSpPr>
            <a:spLocks noGrp="1"/>
          </p:cNvSpPr>
          <p:nvPr>
            <p:ph type="sldNum" sz="quarter" idx="12"/>
          </p:nvPr>
        </p:nvSpPr>
        <p:spPr/>
        <p:txBody>
          <a:bodyPr/>
          <a:lstStyle>
            <a:lvl1pPr>
              <a:defRPr/>
            </a:lvl1pPr>
          </a:lstStyle>
          <a:p>
            <a:fld id="{B3B3A0AA-399F-4A04-A700-D719ACE82B04}"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
        <p:nvSpPr>
          <p:cNvPr id="3" name="Date Placeholder 2"/>
          <p:cNvSpPr>
            <a:spLocks noGrp="1"/>
          </p:cNvSpPr>
          <p:nvPr>
            <p:ph type="dt" sz="half" idx="10"/>
          </p:nvPr>
        </p:nvSpPr>
        <p:spPr/>
        <p:txBody>
          <a:bodyPr/>
          <a:lstStyle>
            <a:lvl1pPr>
              <a:defRPr/>
            </a:lvl1pPr>
          </a:lstStyle>
          <a:p>
            <a:r>
              <a:rPr lang="en-US" smtClean="0"/>
              <a:t>02.07.2018</a:t>
            </a:r>
            <a:endParaRPr lang="en-GB"/>
          </a:p>
        </p:txBody>
      </p:sp>
      <p:sp>
        <p:nvSpPr>
          <p:cNvPr id="4" name="Footer Placeholder 3"/>
          <p:cNvSpPr>
            <a:spLocks noGrp="1"/>
          </p:cNvSpPr>
          <p:nvPr>
            <p:ph type="ftr" sz="quarter" idx="11"/>
          </p:nvPr>
        </p:nvSpPr>
        <p:spPr/>
        <p:txBody>
          <a:bodyPr/>
          <a:lstStyle>
            <a:lvl1pPr>
              <a:defRPr/>
            </a:lvl1pPr>
          </a:lstStyle>
          <a:p>
            <a:r>
              <a:rPr lang="en-GB" smtClean="0"/>
              <a:t>Energy meauserment</a:t>
            </a:r>
            <a:endParaRPr lang="en-GB"/>
          </a:p>
        </p:txBody>
      </p:sp>
      <p:sp>
        <p:nvSpPr>
          <p:cNvPr id="5" name="Slide Number Placeholder 4"/>
          <p:cNvSpPr>
            <a:spLocks noGrp="1"/>
          </p:cNvSpPr>
          <p:nvPr>
            <p:ph type="sldNum" sz="quarter" idx="12"/>
          </p:nvPr>
        </p:nvSpPr>
        <p:spPr/>
        <p:txBody>
          <a:bodyPr/>
          <a:lstStyle>
            <a:lvl1pPr>
              <a:defRPr/>
            </a:lvl1pPr>
          </a:lstStyle>
          <a:p>
            <a:fld id="{3568DB21-436A-4FEE-B711-5271D05AF6BA}"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02.07.2018</a:t>
            </a:r>
            <a:endParaRPr lang="en-GB"/>
          </a:p>
        </p:txBody>
      </p:sp>
      <p:sp>
        <p:nvSpPr>
          <p:cNvPr id="3" name="Footer Placeholder 2"/>
          <p:cNvSpPr>
            <a:spLocks noGrp="1"/>
          </p:cNvSpPr>
          <p:nvPr>
            <p:ph type="ftr" sz="quarter" idx="11"/>
          </p:nvPr>
        </p:nvSpPr>
        <p:spPr/>
        <p:txBody>
          <a:bodyPr/>
          <a:lstStyle>
            <a:lvl1pPr>
              <a:defRPr/>
            </a:lvl1pPr>
          </a:lstStyle>
          <a:p>
            <a:r>
              <a:rPr lang="en-GB" smtClean="0"/>
              <a:t>Energy meauserment</a:t>
            </a:r>
            <a:endParaRPr lang="en-GB"/>
          </a:p>
        </p:txBody>
      </p:sp>
      <p:sp>
        <p:nvSpPr>
          <p:cNvPr id="4" name="Slide Number Placeholder 3"/>
          <p:cNvSpPr>
            <a:spLocks noGrp="1"/>
          </p:cNvSpPr>
          <p:nvPr>
            <p:ph type="sldNum" sz="quarter" idx="12"/>
          </p:nvPr>
        </p:nvSpPr>
        <p:spPr/>
        <p:txBody>
          <a:bodyPr/>
          <a:lstStyle>
            <a:lvl1pPr>
              <a:defRPr/>
            </a:lvl1pPr>
          </a:lstStyle>
          <a:p>
            <a:fld id="{C686F4C0-0F7D-45A2-800B-46C63A1B35CA}"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AutoShape 8"/>
          <p:cNvSpPr>
            <a:spLocks noChangeArrowheads="1"/>
          </p:cNvSpPr>
          <p:nvPr/>
        </p:nvSpPr>
        <p:spPr bwMode="auto">
          <a:xfrm>
            <a:off x="527050" y="6310314"/>
            <a:ext cx="8077200" cy="287337"/>
          </a:xfrm>
          <a:prstGeom prst="roundRect">
            <a:avLst>
              <a:gd name="adj" fmla="val 16667"/>
            </a:avLst>
          </a:prstGeom>
          <a:solidFill>
            <a:srgbClr val="BDE2F6"/>
          </a:solidFill>
          <a:ln w="9525">
            <a:noFill/>
            <a:round/>
            <a:headEnd/>
            <a:tailEnd/>
          </a:ln>
          <a:effectLst/>
        </p:spPr>
        <p:txBody>
          <a:bodyPr wrap="none" anchor="ctr"/>
          <a:lstStyle/>
          <a:p>
            <a:endParaRPr lang="nl-BE" b="0"/>
          </a:p>
        </p:txBody>
      </p:sp>
      <p:sp>
        <p:nvSpPr>
          <p:cNvPr id="1026" name="Rectangle 2"/>
          <p:cNvSpPr>
            <a:spLocks noGrp="1" noChangeArrowheads="1"/>
          </p:cNvSpPr>
          <p:nvPr>
            <p:ph type="title"/>
          </p:nvPr>
        </p:nvSpPr>
        <p:spPr bwMode="auto">
          <a:xfrm>
            <a:off x="539750" y="981076"/>
            <a:ext cx="8064500" cy="887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539750" y="1916113"/>
            <a:ext cx="8064500" cy="4151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47700" y="6321426"/>
            <a:ext cx="2281226"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lvl1pPr>
          </a:lstStyle>
          <a:p>
            <a:r>
              <a:rPr lang="en-US" smtClean="0"/>
              <a:t>02.07.2018</a:t>
            </a:r>
            <a:endParaRPr lang="en-GB" dirty="0"/>
          </a:p>
        </p:txBody>
      </p:sp>
      <p:sp>
        <p:nvSpPr>
          <p:cNvPr id="1029" name="Rectangle 5"/>
          <p:cNvSpPr>
            <a:spLocks noGrp="1" noChangeArrowheads="1"/>
          </p:cNvSpPr>
          <p:nvPr>
            <p:ph type="ftr" sz="quarter" idx="3"/>
          </p:nvPr>
        </p:nvSpPr>
        <p:spPr bwMode="auto">
          <a:xfrm>
            <a:off x="3008462" y="6321426"/>
            <a:ext cx="3147714"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b="0"/>
            </a:lvl1pPr>
          </a:lstStyle>
          <a:p>
            <a:r>
              <a:rPr lang="en-GB" smtClean="0"/>
              <a:t>Energy meauserment</a:t>
            </a:r>
            <a:endParaRPr lang="en-GB" dirty="0"/>
          </a:p>
        </p:txBody>
      </p:sp>
      <p:sp>
        <p:nvSpPr>
          <p:cNvPr id="1030" name="Rectangle 6"/>
          <p:cNvSpPr>
            <a:spLocks noGrp="1" noChangeArrowheads="1"/>
          </p:cNvSpPr>
          <p:nvPr>
            <p:ph type="sldNum" sz="quarter" idx="4"/>
          </p:nvPr>
        </p:nvSpPr>
        <p:spPr bwMode="auto">
          <a:xfrm>
            <a:off x="8028384" y="6321426"/>
            <a:ext cx="442912"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lvl1pPr>
          </a:lstStyle>
          <a:p>
            <a:fld id="{DE2E3C60-9B61-4EB5-B447-9DF560732BD3}" type="slidenum">
              <a:rPr lang="en-GB"/>
              <a:pPr/>
              <a:t>‹nr.›</a:t>
            </a:fld>
            <a:endParaRPr lang="en-GB"/>
          </a:p>
        </p:txBody>
      </p:sp>
      <p:pic>
        <p:nvPicPr>
          <p:cNvPr id="1041" name="Picture 17" descr="infrabel_logo_color_POS_RGB_9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356" y="303213"/>
            <a:ext cx="1619250" cy="4318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4" r:id="rId5"/>
    <p:sldLayoutId id="2147483655" r:id="rId6"/>
  </p:sldLayoutIdLst>
  <p:hf hdr="0"/>
  <p:txStyles>
    <p:titleStyle>
      <a:lvl1pPr algn="l" rtl="0" eaLnBrk="1" fontAlgn="base" hangingPunct="1">
        <a:spcBef>
          <a:spcPct val="0"/>
        </a:spcBef>
        <a:spcAft>
          <a:spcPct val="0"/>
        </a:spcAft>
        <a:defRPr sz="2800" b="1">
          <a:solidFill>
            <a:srgbClr val="0070C0"/>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0" indent="0" algn="l" rtl="0" eaLnBrk="1" fontAlgn="base" hangingPunct="1">
        <a:spcBef>
          <a:spcPts val="0"/>
        </a:spcBef>
        <a:spcAft>
          <a:spcPts val="600"/>
        </a:spcAft>
        <a:buFontTx/>
        <a:buNone/>
        <a:defRPr sz="2000">
          <a:solidFill>
            <a:schemeClr val="tx1"/>
          </a:solidFill>
          <a:latin typeface="+mn-lt"/>
          <a:ea typeface="+mn-ea"/>
          <a:cs typeface="+mn-cs"/>
        </a:defRPr>
      </a:lvl1pPr>
      <a:lvl2pPr marL="177800" indent="-177800" algn="l" rtl="0" eaLnBrk="1" fontAlgn="base" hangingPunct="1">
        <a:spcBef>
          <a:spcPts val="0"/>
        </a:spcBef>
        <a:spcAft>
          <a:spcPts val="600"/>
        </a:spcAft>
        <a:buSzPct val="100000"/>
        <a:buFont typeface="Arial" pitchFamily="34" charset="0"/>
        <a:buChar char="•"/>
        <a:defRPr sz="2000">
          <a:solidFill>
            <a:schemeClr val="tx1"/>
          </a:solidFill>
          <a:latin typeface="+mn-lt"/>
          <a:cs typeface="+mn-cs"/>
        </a:defRPr>
      </a:lvl2pPr>
      <a:lvl3pPr marL="541338" indent="-363538" algn="l" rtl="0" eaLnBrk="1" fontAlgn="base" hangingPunct="1">
        <a:spcBef>
          <a:spcPts val="0"/>
        </a:spcBef>
        <a:spcAft>
          <a:spcPts val="600"/>
        </a:spcAft>
        <a:buFont typeface="Wingdings" pitchFamily="2" charset="2"/>
        <a:buChar char="à"/>
        <a:tabLst/>
        <a:defRPr sz="2000">
          <a:solidFill>
            <a:schemeClr val="tx1"/>
          </a:solidFill>
          <a:latin typeface="+mn-lt"/>
          <a:cs typeface="+mn-cs"/>
        </a:defRPr>
      </a:lvl3pPr>
      <a:lvl4pPr marL="715963" indent="-177800" algn="l" rtl="0" eaLnBrk="1" fontAlgn="base" hangingPunct="1">
        <a:spcBef>
          <a:spcPts val="0"/>
        </a:spcBef>
        <a:spcAft>
          <a:spcPts val="600"/>
        </a:spcAft>
        <a:buFont typeface="Arial" pitchFamily="34" charset="0"/>
        <a:buChar char="-"/>
        <a:defRPr sz="2000" i="0">
          <a:solidFill>
            <a:schemeClr val="tx1"/>
          </a:solidFill>
          <a:latin typeface="+mn-lt"/>
          <a:cs typeface="+mn-cs"/>
        </a:defRPr>
      </a:lvl4pPr>
      <a:lvl5pPr marL="895350" indent="-177800" algn="l" rtl="0" eaLnBrk="1" fontAlgn="base" hangingPunct="1">
        <a:spcBef>
          <a:spcPts val="0"/>
        </a:spcBef>
        <a:spcAft>
          <a:spcPts val="600"/>
        </a:spcAft>
        <a:buFont typeface="Arial" pitchFamily="34" charset="0"/>
        <a:buChar char="•"/>
        <a:defRPr sz="2000">
          <a:solidFill>
            <a:schemeClr val="tx1"/>
          </a:solidFill>
          <a:latin typeface="+mn-lt"/>
          <a:cs typeface="+mn-cs"/>
        </a:defRPr>
      </a:lvl5pPr>
      <a:lvl6pPr marL="1074738" indent="-177800" algn="l" rtl="0" eaLnBrk="1" fontAlgn="base" hangingPunct="1">
        <a:spcBef>
          <a:spcPts val="0"/>
        </a:spcBef>
        <a:spcAft>
          <a:spcPts val="600"/>
        </a:spcAft>
        <a:buFont typeface="Arial" charset="0"/>
        <a:buChar char="-"/>
        <a:defRPr sz="2000">
          <a:solidFill>
            <a:schemeClr val="tx1"/>
          </a:solidFill>
          <a:latin typeface="+mn-lt"/>
          <a:cs typeface="+mn-cs"/>
        </a:defRPr>
      </a:lvl6pPr>
      <a:lvl7pPr marL="1252538" indent="-177800" algn="l" rtl="0" eaLnBrk="1" fontAlgn="base" hangingPunct="1">
        <a:spcBef>
          <a:spcPts val="0"/>
        </a:spcBef>
        <a:spcAft>
          <a:spcPts val="600"/>
        </a:spcAft>
        <a:buFont typeface="Arial" charset="0"/>
        <a:buChar char="-"/>
        <a:defRPr sz="2000">
          <a:solidFill>
            <a:schemeClr val="tx1"/>
          </a:solidFill>
          <a:latin typeface="+mn-lt"/>
          <a:cs typeface="+mn-cs"/>
        </a:defRPr>
      </a:lvl7pPr>
      <a:lvl8pPr marL="1438275" indent="-185738" algn="l" rtl="0" eaLnBrk="1" fontAlgn="base" hangingPunct="1">
        <a:spcBef>
          <a:spcPts val="0"/>
        </a:spcBef>
        <a:spcAft>
          <a:spcPts val="600"/>
        </a:spcAft>
        <a:buFont typeface="Arial" charset="0"/>
        <a:buChar char="-"/>
        <a:defRPr sz="2000">
          <a:solidFill>
            <a:schemeClr val="tx1"/>
          </a:solidFill>
          <a:latin typeface="+mn-lt"/>
          <a:cs typeface="+mn-cs"/>
        </a:defRPr>
      </a:lvl8pPr>
      <a:lvl9pPr marL="1616075" indent="-177800" algn="l" rtl="0" eaLnBrk="1" fontAlgn="base" hangingPunct="1">
        <a:spcBef>
          <a:spcPts val="0"/>
        </a:spcBef>
        <a:spcAft>
          <a:spcPts val="600"/>
        </a:spcAft>
        <a:buFont typeface="Arial" charset="0"/>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rt.vanderspiegel@infrabel.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916113"/>
            <a:ext cx="4536504" cy="1441451"/>
          </a:xfrm>
        </p:spPr>
        <p:txBody>
          <a:bodyPr/>
          <a:lstStyle/>
          <a:p>
            <a:r>
              <a:rPr lang="en-US" sz="2800" dirty="0" smtClean="0"/>
              <a:t>Energy measurement	</a:t>
            </a:r>
            <a:endParaRPr lang="en-US" sz="2800" dirty="0"/>
          </a:p>
        </p:txBody>
      </p:sp>
      <p:sp>
        <p:nvSpPr>
          <p:cNvPr id="2051" name="Rectangle 3"/>
          <p:cNvSpPr>
            <a:spLocks noGrp="1" noChangeArrowheads="1"/>
          </p:cNvSpPr>
          <p:nvPr>
            <p:ph type="subTitle" idx="1"/>
          </p:nvPr>
        </p:nvSpPr>
        <p:spPr>
          <a:xfrm>
            <a:off x="542729" y="3501828"/>
            <a:ext cx="4677345" cy="503237"/>
          </a:xfrm>
        </p:spPr>
        <p:txBody>
          <a:bodyPr anchor="t" anchorCtr="0"/>
          <a:lstStyle/>
          <a:p>
            <a:r>
              <a:rPr lang="en-US" sz="1600" dirty="0" smtClean="0"/>
              <a:t>Energy efficient infrastructure</a:t>
            </a:r>
            <a:endParaRPr lang="en-US" sz="1600" dirty="0"/>
          </a:p>
        </p:txBody>
      </p:sp>
      <p:sp>
        <p:nvSpPr>
          <p:cNvPr id="5" name="TextBox 4"/>
          <p:cNvSpPr txBox="1"/>
          <p:nvPr/>
        </p:nvSpPr>
        <p:spPr>
          <a:xfrm>
            <a:off x="539750" y="4891226"/>
            <a:ext cx="3456186" cy="553999"/>
          </a:xfrm>
          <a:prstGeom prst="rect">
            <a:avLst/>
          </a:prstGeom>
          <a:noFill/>
        </p:spPr>
        <p:txBody>
          <a:bodyPr wrap="square" lIns="0" tIns="0" rIns="0" bIns="0" rtlCol="0">
            <a:noAutofit/>
          </a:bodyPr>
          <a:lstStyle/>
          <a:p>
            <a:pPr algn="l"/>
            <a:r>
              <a:rPr lang="en-US" sz="1600" b="1" dirty="0" smtClean="0"/>
              <a:t>Bart Van der Spiegel</a:t>
            </a:r>
          </a:p>
          <a:p>
            <a:pPr algn="l"/>
            <a:r>
              <a:rPr lang="en-US" sz="1600" dirty="0" smtClean="0"/>
              <a:t>Energy </a:t>
            </a:r>
            <a:r>
              <a:rPr lang="en-US" sz="1600" dirty="0" smtClean="0"/>
              <a:t>Management</a:t>
            </a:r>
            <a:br>
              <a:rPr lang="en-US" sz="1600" dirty="0" smtClean="0"/>
            </a:br>
            <a:r>
              <a:rPr lang="en-US" sz="1600" dirty="0" smtClean="0">
                <a:hlinkClick r:id="rId3"/>
              </a:rPr>
              <a:t>bart.vanderspiegel@infrabel.be</a:t>
            </a:r>
            <a:r>
              <a:rPr lang="en-US" sz="1600" dirty="0" smtClean="0"/>
              <a:t> </a:t>
            </a:r>
            <a:endParaRPr lang="en-US" sz="1600" dirty="0" smtClean="0"/>
          </a:p>
        </p:txBody>
      </p:sp>
      <p:sp>
        <p:nvSpPr>
          <p:cNvPr id="6" name="TextBox 5"/>
          <p:cNvSpPr txBox="1"/>
          <p:nvPr/>
        </p:nvSpPr>
        <p:spPr>
          <a:xfrm>
            <a:off x="539750" y="5877272"/>
            <a:ext cx="3456186" cy="338445"/>
          </a:xfrm>
          <a:prstGeom prst="rect">
            <a:avLst/>
          </a:prstGeom>
          <a:noFill/>
        </p:spPr>
        <p:txBody>
          <a:bodyPr wrap="square" lIns="0" tIns="0" rIns="0" bIns="0" rtlCol="0">
            <a:noAutofit/>
          </a:bodyPr>
          <a:lstStyle/>
          <a:p>
            <a:pPr algn="l"/>
            <a:r>
              <a:rPr lang="en-US" sz="1600" dirty="0"/>
              <a:t>2</a:t>
            </a:r>
            <a:r>
              <a:rPr lang="en-US" sz="1600" dirty="0" smtClean="0"/>
              <a:t> July 2018</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882015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Line 6"/>
          <p:cNvSpPr>
            <a:spLocks noChangeShapeType="1"/>
          </p:cNvSpPr>
          <p:nvPr/>
        </p:nvSpPr>
        <p:spPr bwMode="auto">
          <a:xfrm flipV="1">
            <a:off x="6227763" y="1916113"/>
            <a:ext cx="0" cy="3311525"/>
          </a:xfrm>
          <a:prstGeom prst="line">
            <a:avLst/>
          </a:prstGeom>
          <a:noFill/>
          <a:ln w="38100">
            <a:solidFill>
              <a:srgbClr val="1660A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63" name="Text Box 7"/>
          <p:cNvSpPr txBox="1">
            <a:spLocks noChangeArrowheads="1"/>
          </p:cNvSpPr>
          <p:nvPr/>
        </p:nvSpPr>
        <p:spPr bwMode="auto">
          <a:xfrm>
            <a:off x="6227763" y="4292600"/>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1660A4"/>
                </a:solidFill>
              </a:rPr>
              <a:t>230 kW</a:t>
            </a:r>
          </a:p>
        </p:txBody>
      </p:sp>
      <p:sp>
        <p:nvSpPr>
          <p:cNvPr id="45066" name="Text Box 10"/>
          <p:cNvSpPr txBox="1">
            <a:spLocks noChangeArrowheads="1"/>
          </p:cNvSpPr>
          <p:nvPr/>
        </p:nvSpPr>
        <p:spPr bwMode="auto">
          <a:xfrm>
            <a:off x="3563938" y="549275"/>
            <a:ext cx="475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1660A4"/>
                </a:solidFill>
              </a:rPr>
              <a:t>Cost allocation to switch heating</a:t>
            </a:r>
          </a:p>
        </p:txBody>
      </p:sp>
      <p:sp>
        <p:nvSpPr>
          <p:cNvPr id="45068" name="Text Box 12"/>
          <p:cNvSpPr txBox="1">
            <a:spLocks noChangeArrowheads="1"/>
          </p:cNvSpPr>
          <p:nvPr/>
        </p:nvSpPr>
        <p:spPr bwMode="auto">
          <a:xfrm>
            <a:off x="755650" y="2924175"/>
            <a:ext cx="18716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Positive temperature and now snow</a:t>
            </a:r>
          </a:p>
        </p:txBody>
      </p:sp>
      <p:sp>
        <p:nvSpPr>
          <p:cNvPr id="45069" name="Line 13"/>
          <p:cNvSpPr>
            <a:spLocks noChangeShapeType="1"/>
          </p:cNvSpPr>
          <p:nvPr/>
        </p:nvSpPr>
        <p:spPr bwMode="auto">
          <a:xfrm flipH="1" flipV="1">
            <a:off x="3924300" y="4292600"/>
            <a:ext cx="719138" cy="0"/>
          </a:xfrm>
          <a:prstGeom prst="line">
            <a:avLst/>
          </a:prstGeom>
          <a:noFill/>
          <a:ln w="38100">
            <a:solidFill>
              <a:srgbClr val="1660A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70" name="Text Box 14"/>
          <p:cNvSpPr txBox="1">
            <a:spLocks noChangeArrowheads="1"/>
          </p:cNvSpPr>
          <p:nvPr/>
        </p:nvSpPr>
        <p:spPr bwMode="auto">
          <a:xfrm>
            <a:off x="3492500" y="4365625"/>
            <a:ext cx="1584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Cold, temperature regulated</a:t>
            </a:r>
          </a:p>
        </p:txBody>
      </p:sp>
      <p:sp>
        <p:nvSpPr>
          <p:cNvPr id="45071" name="Line 15"/>
          <p:cNvSpPr>
            <a:spLocks noChangeShapeType="1"/>
          </p:cNvSpPr>
          <p:nvPr/>
        </p:nvSpPr>
        <p:spPr bwMode="auto">
          <a:xfrm flipH="1" flipV="1">
            <a:off x="6804025" y="2708275"/>
            <a:ext cx="1655763" cy="0"/>
          </a:xfrm>
          <a:prstGeom prst="line">
            <a:avLst/>
          </a:prstGeom>
          <a:noFill/>
          <a:ln w="38100">
            <a:solidFill>
              <a:srgbClr val="1660A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72" name="Text Box 16"/>
          <p:cNvSpPr txBox="1">
            <a:spLocks noChangeArrowheads="1"/>
          </p:cNvSpPr>
          <p:nvPr/>
        </p:nvSpPr>
        <p:spPr bwMode="auto">
          <a:xfrm>
            <a:off x="6659563" y="2708275"/>
            <a:ext cx="187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Snow, continuously on</a:t>
            </a:r>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10</a:t>
            </a:fld>
            <a:endParaRPr lang="en-GB" dirty="0"/>
          </a:p>
        </p:txBody>
      </p:sp>
    </p:spTree>
    <p:extLst>
      <p:ext uri="{BB962C8B-B14F-4D97-AF65-F5344CB8AC3E}">
        <p14:creationId xmlns:p14="http://schemas.microsoft.com/office/powerpoint/2010/main" val="109888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46263"/>
            <a:ext cx="7661275"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7"/>
          <p:cNvSpPr txBox="1">
            <a:spLocks noChangeArrowheads="1"/>
          </p:cNvSpPr>
          <p:nvPr/>
        </p:nvSpPr>
        <p:spPr bwMode="auto">
          <a:xfrm>
            <a:off x="1835150" y="2781300"/>
            <a:ext cx="208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Complex formula allocates this consumption to switch heating</a:t>
            </a:r>
          </a:p>
        </p:txBody>
      </p:sp>
      <p:sp>
        <p:nvSpPr>
          <p:cNvPr id="5" name="Tijdelijke aanduiding voor datum 4"/>
          <p:cNvSpPr>
            <a:spLocks noGrp="1"/>
          </p:cNvSpPr>
          <p:nvPr>
            <p:ph type="dt" sz="half" idx="10"/>
          </p:nvPr>
        </p:nvSpPr>
        <p:spPr/>
        <p:txBody>
          <a:bodyPr/>
          <a:lstStyle/>
          <a:p>
            <a:r>
              <a:rPr lang="en-US" smtClean="0"/>
              <a:t>02.07.2018</a:t>
            </a:r>
            <a:endParaRPr lang="en-GB" dirty="0"/>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11</a:t>
            </a:fld>
            <a:endParaRPr lang="en-GB" dirty="0"/>
          </a:p>
        </p:txBody>
      </p:sp>
    </p:spTree>
    <p:extLst>
      <p:ext uri="{BB962C8B-B14F-4D97-AF65-F5344CB8AC3E}">
        <p14:creationId xmlns:p14="http://schemas.microsoft.com/office/powerpoint/2010/main" val="107721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5"/>
          <p:cNvSpPr txBox="1">
            <a:spLocks noGrp="1"/>
          </p:cNvSpPr>
          <p:nvPr/>
        </p:nvSpPr>
        <p:spPr bwMode="auto">
          <a:xfrm>
            <a:off x="8027988" y="6321425"/>
            <a:ext cx="4429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a:solidFill>
                  <a:schemeClr val="tx1"/>
                </a:solidFill>
                <a:latin typeface="Arial" charset="0"/>
                <a:cs typeface="Arial" charset="0"/>
              </a:defRPr>
            </a:lvl1pPr>
            <a:lvl2pPr marL="742950" indent="-285750" algn="ctr">
              <a:defRPr>
                <a:solidFill>
                  <a:schemeClr val="tx1"/>
                </a:solidFill>
                <a:latin typeface="Arial" charset="0"/>
                <a:cs typeface="Arial" charset="0"/>
              </a:defRPr>
            </a:lvl2pPr>
            <a:lvl3pPr marL="1143000" indent="-228600" algn="ctr">
              <a:defRPr>
                <a:solidFill>
                  <a:schemeClr val="tx1"/>
                </a:solidFill>
                <a:latin typeface="Arial" charset="0"/>
                <a:cs typeface="Arial" charset="0"/>
              </a:defRPr>
            </a:lvl3pPr>
            <a:lvl4pPr marL="1600200" indent="-228600" algn="ctr">
              <a:defRPr>
                <a:solidFill>
                  <a:schemeClr val="tx1"/>
                </a:solidFill>
                <a:latin typeface="Arial" charset="0"/>
                <a:cs typeface="Arial" charset="0"/>
              </a:defRPr>
            </a:lvl4pPr>
            <a:lvl5pPr marL="2057400" indent="-228600" algn="ctr">
              <a:defRPr>
                <a:solidFill>
                  <a:schemeClr val="tx1"/>
                </a:solidFill>
                <a:latin typeface="Arial" charset="0"/>
                <a:cs typeface="Arial" charset="0"/>
              </a:defRPr>
            </a:lvl5pPr>
            <a:lvl6pPr marL="2514600" indent="-228600" algn="ctr" fontAlgn="base">
              <a:spcBef>
                <a:spcPct val="0"/>
              </a:spcBef>
              <a:spcAft>
                <a:spcPct val="0"/>
              </a:spcAft>
              <a:defRPr>
                <a:solidFill>
                  <a:schemeClr val="tx1"/>
                </a:solidFill>
                <a:latin typeface="Arial" charset="0"/>
                <a:cs typeface="Arial" charset="0"/>
              </a:defRPr>
            </a:lvl6pPr>
            <a:lvl7pPr marL="2971800" indent="-228600" algn="ctr" fontAlgn="base">
              <a:spcBef>
                <a:spcPct val="0"/>
              </a:spcBef>
              <a:spcAft>
                <a:spcPct val="0"/>
              </a:spcAft>
              <a:defRPr>
                <a:solidFill>
                  <a:schemeClr val="tx1"/>
                </a:solidFill>
                <a:latin typeface="Arial" charset="0"/>
                <a:cs typeface="Arial" charset="0"/>
              </a:defRPr>
            </a:lvl7pPr>
            <a:lvl8pPr marL="3429000" indent="-228600" algn="ctr" fontAlgn="base">
              <a:spcBef>
                <a:spcPct val="0"/>
              </a:spcBef>
              <a:spcAft>
                <a:spcPct val="0"/>
              </a:spcAft>
              <a:defRPr>
                <a:solidFill>
                  <a:schemeClr val="tx1"/>
                </a:solidFill>
                <a:latin typeface="Arial" charset="0"/>
                <a:cs typeface="Arial" charset="0"/>
              </a:defRPr>
            </a:lvl8pPr>
            <a:lvl9pPr marL="3886200" indent="-228600" algn="ctr" fontAlgn="base">
              <a:spcBef>
                <a:spcPct val="0"/>
              </a:spcBef>
              <a:spcAft>
                <a:spcPct val="0"/>
              </a:spcAft>
              <a:defRPr>
                <a:solidFill>
                  <a:schemeClr val="tx1"/>
                </a:solidFill>
                <a:latin typeface="Arial" charset="0"/>
                <a:cs typeface="Arial" charset="0"/>
              </a:defRPr>
            </a:lvl9pPr>
          </a:lstStyle>
          <a:p>
            <a:pPr algn="r"/>
            <a:fld id="{DA276FD3-2EB7-4A96-82D9-16A9DE565C53}" type="slidenum">
              <a:rPr lang="en-US" altLang="en-US" sz="1000"/>
              <a:pPr algn="r"/>
              <a:t>12</a:t>
            </a:fld>
            <a:endParaRPr lang="en-US" altLang="en-US" sz="1000"/>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85693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6"/>
          <p:cNvSpPr txBox="1">
            <a:spLocks noChangeArrowheads="1"/>
          </p:cNvSpPr>
          <p:nvPr/>
        </p:nvSpPr>
        <p:spPr bwMode="auto">
          <a:xfrm>
            <a:off x="3276600" y="333375"/>
            <a:ext cx="511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Tele-measured sub-metering point:</a:t>
            </a:r>
            <a:br>
              <a:rPr lang="en-US" altLang="en-US">
                <a:solidFill>
                  <a:srgbClr val="1660A4"/>
                </a:solidFill>
              </a:rPr>
            </a:br>
            <a:r>
              <a:rPr lang="en-US" altLang="en-US">
                <a:solidFill>
                  <a:srgbClr val="1660A4"/>
                </a:solidFill>
              </a:rPr>
              <a:t>via datalogger, meter with integrated datalogger and via own supervision systems</a:t>
            </a:r>
          </a:p>
        </p:txBody>
      </p:sp>
      <p:sp>
        <p:nvSpPr>
          <p:cNvPr id="4" name="Tijdelijke aanduiding voor dianummer 3"/>
          <p:cNvSpPr>
            <a:spLocks noGrp="1"/>
          </p:cNvSpPr>
          <p:nvPr>
            <p:ph type="sldNum" sz="quarter" idx="12"/>
          </p:nvPr>
        </p:nvSpPr>
        <p:spPr/>
        <p:txBody>
          <a:bodyPr/>
          <a:lstStyle/>
          <a:p>
            <a:fld id="{768EF88F-1E48-4A48-9787-6B9229C21378}" type="slidenum">
              <a:rPr lang="en-GB" smtClean="0"/>
              <a:pPr/>
              <a:t>12</a:t>
            </a:fld>
            <a:endParaRPr lang="en-GB" dirty="0"/>
          </a:p>
        </p:txBody>
      </p:sp>
    </p:spTree>
    <p:extLst>
      <p:ext uri="{BB962C8B-B14F-4D97-AF65-F5344CB8AC3E}">
        <p14:creationId xmlns:p14="http://schemas.microsoft.com/office/powerpoint/2010/main" val="3485138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When do we need a submeter?</a:t>
            </a:r>
            <a:endParaRPr lang="en-US" dirty="0"/>
          </a:p>
        </p:txBody>
      </p:sp>
      <p:sp>
        <p:nvSpPr>
          <p:cNvPr id="5" name="Footer Placeholder 4"/>
          <p:cNvSpPr>
            <a:spLocks noGrp="1"/>
          </p:cNvSpPr>
          <p:nvPr>
            <p:ph type="ftr" sz="quarter" idx="11"/>
          </p:nvPr>
        </p:nvSpPr>
        <p:spPr/>
        <p:txBody>
          <a:bodyPr/>
          <a:lstStyle/>
          <a:p>
            <a:r>
              <a:rPr lang="en-GB" smtClean="0"/>
              <a:t>Energy meauserment</a:t>
            </a:r>
            <a:endParaRPr lang="en-US"/>
          </a:p>
        </p:txBody>
      </p:sp>
      <p:sp>
        <p:nvSpPr>
          <p:cNvPr id="6" name="Slide Number Placeholder 5"/>
          <p:cNvSpPr>
            <a:spLocks noGrp="1"/>
          </p:cNvSpPr>
          <p:nvPr>
            <p:ph type="sldNum" sz="quarter" idx="12"/>
          </p:nvPr>
        </p:nvSpPr>
        <p:spPr/>
        <p:txBody>
          <a:bodyPr/>
          <a:lstStyle/>
          <a:p>
            <a:fld id="{768EF88F-1E48-4A48-9787-6B9229C21378}" type="slidenum">
              <a:rPr lang="en-US" smtClean="0"/>
              <a:pPr/>
              <a:t>13</a:t>
            </a:fld>
            <a:endParaRPr lang="en-US"/>
          </a:p>
        </p:txBody>
      </p:sp>
      <p:cxnSp>
        <p:nvCxnSpPr>
          <p:cNvPr id="7" name="Rechte verbindingslijn 6"/>
          <p:cNvCxnSpPr/>
          <p:nvPr/>
        </p:nvCxnSpPr>
        <p:spPr bwMode="auto">
          <a:xfrm>
            <a:off x="755576" y="1988840"/>
            <a:ext cx="2448272" cy="0"/>
          </a:xfrm>
          <a:prstGeom prst="line">
            <a:avLst/>
          </a:prstGeom>
          <a:solidFill>
            <a:schemeClr val="accent1"/>
          </a:solidFill>
          <a:ln w="31750" cap="flat" cmpd="sng" algn="ctr">
            <a:solidFill>
              <a:schemeClr val="accent2"/>
            </a:solidFill>
            <a:prstDash val="solid"/>
            <a:round/>
            <a:headEnd type="none" w="med" len="med"/>
            <a:tailEnd type="none" w="med" len="med"/>
          </a:ln>
          <a:effectLst/>
        </p:spPr>
      </p:cxnSp>
      <p:cxnSp>
        <p:nvCxnSpPr>
          <p:cNvPr id="11" name="Rechte verbindingslijn met pijl 10"/>
          <p:cNvCxnSpPr/>
          <p:nvPr/>
        </p:nvCxnSpPr>
        <p:spPr bwMode="auto">
          <a:xfrm>
            <a:off x="1115616" y="1988840"/>
            <a:ext cx="0" cy="1152128"/>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3140968"/>
            <a:ext cx="1513490" cy="102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p:cNvSpPr txBox="1"/>
          <p:nvPr/>
        </p:nvSpPr>
        <p:spPr>
          <a:xfrm>
            <a:off x="755576" y="1700808"/>
            <a:ext cx="2304256" cy="307777"/>
          </a:xfrm>
          <a:prstGeom prst="rect">
            <a:avLst/>
          </a:prstGeom>
          <a:noFill/>
        </p:spPr>
        <p:txBody>
          <a:bodyPr wrap="square" rtlCol="0">
            <a:spAutoFit/>
          </a:bodyPr>
          <a:lstStyle/>
          <a:p>
            <a:r>
              <a:rPr lang="en-GB" sz="1400" dirty="0" smtClean="0">
                <a:solidFill>
                  <a:srgbClr val="FF3300"/>
                </a:solidFill>
              </a:rPr>
              <a:t>substation</a:t>
            </a:r>
            <a:endParaRPr lang="en-GB" sz="1400" dirty="0">
              <a:solidFill>
                <a:srgbClr val="FF3300"/>
              </a:solidFill>
            </a:endParaRPr>
          </a:p>
        </p:txBody>
      </p:sp>
      <p:sp>
        <p:nvSpPr>
          <p:cNvPr id="13" name="Ovaal 12"/>
          <p:cNvSpPr/>
          <p:nvPr/>
        </p:nvSpPr>
        <p:spPr bwMode="auto">
          <a:xfrm>
            <a:off x="2627784" y="2420888"/>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5" name="Ovaal 14"/>
          <p:cNvSpPr/>
          <p:nvPr/>
        </p:nvSpPr>
        <p:spPr bwMode="auto">
          <a:xfrm>
            <a:off x="2627784" y="2564904"/>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16" name="Rechte verbindingslijn 15"/>
          <p:cNvCxnSpPr>
            <a:endCxn id="13" idx="0"/>
          </p:cNvCxnSpPr>
          <p:nvPr/>
        </p:nvCxnSpPr>
        <p:spPr bwMode="auto">
          <a:xfrm>
            <a:off x="2843808" y="1988840"/>
            <a:ext cx="0" cy="432048"/>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18" name="Rechte verbindingslijn 17"/>
          <p:cNvCxnSpPr/>
          <p:nvPr/>
        </p:nvCxnSpPr>
        <p:spPr bwMode="auto">
          <a:xfrm>
            <a:off x="2843808" y="2924944"/>
            <a:ext cx="0" cy="432048"/>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19" name="Rechte verbindingslijn 18"/>
          <p:cNvCxnSpPr/>
          <p:nvPr/>
        </p:nvCxnSpPr>
        <p:spPr bwMode="auto">
          <a:xfrm flipH="1">
            <a:off x="2411760" y="3356992"/>
            <a:ext cx="2736304"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21" name="Rechte verbindingslijn 20"/>
          <p:cNvCxnSpPr/>
          <p:nvPr/>
        </p:nvCxnSpPr>
        <p:spPr bwMode="auto">
          <a:xfrm>
            <a:off x="2627784" y="3356992"/>
            <a:ext cx="0" cy="1080120"/>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23" name="Rechte verbindingslijn 22"/>
          <p:cNvCxnSpPr/>
          <p:nvPr/>
        </p:nvCxnSpPr>
        <p:spPr bwMode="auto">
          <a:xfrm flipH="1">
            <a:off x="2123728" y="4437112"/>
            <a:ext cx="1008112"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24" name="Rechte verbindingslijn met pijl 23"/>
          <p:cNvCxnSpPr/>
          <p:nvPr/>
        </p:nvCxnSpPr>
        <p:spPr bwMode="auto">
          <a:xfrm>
            <a:off x="2771800" y="5445224"/>
            <a:ext cx="0" cy="432048"/>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29" name="Ovaal 28"/>
          <p:cNvSpPr/>
          <p:nvPr/>
        </p:nvSpPr>
        <p:spPr bwMode="auto">
          <a:xfrm>
            <a:off x="2699792" y="4653136"/>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0" name="Ovaal 29"/>
          <p:cNvSpPr/>
          <p:nvPr/>
        </p:nvSpPr>
        <p:spPr bwMode="auto">
          <a:xfrm>
            <a:off x="2699792" y="4797152"/>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31" name="Rechte verbindingslijn 30"/>
          <p:cNvCxnSpPr>
            <a:endCxn id="29" idx="0"/>
          </p:cNvCxnSpPr>
          <p:nvPr/>
        </p:nvCxnSpPr>
        <p:spPr bwMode="auto">
          <a:xfrm>
            <a:off x="2915816" y="4437112"/>
            <a:ext cx="0" cy="216024"/>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32" name="Rechte verbindingslijn 31"/>
          <p:cNvCxnSpPr/>
          <p:nvPr/>
        </p:nvCxnSpPr>
        <p:spPr bwMode="auto">
          <a:xfrm>
            <a:off x="2915816" y="5157192"/>
            <a:ext cx="0" cy="288032"/>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36" name="Rechte verbindingslijn 35"/>
          <p:cNvCxnSpPr/>
          <p:nvPr/>
        </p:nvCxnSpPr>
        <p:spPr bwMode="auto">
          <a:xfrm flipH="1">
            <a:off x="2627784" y="5445224"/>
            <a:ext cx="1800200"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40" name="Rechte verbindingslijn met pijl 39"/>
          <p:cNvCxnSpPr/>
          <p:nvPr/>
        </p:nvCxnSpPr>
        <p:spPr bwMode="auto">
          <a:xfrm>
            <a:off x="4067944" y="5445224"/>
            <a:ext cx="0" cy="360040"/>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42" name="Tekstvak 41"/>
          <p:cNvSpPr txBox="1"/>
          <p:nvPr/>
        </p:nvSpPr>
        <p:spPr>
          <a:xfrm>
            <a:off x="2915816" y="3068960"/>
            <a:ext cx="1584176" cy="307777"/>
          </a:xfrm>
          <a:prstGeom prst="rect">
            <a:avLst/>
          </a:prstGeom>
          <a:noFill/>
        </p:spPr>
        <p:txBody>
          <a:bodyPr wrap="square" rtlCol="0">
            <a:spAutoFit/>
          </a:bodyPr>
          <a:lstStyle/>
          <a:p>
            <a:r>
              <a:rPr lang="en-GB" sz="1400" dirty="0" smtClean="0">
                <a:solidFill>
                  <a:srgbClr val="FF3300"/>
                </a:solidFill>
              </a:rPr>
              <a:t>MV</a:t>
            </a:r>
            <a:endParaRPr lang="en-GB" sz="1400" dirty="0">
              <a:solidFill>
                <a:srgbClr val="FF3300"/>
              </a:solidFill>
            </a:endParaRPr>
          </a:p>
        </p:txBody>
      </p:sp>
      <p:sp>
        <p:nvSpPr>
          <p:cNvPr id="43" name="Tekstvak 42"/>
          <p:cNvSpPr txBox="1"/>
          <p:nvPr/>
        </p:nvSpPr>
        <p:spPr>
          <a:xfrm>
            <a:off x="3491880" y="4797152"/>
            <a:ext cx="1152128" cy="307777"/>
          </a:xfrm>
          <a:prstGeom prst="rect">
            <a:avLst/>
          </a:prstGeom>
          <a:noFill/>
        </p:spPr>
        <p:txBody>
          <a:bodyPr wrap="square" rtlCol="0">
            <a:spAutoFit/>
          </a:bodyPr>
          <a:lstStyle/>
          <a:p>
            <a:r>
              <a:rPr lang="en-GB" sz="1400" dirty="0" smtClean="0">
                <a:solidFill>
                  <a:srgbClr val="FF3300"/>
                </a:solidFill>
              </a:rPr>
              <a:t>station</a:t>
            </a:r>
            <a:endParaRPr lang="en-GB" sz="1400" dirty="0">
              <a:solidFill>
                <a:srgbClr val="FF3300"/>
              </a:solidFill>
            </a:endParaRPr>
          </a:p>
        </p:txBody>
      </p:sp>
      <p:sp>
        <p:nvSpPr>
          <p:cNvPr id="44" name="Tekstvak 43"/>
          <p:cNvSpPr txBox="1"/>
          <p:nvPr/>
        </p:nvSpPr>
        <p:spPr>
          <a:xfrm>
            <a:off x="971600" y="5877272"/>
            <a:ext cx="2664296" cy="307777"/>
          </a:xfrm>
          <a:prstGeom prst="rect">
            <a:avLst/>
          </a:prstGeom>
          <a:noFill/>
        </p:spPr>
        <p:txBody>
          <a:bodyPr wrap="square" rtlCol="0">
            <a:spAutoFit/>
          </a:bodyPr>
          <a:lstStyle/>
          <a:p>
            <a:r>
              <a:rPr lang="en-GB" sz="1400" dirty="0" smtClean="0">
                <a:solidFill>
                  <a:srgbClr val="FF3300"/>
                </a:solidFill>
              </a:rPr>
              <a:t>maintenance shop SNCB</a:t>
            </a:r>
            <a:endParaRPr lang="en-GB" sz="1400" dirty="0">
              <a:solidFill>
                <a:srgbClr val="FF3300"/>
              </a:solidFill>
            </a:endParaRPr>
          </a:p>
        </p:txBody>
      </p:sp>
      <p:sp>
        <p:nvSpPr>
          <p:cNvPr id="45" name="Tekstvak 44"/>
          <p:cNvSpPr txBox="1"/>
          <p:nvPr/>
        </p:nvSpPr>
        <p:spPr>
          <a:xfrm>
            <a:off x="3491880" y="5733256"/>
            <a:ext cx="1584176" cy="307777"/>
          </a:xfrm>
          <a:prstGeom prst="rect">
            <a:avLst/>
          </a:prstGeom>
          <a:noFill/>
        </p:spPr>
        <p:txBody>
          <a:bodyPr wrap="square" rtlCol="0">
            <a:spAutoFit/>
          </a:bodyPr>
          <a:lstStyle/>
          <a:p>
            <a:r>
              <a:rPr lang="en-GB" sz="1400" dirty="0" smtClean="0">
                <a:solidFill>
                  <a:srgbClr val="FF3300"/>
                </a:solidFill>
              </a:rPr>
              <a:t>signalling</a:t>
            </a:r>
            <a:endParaRPr lang="en-GB" sz="1400" dirty="0">
              <a:solidFill>
                <a:srgbClr val="FF3300"/>
              </a:solidFill>
            </a:endParaRPr>
          </a:p>
        </p:txBody>
      </p:sp>
      <p:sp>
        <p:nvSpPr>
          <p:cNvPr id="46" name="Tekstvak 45"/>
          <p:cNvSpPr txBox="1"/>
          <p:nvPr/>
        </p:nvSpPr>
        <p:spPr>
          <a:xfrm>
            <a:off x="1907704" y="4149080"/>
            <a:ext cx="1080120" cy="307777"/>
          </a:xfrm>
          <a:prstGeom prst="rect">
            <a:avLst/>
          </a:prstGeom>
          <a:noFill/>
        </p:spPr>
        <p:txBody>
          <a:bodyPr wrap="square" rtlCol="0">
            <a:spAutoFit/>
          </a:bodyPr>
          <a:lstStyle/>
          <a:p>
            <a:r>
              <a:rPr lang="en-GB" sz="1400" dirty="0" smtClean="0">
                <a:solidFill>
                  <a:srgbClr val="FF3300"/>
                </a:solidFill>
              </a:rPr>
              <a:t>MV</a:t>
            </a:r>
            <a:endParaRPr lang="en-GB" sz="1400" dirty="0">
              <a:solidFill>
                <a:srgbClr val="FF3300"/>
              </a:solidFill>
            </a:endParaRPr>
          </a:p>
        </p:txBody>
      </p:sp>
      <p:sp>
        <p:nvSpPr>
          <p:cNvPr id="47" name="Tekstvak 46"/>
          <p:cNvSpPr txBox="1"/>
          <p:nvPr/>
        </p:nvSpPr>
        <p:spPr>
          <a:xfrm>
            <a:off x="2627784" y="5157192"/>
            <a:ext cx="1440160" cy="307777"/>
          </a:xfrm>
          <a:prstGeom prst="rect">
            <a:avLst/>
          </a:prstGeom>
          <a:noFill/>
        </p:spPr>
        <p:txBody>
          <a:bodyPr wrap="square" rtlCol="0">
            <a:spAutoFit/>
          </a:bodyPr>
          <a:lstStyle/>
          <a:p>
            <a:r>
              <a:rPr lang="en-GB" sz="1400" dirty="0" smtClean="0">
                <a:solidFill>
                  <a:srgbClr val="FF3300"/>
                </a:solidFill>
              </a:rPr>
              <a:t>LV</a:t>
            </a:r>
            <a:endParaRPr lang="en-GB" sz="1400" dirty="0">
              <a:solidFill>
                <a:srgbClr val="FF3300"/>
              </a:solidFill>
            </a:endParaRPr>
          </a:p>
        </p:txBody>
      </p:sp>
      <p:sp>
        <p:nvSpPr>
          <p:cNvPr id="49" name="Ovaal 48"/>
          <p:cNvSpPr/>
          <p:nvPr/>
        </p:nvSpPr>
        <p:spPr bwMode="auto">
          <a:xfrm>
            <a:off x="3635896" y="3573016"/>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50" name="Ovaal 49"/>
          <p:cNvSpPr/>
          <p:nvPr/>
        </p:nvSpPr>
        <p:spPr bwMode="auto">
          <a:xfrm>
            <a:off x="3635896" y="3717032"/>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51" name="Rechte verbindingslijn 50"/>
          <p:cNvCxnSpPr>
            <a:endCxn id="49" idx="0"/>
          </p:cNvCxnSpPr>
          <p:nvPr/>
        </p:nvCxnSpPr>
        <p:spPr bwMode="auto">
          <a:xfrm>
            <a:off x="3851920" y="3356992"/>
            <a:ext cx="0" cy="216024"/>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52" name="Rechte verbindingslijn 51"/>
          <p:cNvCxnSpPr/>
          <p:nvPr/>
        </p:nvCxnSpPr>
        <p:spPr bwMode="auto">
          <a:xfrm>
            <a:off x="3851920" y="4077072"/>
            <a:ext cx="0" cy="288032"/>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53" name="Rechte verbindingslijn 52"/>
          <p:cNvCxnSpPr/>
          <p:nvPr/>
        </p:nvCxnSpPr>
        <p:spPr bwMode="auto">
          <a:xfrm flipH="1">
            <a:off x="3563888" y="4365104"/>
            <a:ext cx="2232248"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sp>
        <p:nvSpPr>
          <p:cNvPr id="54" name="Tekstvak 53"/>
          <p:cNvSpPr txBox="1"/>
          <p:nvPr/>
        </p:nvSpPr>
        <p:spPr>
          <a:xfrm>
            <a:off x="4355976" y="4077072"/>
            <a:ext cx="1440160" cy="307777"/>
          </a:xfrm>
          <a:prstGeom prst="rect">
            <a:avLst/>
          </a:prstGeom>
          <a:noFill/>
        </p:spPr>
        <p:txBody>
          <a:bodyPr wrap="square" rtlCol="0">
            <a:spAutoFit/>
          </a:bodyPr>
          <a:lstStyle/>
          <a:p>
            <a:r>
              <a:rPr lang="en-GB" sz="1400" dirty="0" smtClean="0">
                <a:solidFill>
                  <a:srgbClr val="FF3300"/>
                </a:solidFill>
              </a:rPr>
              <a:t>LV</a:t>
            </a:r>
            <a:endParaRPr lang="en-GB" sz="1400" dirty="0">
              <a:solidFill>
                <a:srgbClr val="FF3300"/>
              </a:solidFill>
            </a:endParaRPr>
          </a:p>
        </p:txBody>
      </p:sp>
      <p:cxnSp>
        <p:nvCxnSpPr>
          <p:cNvPr id="55" name="Rechte verbindingslijn met pijl 54"/>
          <p:cNvCxnSpPr/>
          <p:nvPr/>
        </p:nvCxnSpPr>
        <p:spPr bwMode="auto">
          <a:xfrm>
            <a:off x="4067944" y="4365104"/>
            <a:ext cx="0" cy="432048"/>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cxnSp>
        <p:nvCxnSpPr>
          <p:cNvPr id="56" name="Rechte verbindingslijn met pijl 55"/>
          <p:cNvCxnSpPr/>
          <p:nvPr/>
        </p:nvCxnSpPr>
        <p:spPr bwMode="auto">
          <a:xfrm>
            <a:off x="4860032" y="4365104"/>
            <a:ext cx="0" cy="360040"/>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57" name="Tekstvak 56"/>
          <p:cNvSpPr txBox="1"/>
          <p:nvPr/>
        </p:nvSpPr>
        <p:spPr>
          <a:xfrm>
            <a:off x="4355976" y="4653136"/>
            <a:ext cx="936104" cy="307777"/>
          </a:xfrm>
          <a:prstGeom prst="rect">
            <a:avLst/>
          </a:prstGeom>
          <a:noFill/>
        </p:spPr>
        <p:txBody>
          <a:bodyPr wrap="square" rtlCol="0">
            <a:spAutoFit/>
          </a:bodyPr>
          <a:lstStyle/>
          <a:p>
            <a:r>
              <a:rPr lang="en-GB" sz="1400" dirty="0" smtClean="0">
                <a:solidFill>
                  <a:srgbClr val="FF3300"/>
                </a:solidFill>
              </a:rPr>
              <a:t>signalling</a:t>
            </a:r>
            <a:endParaRPr lang="en-GB" sz="1400" dirty="0">
              <a:solidFill>
                <a:srgbClr val="FF3300"/>
              </a:solidFill>
            </a:endParaRPr>
          </a:p>
        </p:txBody>
      </p:sp>
      <p:cxnSp>
        <p:nvCxnSpPr>
          <p:cNvPr id="59" name="Rechte verbindingslijn met pijl 58"/>
          <p:cNvCxnSpPr>
            <a:endCxn id="60" idx="0"/>
          </p:cNvCxnSpPr>
          <p:nvPr/>
        </p:nvCxnSpPr>
        <p:spPr bwMode="auto">
          <a:xfrm>
            <a:off x="5508104" y="4365104"/>
            <a:ext cx="0" cy="432048"/>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60" name="Tekstvak 59"/>
          <p:cNvSpPr txBox="1"/>
          <p:nvPr/>
        </p:nvSpPr>
        <p:spPr>
          <a:xfrm>
            <a:off x="5076056" y="4797152"/>
            <a:ext cx="864096" cy="307777"/>
          </a:xfrm>
          <a:prstGeom prst="rect">
            <a:avLst/>
          </a:prstGeom>
          <a:noFill/>
        </p:spPr>
        <p:txBody>
          <a:bodyPr wrap="square" rtlCol="0">
            <a:spAutoFit/>
          </a:bodyPr>
          <a:lstStyle/>
          <a:p>
            <a:r>
              <a:rPr lang="en-GB" sz="1400" dirty="0" smtClean="0">
                <a:solidFill>
                  <a:srgbClr val="FF3300"/>
                </a:solidFill>
              </a:rPr>
              <a:t>building</a:t>
            </a:r>
            <a:endParaRPr lang="en-GB" sz="1400" dirty="0">
              <a:solidFill>
                <a:srgbClr val="FF3300"/>
              </a:solidFill>
            </a:endParaRPr>
          </a:p>
        </p:txBody>
      </p:sp>
      <p:cxnSp>
        <p:nvCxnSpPr>
          <p:cNvPr id="61" name="Rechte verbindingslijn 60"/>
          <p:cNvCxnSpPr/>
          <p:nvPr/>
        </p:nvCxnSpPr>
        <p:spPr bwMode="auto">
          <a:xfrm flipH="1">
            <a:off x="6444208" y="2348880"/>
            <a:ext cx="1656184"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sp>
        <p:nvSpPr>
          <p:cNvPr id="63" name="Tekstvak 62"/>
          <p:cNvSpPr txBox="1"/>
          <p:nvPr/>
        </p:nvSpPr>
        <p:spPr>
          <a:xfrm>
            <a:off x="6444208" y="2060848"/>
            <a:ext cx="1584176" cy="307777"/>
          </a:xfrm>
          <a:prstGeom prst="rect">
            <a:avLst/>
          </a:prstGeom>
          <a:noFill/>
        </p:spPr>
        <p:txBody>
          <a:bodyPr wrap="square" rtlCol="0">
            <a:spAutoFit/>
          </a:bodyPr>
          <a:lstStyle/>
          <a:p>
            <a:r>
              <a:rPr lang="en-GB" sz="1400" dirty="0" smtClean="0">
                <a:solidFill>
                  <a:srgbClr val="FF3300"/>
                </a:solidFill>
              </a:rPr>
              <a:t>MV</a:t>
            </a:r>
            <a:endParaRPr lang="en-GB" sz="1400" dirty="0">
              <a:solidFill>
                <a:srgbClr val="FF3300"/>
              </a:solidFill>
            </a:endParaRPr>
          </a:p>
        </p:txBody>
      </p:sp>
      <p:sp>
        <p:nvSpPr>
          <p:cNvPr id="64" name="Ovaal 63"/>
          <p:cNvSpPr/>
          <p:nvPr/>
        </p:nvSpPr>
        <p:spPr bwMode="auto">
          <a:xfrm>
            <a:off x="6660232" y="2564904"/>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5" name="Ovaal 64"/>
          <p:cNvSpPr/>
          <p:nvPr/>
        </p:nvSpPr>
        <p:spPr bwMode="auto">
          <a:xfrm>
            <a:off x="6660232" y="2708920"/>
            <a:ext cx="432048" cy="360040"/>
          </a:xfrm>
          <a:prstGeom prst="ellips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66" name="Rechte verbindingslijn 65"/>
          <p:cNvCxnSpPr>
            <a:endCxn id="64" idx="0"/>
          </p:cNvCxnSpPr>
          <p:nvPr/>
        </p:nvCxnSpPr>
        <p:spPr bwMode="auto">
          <a:xfrm>
            <a:off x="6876256" y="2348880"/>
            <a:ext cx="0" cy="216024"/>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67" name="Rechte verbindingslijn 66"/>
          <p:cNvCxnSpPr/>
          <p:nvPr/>
        </p:nvCxnSpPr>
        <p:spPr bwMode="auto">
          <a:xfrm>
            <a:off x="6876256" y="3068960"/>
            <a:ext cx="0" cy="288032"/>
          </a:xfrm>
          <a:prstGeom prst="line">
            <a:avLst/>
          </a:prstGeom>
          <a:solidFill>
            <a:schemeClr val="accent1"/>
          </a:solidFill>
          <a:ln w="31750" cap="flat" cmpd="sng" algn="ctr">
            <a:solidFill>
              <a:srgbClr val="FF3300"/>
            </a:solidFill>
            <a:prstDash val="solid"/>
            <a:round/>
            <a:headEnd type="none" w="med" len="med"/>
            <a:tailEnd type="none" w="med" len="med"/>
          </a:ln>
          <a:effectLst/>
        </p:spPr>
      </p:cxnSp>
      <p:cxnSp>
        <p:nvCxnSpPr>
          <p:cNvPr id="68" name="Rechte verbindingslijn 67"/>
          <p:cNvCxnSpPr/>
          <p:nvPr/>
        </p:nvCxnSpPr>
        <p:spPr bwMode="auto">
          <a:xfrm flipH="1">
            <a:off x="6516216" y="3356992"/>
            <a:ext cx="2160240" cy="0"/>
          </a:xfrm>
          <a:prstGeom prst="line">
            <a:avLst/>
          </a:prstGeom>
          <a:solidFill>
            <a:schemeClr val="accent1"/>
          </a:solidFill>
          <a:ln w="31750" cap="flat" cmpd="sng" algn="ctr">
            <a:solidFill>
              <a:srgbClr val="FF3300"/>
            </a:solidFill>
            <a:prstDash val="solid"/>
            <a:round/>
            <a:headEnd type="none" w="med" len="med"/>
            <a:tailEnd type="none" w="med" len="med"/>
          </a:ln>
          <a:effectLst/>
        </p:spPr>
      </p:cxnSp>
      <p:sp>
        <p:nvSpPr>
          <p:cNvPr id="69" name="Tekstvak 68"/>
          <p:cNvSpPr txBox="1"/>
          <p:nvPr/>
        </p:nvSpPr>
        <p:spPr>
          <a:xfrm>
            <a:off x="7236296" y="3068960"/>
            <a:ext cx="1440160" cy="307777"/>
          </a:xfrm>
          <a:prstGeom prst="rect">
            <a:avLst/>
          </a:prstGeom>
          <a:noFill/>
        </p:spPr>
        <p:txBody>
          <a:bodyPr wrap="square" rtlCol="0">
            <a:spAutoFit/>
          </a:bodyPr>
          <a:lstStyle/>
          <a:p>
            <a:r>
              <a:rPr lang="en-GB" sz="1400" dirty="0" smtClean="0">
                <a:solidFill>
                  <a:srgbClr val="FF3300"/>
                </a:solidFill>
              </a:rPr>
              <a:t>LV</a:t>
            </a:r>
            <a:endParaRPr lang="en-GB" sz="1400" dirty="0">
              <a:solidFill>
                <a:srgbClr val="FF3300"/>
              </a:solidFill>
            </a:endParaRPr>
          </a:p>
        </p:txBody>
      </p:sp>
      <p:cxnSp>
        <p:nvCxnSpPr>
          <p:cNvPr id="70" name="Rechte verbindingslijn met pijl 69"/>
          <p:cNvCxnSpPr/>
          <p:nvPr/>
        </p:nvCxnSpPr>
        <p:spPr bwMode="auto">
          <a:xfrm>
            <a:off x="6732240" y="3356992"/>
            <a:ext cx="0" cy="360040"/>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cxnSp>
        <p:nvCxnSpPr>
          <p:cNvPr id="72" name="Rechte verbindingslijn met pijl 71"/>
          <p:cNvCxnSpPr/>
          <p:nvPr/>
        </p:nvCxnSpPr>
        <p:spPr bwMode="auto">
          <a:xfrm>
            <a:off x="8172400" y="3356992"/>
            <a:ext cx="0" cy="432048"/>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73" name="Tekstvak 72"/>
          <p:cNvSpPr txBox="1"/>
          <p:nvPr/>
        </p:nvSpPr>
        <p:spPr>
          <a:xfrm>
            <a:off x="7452320" y="3717032"/>
            <a:ext cx="1440160" cy="307777"/>
          </a:xfrm>
          <a:prstGeom prst="rect">
            <a:avLst/>
          </a:prstGeom>
          <a:noFill/>
        </p:spPr>
        <p:txBody>
          <a:bodyPr wrap="square" rtlCol="0">
            <a:spAutoFit/>
          </a:bodyPr>
          <a:lstStyle/>
          <a:p>
            <a:r>
              <a:rPr lang="en-GB" sz="1400" dirty="0" smtClean="0">
                <a:solidFill>
                  <a:srgbClr val="FF3300"/>
                </a:solidFill>
              </a:rPr>
              <a:t>station</a:t>
            </a:r>
            <a:endParaRPr lang="en-GB" sz="1400" dirty="0">
              <a:solidFill>
                <a:srgbClr val="FF3300"/>
              </a:solidFill>
            </a:endParaRPr>
          </a:p>
        </p:txBody>
      </p:sp>
      <p:sp>
        <p:nvSpPr>
          <p:cNvPr id="74" name="Tekstvak 73"/>
          <p:cNvSpPr txBox="1"/>
          <p:nvPr/>
        </p:nvSpPr>
        <p:spPr>
          <a:xfrm>
            <a:off x="6228184" y="3717032"/>
            <a:ext cx="936104" cy="523220"/>
          </a:xfrm>
          <a:prstGeom prst="rect">
            <a:avLst/>
          </a:prstGeom>
          <a:noFill/>
        </p:spPr>
        <p:txBody>
          <a:bodyPr wrap="square" rtlCol="0">
            <a:spAutoFit/>
          </a:bodyPr>
          <a:lstStyle/>
          <a:p>
            <a:r>
              <a:rPr lang="en-GB" sz="1400" dirty="0" smtClean="0">
                <a:solidFill>
                  <a:srgbClr val="FF3300"/>
                </a:solidFill>
              </a:rPr>
              <a:t>switch heating</a:t>
            </a:r>
            <a:endParaRPr lang="en-GB" sz="1400" dirty="0">
              <a:solidFill>
                <a:srgbClr val="FF3300"/>
              </a:solidFill>
            </a:endParaRPr>
          </a:p>
        </p:txBody>
      </p:sp>
      <p:cxnSp>
        <p:nvCxnSpPr>
          <p:cNvPr id="76" name="Rechte verbindingslijn met pijl 75"/>
          <p:cNvCxnSpPr>
            <a:endCxn id="77" idx="0"/>
          </p:cNvCxnSpPr>
          <p:nvPr/>
        </p:nvCxnSpPr>
        <p:spPr bwMode="auto">
          <a:xfrm>
            <a:off x="7308304" y="3356992"/>
            <a:ext cx="0" cy="936104"/>
          </a:xfrm>
          <a:prstGeom prst="straightConnector1">
            <a:avLst/>
          </a:prstGeom>
          <a:solidFill>
            <a:schemeClr val="accent1"/>
          </a:solidFill>
          <a:ln w="31750" cap="flat" cmpd="sng" algn="ctr">
            <a:solidFill>
              <a:srgbClr val="FF3300"/>
            </a:solidFill>
            <a:prstDash val="solid"/>
            <a:round/>
            <a:headEnd type="none" w="med" len="med"/>
            <a:tailEnd type="arrow"/>
          </a:ln>
          <a:effectLst/>
        </p:spPr>
      </p:cxnSp>
      <p:sp>
        <p:nvSpPr>
          <p:cNvPr id="77" name="Tekstvak 76"/>
          <p:cNvSpPr txBox="1"/>
          <p:nvPr/>
        </p:nvSpPr>
        <p:spPr>
          <a:xfrm>
            <a:off x="6660232" y="4293096"/>
            <a:ext cx="1296144" cy="307777"/>
          </a:xfrm>
          <a:prstGeom prst="rect">
            <a:avLst/>
          </a:prstGeom>
          <a:noFill/>
        </p:spPr>
        <p:txBody>
          <a:bodyPr wrap="square" rtlCol="0">
            <a:spAutoFit/>
          </a:bodyPr>
          <a:lstStyle/>
          <a:p>
            <a:r>
              <a:rPr lang="en-GB" sz="1400" dirty="0" smtClean="0">
                <a:solidFill>
                  <a:srgbClr val="FF3300"/>
                </a:solidFill>
              </a:rPr>
              <a:t>signalling</a:t>
            </a:r>
            <a:endParaRPr lang="en-GB" sz="1400" dirty="0">
              <a:solidFill>
                <a:srgbClr val="FF3300"/>
              </a:solidFill>
            </a:endParaRPr>
          </a:p>
        </p:txBody>
      </p:sp>
      <p:sp>
        <p:nvSpPr>
          <p:cNvPr id="75" name="Ovaal 74"/>
          <p:cNvSpPr/>
          <p:nvPr/>
        </p:nvSpPr>
        <p:spPr bwMode="auto">
          <a:xfrm>
            <a:off x="2771800" y="2132856"/>
            <a:ext cx="144016" cy="144016"/>
          </a:xfrm>
          <a:prstGeom prst="ellipse">
            <a:avLst/>
          </a:prstGeom>
          <a:solidFill>
            <a:schemeClr val="accent1"/>
          </a:solidFill>
          <a:ln w="31750" cap="flat" cmpd="sng" algn="ctr">
            <a:solidFill>
              <a:srgbClr val="1660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78" name="Tekstvak 77"/>
          <p:cNvSpPr txBox="1"/>
          <p:nvPr/>
        </p:nvSpPr>
        <p:spPr>
          <a:xfrm>
            <a:off x="2987824" y="2060848"/>
            <a:ext cx="1368152" cy="307777"/>
          </a:xfrm>
          <a:prstGeom prst="rect">
            <a:avLst/>
          </a:prstGeom>
          <a:noFill/>
        </p:spPr>
        <p:txBody>
          <a:bodyPr wrap="square" rtlCol="0">
            <a:spAutoFit/>
          </a:bodyPr>
          <a:lstStyle/>
          <a:p>
            <a:r>
              <a:rPr lang="en-GB" sz="1400" dirty="0" err="1" smtClean="0">
                <a:solidFill>
                  <a:srgbClr val="1660A4"/>
                </a:solidFill>
              </a:rPr>
              <a:t>telemeasured</a:t>
            </a:r>
            <a:endParaRPr lang="en-GB" dirty="0">
              <a:solidFill>
                <a:srgbClr val="1660A4"/>
              </a:solidFill>
            </a:endParaRPr>
          </a:p>
        </p:txBody>
      </p:sp>
      <p:sp>
        <p:nvSpPr>
          <p:cNvPr id="81" name="Ovaal 80"/>
          <p:cNvSpPr/>
          <p:nvPr/>
        </p:nvSpPr>
        <p:spPr bwMode="auto">
          <a:xfrm>
            <a:off x="2699792" y="5517232"/>
            <a:ext cx="144016" cy="144016"/>
          </a:xfrm>
          <a:prstGeom prst="ellipse">
            <a:avLst/>
          </a:prstGeom>
          <a:solidFill>
            <a:schemeClr val="accent1"/>
          </a:solidFill>
          <a:ln w="31750" cap="flat" cmpd="sng" algn="ctr">
            <a:solidFill>
              <a:srgbClr val="1660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85" name="Ovaal 84"/>
          <p:cNvSpPr/>
          <p:nvPr/>
        </p:nvSpPr>
        <p:spPr bwMode="auto">
          <a:xfrm>
            <a:off x="3995936" y="4437112"/>
            <a:ext cx="144016" cy="144016"/>
          </a:xfrm>
          <a:prstGeom prst="ellipse">
            <a:avLst/>
          </a:prstGeom>
          <a:solidFill>
            <a:schemeClr val="accent1"/>
          </a:solidFill>
          <a:ln w="31750" cap="flat" cmpd="sng" algn="ctr">
            <a:solidFill>
              <a:srgbClr val="1660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87" name="Ovaal 86"/>
          <p:cNvSpPr/>
          <p:nvPr/>
        </p:nvSpPr>
        <p:spPr bwMode="auto">
          <a:xfrm>
            <a:off x="5436096" y="4437112"/>
            <a:ext cx="144016" cy="144016"/>
          </a:xfrm>
          <a:prstGeom prst="ellipse">
            <a:avLst/>
          </a:prstGeom>
          <a:solidFill>
            <a:schemeClr val="accent1"/>
          </a:solidFill>
          <a:ln w="31750" cap="flat" cmpd="sng" algn="ctr">
            <a:solidFill>
              <a:srgbClr val="1660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89" name="Ovaal 88"/>
          <p:cNvSpPr/>
          <p:nvPr/>
        </p:nvSpPr>
        <p:spPr bwMode="auto">
          <a:xfrm>
            <a:off x="8100392" y="3429000"/>
            <a:ext cx="144016" cy="144016"/>
          </a:xfrm>
          <a:prstGeom prst="ellipse">
            <a:avLst/>
          </a:prstGeom>
          <a:solidFill>
            <a:schemeClr val="accent1"/>
          </a:solidFill>
          <a:ln w="31750" cap="flat" cmpd="sng" algn="ctr">
            <a:solidFill>
              <a:srgbClr val="1660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 name="Tijdelijke aanduiding voor datum 1"/>
          <p:cNvSpPr>
            <a:spLocks noGrp="1"/>
          </p:cNvSpPr>
          <p:nvPr>
            <p:ph type="dt" sz="half" idx="10"/>
          </p:nvPr>
        </p:nvSpPr>
        <p:spPr/>
        <p:txBody>
          <a:bodyPr/>
          <a:lstStyle/>
          <a:p>
            <a:r>
              <a:rPr lang="en-US" smtClean="0"/>
              <a:t>02.07.2018</a:t>
            </a:r>
            <a:endParaRPr lang="en-GB" dirty="0"/>
          </a:p>
        </p:txBody>
      </p:sp>
    </p:spTree>
    <p:extLst>
      <p:ext uri="{BB962C8B-B14F-4D97-AF65-F5344CB8AC3E}">
        <p14:creationId xmlns:p14="http://schemas.microsoft.com/office/powerpoint/2010/main" val="17598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animBg="1"/>
      <p:bldP spid="69" grpId="0"/>
      <p:bldP spid="73" grpId="0"/>
      <p:bldP spid="74" grpId="0"/>
      <p:bldP spid="77" grpId="0"/>
      <p:bldP spid="75" grpId="0" animBg="1"/>
      <p:bldP spid="78" grpId="0"/>
      <p:bldP spid="81" grpId="0" animBg="1"/>
      <p:bldP spid="85" grpId="0" animBg="1"/>
      <p:bldP spid="87"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1: EDMI of Steel</a:t>
            </a:r>
            <a:endParaRPr lang="en-US" dirty="0"/>
          </a:p>
        </p:txBody>
      </p:sp>
      <p:sp>
        <p:nvSpPr>
          <p:cNvPr id="5" name="Footer Placeholder 4"/>
          <p:cNvSpPr>
            <a:spLocks noGrp="1"/>
          </p:cNvSpPr>
          <p:nvPr>
            <p:ph type="ftr" sz="quarter" idx="11"/>
          </p:nvPr>
        </p:nvSpPr>
        <p:spPr/>
        <p:txBody>
          <a:bodyPr/>
          <a:lstStyle/>
          <a:p>
            <a:r>
              <a:rPr lang="en-GB" smtClean="0"/>
              <a:t>Energy meauserment</a:t>
            </a:r>
            <a:endParaRPr lang="en-US"/>
          </a:p>
        </p:txBody>
      </p:sp>
      <p:sp>
        <p:nvSpPr>
          <p:cNvPr id="6" name="Slide Number Placeholder 5"/>
          <p:cNvSpPr>
            <a:spLocks noGrp="1"/>
          </p:cNvSpPr>
          <p:nvPr>
            <p:ph type="sldNum" sz="quarter" idx="12"/>
          </p:nvPr>
        </p:nvSpPr>
        <p:spPr/>
        <p:txBody>
          <a:bodyPr/>
          <a:lstStyle/>
          <a:p>
            <a:fld id="{768EF88F-1E48-4A48-9787-6B9229C21378}" type="slidenum">
              <a:rPr lang="en-US" smtClean="0"/>
              <a:pPr/>
              <a:t>14</a:t>
            </a:fld>
            <a:endParaRPr lang="en-US"/>
          </a:p>
        </p:txBody>
      </p:sp>
      <p:pic>
        <p:nvPicPr>
          <p:cNvPr id="2050" name="Afbeeldin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4824"/>
            <a:ext cx="4617761"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p:cNvSpPr/>
          <p:nvPr/>
        </p:nvSpPr>
        <p:spPr bwMode="auto">
          <a:xfrm>
            <a:off x="4067944" y="2564904"/>
            <a:ext cx="1224136" cy="720080"/>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1" name="Rechthoek 10"/>
          <p:cNvSpPr/>
          <p:nvPr/>
        </p:nvSpPr>
        <p:spPr bwMode="auto">
          <a:xfrm>
            <a:off x="4788024" y="1916832"/>
            <a:ext cx="720080" cy="648072"/>
          </a:xfrm>
          <a:prstGeom prst="rect">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2" name="Tekstvak 11"/>
          <p:cNvSpPr txBox="1"/>
          <p:nvPr/>
        </p:nvSpPr>
        <p:spPr>
          <a:xfrm>
            <a:off x="4716016" y="2132856"/>
            <a:ext cx="792088" cy="276999"/>
          </a:xfrm>
          <a:prstGeom prst="rect">
            <a:avLst/>
          </a:prstGeom>
          <a:noFill/>
        </p:spPr>
        <p:txBody>
          <a:bodyPr wrap="square" rtlCol="0">
            <a:spAutoFit/>
          </a:bodyPr>
          <a:lstStyle/>
          <a:p>
            <a:r>
              <a:rPr lang="en-GB" sz="1200" dirty="0" err="1" smtClean="0"/>
              <a:t>Eziview</a:t>
            </a:r>
            <a:endParaRPr lang="en-GB" sz="1200" dirty="0"/>
          </a:p>
        </p:txBody>
      </p:sp>
      <p:sp>
        <p:nvSpPr>
          <p:cNvPr id="14" name="Rechthoek 13"/>
          <p:cNvSpPr/>
          <p:nvPr/>
        </p:nvSpPr>
        <p:spPr bwMode="auto">
          <a:xfrm>
            <a:off x="6156176" y="1916832"/>
            <a:ext cx="720080" cy="648072"/>
          </a:xfrm>
          <a:prstGeom prst="rect">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5" name="Tekstvak 14"/>
          <p:cNvSpPr txBox="1"/>
          <p:nvPr/>
        </p:nvSpPr>
        <p:spPr>
          <a:xfrm>
            <a:off x="6156176" y="2132856"/>
            <a:ext cx="792088" cy="276999"/>
          </a:xfrm>
          <a:prstGeom prst="rect">
            <a:avLst/>
          </a:prstGeom>
          <a:noFill/>
        </p:spPr>
        <p:txBody>
          <a:bodyPr wrap="square" rtlCol="0">
            <a:spAutoFit/>
          </a:bodyPr>
          <a:lstStyle/>
          <a:p>
            <a:r>
              <a:rPr lang="en-GB" sz="1200" dirty="0" smtClean="0"/>
              <a:t>EIServer</a:t>
            </a:r>
            <a:endParaRPr lang="en-GB" sz="1200" dirty="0"/>
          </a:p>
        </p:txBody>
      </p:sp>
      <p:cxnSp>
        <p:nvCxnSpPr>
          <p:cNvPr id="16" name="Rechte verbindingslijn 15"/>
          <p:cNvCxnSpPr>
            <a:stCxn id="11" idx="3"/>
            <a:endCxn id="14" idx="1"/>
          </p:cNvCxnSpPr>
          <p:nvPr/>
        </p:nvCxnSpPr>
        <p:spPr bwMode="auto">
          <a:xfrm>
            <a:off x="5508104" y="2240868"/>
            <a:ext cx="648072" cy="0"/>
          </a:xfrm>
          <a:prstGeom prst="line">
            <a:avLst/>
          </a:prstGeom>
          <a:solidFill>
            <a:schemeClr val="accent1"/>
          </a:solidFill>
          <a:ln w="25400" cap="flat" cmpd="sng" algn="ctr">
            <a:solidFill>
              <a:srgbClr val="00B050"/>
            </a:solidFill>
            <a:prstDash val="solid"/>
            <a:round/>
            <a:headEnd type="none" w="med" len="med"/>
            <a:tailEnd type="none" w="med" len="med"/>
          </a:ln>
          <a:effectLst/>
        </p:spPr>
      </p:cxnSp>
      <p:sp>
        <p:nvSpPr>
          <p:cNvPr id="18" name="Tekstvak 17"/>
          <p:cNvSpPr txBox="1"/>
          <p:nvPr/>
        </p:nvSpPr>
        <p:spPr>
          <a:xfrm>
            <a:off x="5436096" y="1988840"/>
            <a:ext cx="792088" cy="261610"/>
          </a:xfrm>
          <a:prstGeom prst="rect">
            <a:avLst/>
          </a:prstGeom>
          <a:noFill/>
        </p:spPr>
        <p:txBody>
          <a:bodyPr wrap="square" rtlCol="0">
            <a:spAutoFit/>
          </a:bodyPr>
          <a:lstStyle/>
          <a:p>
            <a:r>
              <a:rPr lang="en-GB" sz="1050" dirty="0" smtClean="0"/>
              <a:t>TCP-IP</a:t>
            </a:r>
            <a:endParaRPr lang="en-GB" sz="1200" dirty="0"/>
          </a:p>
        </p:txBody>
      </p:sp>
      <p:sp>
        <p:nvSpPr>
          <p:cNvPr id="9" name="Rechthoek 8"/>
          <p:cNvSpPr/>
          <p:nvPr/>
        </p:nvSpPr>
        <p:spPr bwMode="auto">
          <a:xfrm>
            <a:off x="3635896" y="1916832"/>
            <a:ext cx="576064" cy="576064"/>
          </a:xfrm>
          <a:prstGeom prst="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 name="Tekstvak 1"/>
          <p:cNvSpPr txBox="1"/>
          <p:nvPr/>
        </p:nvSpPr>
        <p:spPr>
          <a:xfrm>
            <a:off x="3563888" y="2060848"/>
            <a:ext cx="648072" cy="307777"/>
          </a:xfrm>
          <a:prstGeom prst="rect">
            <a:avLst/>
          </a:prstGeom>
          <a:noFill/>
        </p:spPr>
        <p:txBody>
          <a:bodyPr wrap="square" rtlCol="0">
            <a:spAutoFit/>
          </a:bodyPr>
          <a:lstStyle/>
          <a:p>
            <a:r>
              <a:rPr lang="en-GB" sz="1400" dirty="0" err="1" smtClean="0"/>
              <a:t>Moxa</a:t>
            </a:r>
            <a:endParaRPr lang="en-GB" sz="1400" dirty="0"/>
          </a:p>
        </p:txBody>
      </p:sp>
      <p:sp>
        <p:nvSpPr>
          <p:cNvPr id="13" name="Tijdelijke aanduiding voor datum 12"/>
          <p:cNvSpPr>
            <a:spLocks noGrp="1"/>
          </p:cNvSpPr>
          <p:nvPr>
            <p:ph type="dt" sz="half" idx="10"/>
          </p:nvPr>
        </p:nvSpPr>
        <p:spPr/>
        <p:txBody>
          <a:bodyPr/>
          <a:lstStyle/>
          <a:p>
            <a:r>
              <a:rPr lang="en-US" smtClean="0"/>
              <a:t>02.07.2018</a:t>
            </a:r>
            <a:endParaRPr lang="en-GB" dirty="0"/>
          </a:p>
        </p:txBody>
      </p:sp>
    </p:spTree>
    <p:extLst>
      <p:ext uri="{BB962C8B-B14F-4D97-AF65-F5344CB8AC3E}">
        <p14:creationId xmlns:p14="http://schemas.microsoft.com/office/powerpoint/2010/main" val="345101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BE" dirty="0" err="1" smtClean="0"/>
              <a:t>Example</a:t>
            </a:r>
            <a:r>
              <a:rPr lang="nl-BE" dirty="0" smtClean="0"/>
              <a:t> 2: NSX, PM </a:t>
            </a:r>
            <a:r>
              <a:rPr lang="nl-BE" dirty="0" err="1" smtClean="0"/>
              <a:t>and</a:t>
            </a:r>
            <a:r>
              <a:rPr lang="nl-BE" dirty="0" smtClean="0"/>
              <a:t> </a:t>
            </a:r>
            <a:r>
              <a:rPr lang="nl-BE" dirty="0" err="1" smtClean="0"/>
              <a:t>iEM</a:t>
            </a:r>
            <a:r>
              <a:rPr lang="nl-BE" dirty="0" smtClean="0"/>
              <a:t> of Schneider</a:t>
            </a:r>
            <a:endParaRPr lang="nl-BE" dirty="0"/>
          </a:p>
        </p:txBody>
      </p:sp>
      <p:sp>
        <p:nvSpPr>
          <p:cNvPr id="5" name="Footer Placeholder 4"/>
          <p:cNvSpPr>
            <a:spLocks noGrp="1"/>
          </p:cNvSpPr>
          <p:nvPr>
            <p:ph type="ftr" sz="quarter" idx="11"/>
          </p:nvPr>
        </p:nvSpPr>
        <p:spPr/>
        <p:txBody>
          <a:bodyPr/>
          <a:lstStyle/>
          <a:p>
            <a:r>
              <a:rPr lang="nl-BE" smtClean="0"/>
              <a:t>Energy meauserment</a:t>
            </a:r>
            <a:endParaRPr lang="nl-BE" dirty="0"/>
          </a:p>
        </p:txBody>
      </p:sp>
      <p:sp>
        <p:nvSpPr>
          <p:cNvPr id="6" name="Slide Number Placeholder 5"/>
          <p:cNvSpPr>
            <a:spLocks noGrp="1"/>
          </p:cNvSpPr>
          <p:nvPr>
            <p:ph type="sldNum" sz="quarter" idx="12"/>
          </p:nvPr>
        </p:nvSpPr>
        <p:spPr/>
        <p:txBody>
          <a:bodyPr/>
          <a:lstStyle/>
          <a:p>
            <a:fld id="{768EF88F-1E48-4A48-9787-6B9229C21378}" type="slidenum">
              <a:rPr lang="nl-BE" smtClean="0"/>
              <a:pPr/>
              <a:t>15</a:t>
            </a:fld>
            <a:endParaRPr lang="nl-BE" dirty="0"/>
          </a:p>
        </p:txBody>
      </p:sp>
      <p:sp>
        <p:nvSpPr>
          <p:cNvPr id="9" name="Tekstvak 8"/>
          <p:cNvSpPr txBox="1"/>
          <p:nvPr/>
        </p:nvSpPr>
        <p:spPr>
          <a:xfrm>
            <a:off x="395536" y="2636912"/>
            <a:ext cx="2736304" cy="461665"/>
          </a:xfrm>
          <a:prstGeom prst="rect">
            <a:avLst/>
          </a:prstGeom>
          <a:noFill/>
        </p:spPr>
        <p:txBody>
          <a:bodyPr wrap="square" rtlCol="0">
            <a:spAutoFit/>
          </a:bodyPr>
          <a:lstStyle/>
          <a:p>
            <a:r>
              <a:rPr lang="nl-BE" sz="1200" dirty="0" smtClean="0"/>
              <a:t>Kies iEM3x55 indien </a:t>
            </a:r>
            <a:r>
              <a:rPr lang="nl-BE" sz="1200" dirty="0" err="1" smtClean="0"/>
              <a:t>bidirectionele</a:t>
            </a:r>
            <a:r>
              <a:rPr lang="nl-BE" sz="1200" dirty="0" smtClean="0"/>
              <a:t> stroommeting nodig is.</a:t>
            </a:r>
            <a:endParaRPr lang="nl-BE" sz="1600" dirty="0"/>
          </a:p>
        </p:txBody>
      </p:sp>
      <p:pic>
        <p:nvPicPr>
          <p:cNvPr id="3074" name="Afbeeldin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700808"/>
            <a:ext cx="5340652" cy="4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Rechte verbindingslijn 20"/>
          <p:cNvCxnSpPr/>
          <p:nvPr/>
        </p:nvCxnSpPr>
        <p:spPr bwMode="auto">
          <a:xfrm flipV="1">
            <a:off x="899592" y="2420888"/>
            <a:ext cx="0" cy="432048"/>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sp>
        <p:nvSpPr>
          <p:cNvPr id="20" name="Rechthoek 19"/>
          <p:cNvSpPr/>
          <p:nvPr/>
        </p:nvSpPr>
        <p:spPr bwMode="auto">
          <a:xfrm>
            <a:off x="107504" y="1988840"/>
            <a:ext cx="1440160" cy="432048"/>
          </a:xfrm>
          <a:prstGeom prst="rect">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2" name="Tekstvak 21"/>
          <p:cNvSpPr txBox="1"/>
          <p:nvPr/>
        </p:nvSpPr>
        <p:spPr>
          <a:xfrm>
            <a:off x="107504" y="1988840"/>
            <a:ext cx="1440160" cy="461665"/>
          </a:xfrm>
          <a:prstGeom prst="rect">
            <a:avLst/>
          </a:prstGeom>
          <a:noFill/>
        </p:spPr>
        <p:txBody>
          <a:bodyPr wrap="square" rtlCol="0">
            <a:spAutoFit/>
          </a:bodyPr>
          <a:lstStyle/>
          <a:p>
            <a:r>
              <a:rPr lang="en-GB" sz="1200" dirty="0" smtClean="0"/>
              <a:t>24 V DC s</a:t>
            </a:r>
            <a:r>
              <a:rPr lang="nl-BE" sz="1200" dirty="0" err="1" smtClean="0"/>
              <a:t>upply</a:t>
            </a:r>
            <a:r>
              <a:rPr lang="en-GB" sz="1200" dirty="0" smtClean="0"/>
              <a:t> : ABL7RM24025</a:t>
            </a:r>
            <a:endParaRPr lang="en-GB" sz="1200" dirty="0"/>
          </a:p>
        </p:txBody>
      </p:sp>
      <p:sp>
        <p:nvSpPr>
          <p:cNvPr id="23" name="Tekstvak 22"/>
          <p:cNvSpPr txBox="1"/>
          <p:nvPr/>
        </p:nvSpPr>
        <p:spPr>
          <a:xfrm>
            <a:off x="323528" y="5877272"/>
            <a:ext cx="5616624" cy="253916"/>
          </a:xfrm>
          <a:prstGeom prst="rect">
            <a:avLst/>
          </a:prstGeom>
          <a:noFill/>
        </p:spPr>
        <p:txBody>
          <a:bodyPr wrap="square" rtlCol="0">
            <a:spAutoFit/>
          </a:bodyPr>
          <a:lstStyle/>
          <a:p>
            <a:r>
              <a:rPr lang="nl-BE" sz="1050" dirty="0" smtClean="0"/>
              <a:t>* Micrologic E op NSX </a:t>
            </a:r>
            <a:r>
              <a:rPr lang="nl-BE" sz="1050" dirty="0" err="1" smtClean="0"/>
              <a:t>only</a:t>
            </a:r>
            <a:r>
              <a:rPr lang="nl-BE" sz="1050" dirty="0" smtClean="0"/>
              <a:t> has a </a:t>
            </a:r>
            <a:r>
              <a:rPr lang="nl-BE" sz="1050" dirty="0" err="1" smtClean="0"/>
              <a:t>sufficient</a:t>
            </a:r>
            <a:r>
              <a:rPr lang="nl-BE" sz="1050" dirty="0" smtClean="0"/>
              <a:t> </a:t>
            </a:r>
            <a:r>
              <a:rPr lang="nl-BE" sz="1050" dirty="0" err="1" smtClean="0"/>
              <a:t>accuracy</a:t>
            </a:r>
            <a:r>
              <a:rPr lang="nl-BE" sz="1050" dirty="0" smtClean="0"/>
              <a:t> </a:t>
            </a:r>
            <a:r>
              <a:rPr lang="nl-BE" sz="1050" dirty="0" err="1" smtClean="0"/>
              <a:t>starting</a:t>
            </a:r>
            <a:r>
              <a:rPr lang="nl-BE" sz="1050" dirty="0" smtClean="0"/>
              <a:t> </a:t>
            </a:r>
            <a:r>
              <a:rPr lang="nl-BE" sz="1050" dirty="0" err="1" smtClean="0"/>
              <a:t>from</a:t>
            </a:r>
            <a:r>
              <a:rPr lang="nl-BE" sz="1050" dirty="0" smtClean="0"/>
              <a:t> 10% of </a:t>
            </a:r>
            <a:r>
              <a:rPr lang="nl-BE" sz="1050" dirty="0" err="1" smtClean="0"/>
              <a:t>nominal</a:t>
            </a:r>
            <a:r>
              <a:rPr lang="nl-BE" sz="1050" dirty="0" smtClean="0"/>
              <a:t> </a:t>
            </a:r>
            <a:r>
              <a:rPr lang="nl-BE" sz="1050" dirty="0" err="1" smtClean="0"/>
              <a:t>current</a:t>
            </a:r>
            <a:endParaRPr lang="nl-BE" dirty="0"/>
          </a:p>
        </p:txBody>
      </p:sp>
      <p:sp>
        <p:nvSpPr>
          <p:cNvPr id="25" name="Tijdelijke aanduiding voor datum 24"/>
          <p:cNvSpPr>
            <a:spLocks noGrp="1"/>
          </p:cNvSpPr>
          <p:nvPr>
            <p:ph type="dt" sz="half" idx="10"/>
          </p:nvPr>
        </p:nvSpPr>
        <p:spPr/>
        <p:txBody>
          <a:bodyPr/>
          <a:lstStyle/>
          <a:p>
            <a:r>
              <a:rPr lang="en-US" smtClean="0"/>
              <a:t>02.07.2018</a:t>
            </a:r>
            <a:endParaRPr lang="en-GB" dirty="0"/>
          </a:p>
        </p:txBody>
      </p:sp>
      <p:cxnSp>
        <p:nvCxnSpPr>
          <p:cNvPr id="27" name="Rechte verbindingslijn met pijl 26"/>
          <p:cNvCxnSpPr/>
          <p:nvPr/>
        </p:nvCxnSpPr>
        <p:spPr bwMode="auto">
          <a:xfrm>
            <a:off x="2555776" y="2204864"/>
            <a:ext cx="576064" cy="0"/>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sp>
        <p:nvSpPr>
          <p:cNvPr id="28" name="Rechthoek 27"/>
          <p:cNvSpPr/>
          <p:nvPr/>
        </p:nvSpPr>
        <p:spPr bwMode="auto">
          <a:xfrm>
            <a:off x="3203848" y="1844824"/>
            <a:ext cx="1296144" cy="792088"/>
          </a:xfrm>
          <a:prstGeom prst="rect">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9" name="Tekstvak 28"/>
          <p:cNvSpPr txBox="1"/>
          <p:nvPr/>
        </p:nvSpPr>
        <p:spPr>
          <a:xfrm>
            <a:off x="3203848" y="1916832"/>
            <a:ext cx="1296144" cy="615553"/>
          </a:xfrm>
          <a:prstGeom prst="rect">
            <a:avLst/>
          </a:prstGeom>
          <a:noFill/>
        </p:spPr>
        <p:txBody>
          <a:bodyPr wrap="square" rtlCol="0">
            <a:spAutoFit/>
          </a:bodyPr>
          <a:lstStyle/>
          <a:p>
            <a:r>
              <a:rPr lang="en-GB" sz="1400" dirty="0" err="1" smtClean="0"/>
              <a:t>Struxureware</a:t>
            </a:r>
            <a:r>
              <a:rPr lang="en-GB" sz="1100" dirty="0" smtClean="0"/>
              <a:t/>
            </a:r>
            <a:br>
              <a:rPr lang="en-GB" sz="1100" dirty="0" smtClean="0"/>
            </a:br>
            <a:r>
              <a:rPr lang="en-GB" sz="1000" dirty="0" smtClean="0"/>
              <a:t>Power Monitoring Expert</a:t>
            </a:r>
            <a:endParaRPr lang="en-GB" sz="1050" dirty="0"/>
          </a:p>
        </p:txBody>
      </p:sp>
      <p:sp>
        <p:nvSpPr>
          <p:cNvPr id="2051" name="Rechthoek 2050"/>
          <p:cNvSpPr/>
          <p:nvPr/>
        </p:nvSpPr>
        <p:spPr bwMode="auto">
          <a:xfrm>
            <a:off x="934872" y="2708920"/>
            <a:ext cx="1116848" cy="143462"/>
          </a:xfrm>
          <a:prstGeom prst="rect">
            <a:avLst/>
          </a:prstGeom>
          <a:solidFill>
            <a:schemeClr val="bg1"/>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37" name="Rechte verbindingslijn met pijl 36"/>
          <p:cNvCxnSpPr/>
          <p:nvPr/>
        </p:nvCxnSpPr>
        <p:spPr bwMode="auto">
          <a:xfrm>
            <a:off x="4547609" y="2219041"/>
            <a:ext cx="576064" cy="0"/>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sp>
        <p:nvSpPr>
          <p:cNvPr id="38" name="Rechthoek 37"/>
          <p:cNvSpPr/>
          <p:nvPr/>
        </p:nvSpPr>
        <p:spPr bwMode="auto">
          <a:xfrm>
            <a:off x="5163783" y="1837736"/>
            <a:ext cx="886143" cy="792088"/>
          </a:xfrm>
          <a:prstGeom prst="rect">
            <a:avLst/>
          </a:prstGeom>
          <a:noFill/>
          <a:ln w="317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9" name="Tekstvak 38"/>
          <p:cNvSpPr txBox="1"/>
          <p:nvPr/>
        </p:nvSpPr>
        <p:spPr>
          <a:xfrm>
            <a:off x="5195680" y="2090498"/>
            <a:ext cx="907409" cy="307777"/>
          </a:xfrm>
          <a:prstGeom prst="rect">
            <a:avLst/>
          </a:prstGeom>
          <a:noFill/>
        </p:spPr>
        <p:txBody>
          <a:bodyPr wrap="square" rtlCol="0">
            <a:spAutoFit/>
          </a:bodyPr>
          <a:lstStyle/>
          <a:p>
            <a:r>
              <a:rPr lang="en-GB" sz="1400" dirty="0" smtClean="0"/>
              <a:t>EIServer</a:t>
            </a:r>
            <a:endParaRPr lang="en-GB" sz="105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84168" y="3757978"/>
            <a:ext cx="2844173" cy="210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9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8"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3: with a </a:t>
            </a:r>
            <a:r>
              <a:rPr lang="en-US" dirty="0" err="1" smtClean="0"/>
              <a:t>datalogger</a:t>
            </a:r>
            <a:endParaRPr lang="en-US" dirty="0"/>
          </a:p>
        </p:txBody>
      </p:sp>
      <p:sp>
        <p:nvSpPr>
          <p:cNvPr id="5" name="Footer Placeholder 4"/>
          <p:cNvSpPr>
            <a:spLocks noGrp="1"/>
          </p:cNvSpPr>
          <p:nvPr>
            <p:ph type="ftr" sz="quarter" idx="11"/>
          </p:nvPr>
        </p:nvSpPr>
        <p:spPr/>
        <p:txBody>
          <a:bodyPr/>
          <a:lstStyle/>
          <a:p>
            <a:r>
              <a:rPr lang="en-GB" smtClean="0"/>
              <a:t>Energy meauserment</a:t>
            </a:r>
            <a:endParaRPr lang="en-US"/>
          </a:p>
        </p:txBody>
      </p:sp>
      <p:sp>
        <p:nvSpPr>
          <p:cNvPr id="6" name="Slide Number Placeholder 5"/>
          <p:cNvSpPr>
            <a:spLocks noGrp="1"/>
          </p:cNvSpPr>
          <p:nvPr>
            <p:ph type="sldNum" sz="quarter" idx="12"/>
          </p:nvPr>
        </p:nvSpPr>
        <p:spPr/>
        <p:txBody>
          <a:bodyPr/>
          <a:lstStyle/>
          <a:p>
            <a:fld id="{768EF88F-1E48-4A48-9787-6B9229C21378}" type="slidenum">
              <a:rPr lang="en-US" smtClean="0"/>
              <a:pPr/>
              <a:t>16</a:t>
            </a:fld>
            <a:endParaRPr lang="en-US"/>
          </a:p>
        </p:txBody>
      </p:sp>
      <p:sp>
        <p:nvSpPr>
          <p:cNvPr id="10" name="Rechthoek 9"/>
          <p:cNvSpPr/>
          <p:nvPr/>
        </p:nvSpPr>
        <p:spPr bwMode="auto">
          <a:xfrm>
            <a:off x="4067944" y="2564904"/>
            <a:ext cx="1224136"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4098" name="Afbeeldin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844824"/>
            <a:ext cx="6120680" cy="196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95536" y="3717032"/>
            <a:ext cx="2016224" cy="738664"/>
          </a:xfrm>
          <a:prstGeom prst="rect">
            <a:avLst/>
          </a:prstGeom>
          <a:noFill/>
        </p:spPr>
        <p:txBody>
          <a:bodyPr wrap="square" rtlCol="0">
            <a:spAutoFit/>
          </a:bodyPr>
          <a:lstStyle/>
          <a:p>
            <a:r>
              <a:rPr lang="en-GB" sz="1400" dirty="0" smtClean="0"/>
              <a:t>Up to 32 energy meters: with potential free pulses</a:t>
            </a:r>
            <a:endParaRPr lang="en-GB" sz="1400" dirty="0"/>
          </a:p>
        </p:txBody>
      </p:sp>
      <p:sp>
        <p:nvSpPr>
          <p:cNvPr id="12" name="Tekstvak 11"/>
          <p:cNvSpPr txBox="1"/>
          <p:nvPr/>
        </p:nvSpPr>
        <p:spPr>
          <a:xfrm>
            <a:off x="467544" y="4725144"/>
            <a:ext cx="4824536" cy="307777"/>
          </a:xfrm>
          <a:prstGeom prst="rect">
            <a:avLst/>
          </a:prstGeom>
          <a:noFill/>
        </p:spPr>
        <p:txBody>
          <a:bodyPr wrap="square" rtlCol="0">
            <a:spAutoFit/>
          </a:bodyPr>
          <a:lstStyle/>
          <a:p>
            <a:r>
              <a:rPr lang="en-GB" sz="1400" dirty="0" smtClean="0"/>
              <a:t>Also possible to connect meters via Modbus with RTU</a:t>
            </a:r>
            <a:endParaRPr lang="en-GB" sz="1400" dirty="0"/>
          </a:p>
        </p:txBody>
      </p:sp>
      <p:sp>
        <p:nvSpPr>
          <p:cNvPr id="9" name="Tekstvak 8"/>
          <p:cNvSpPr txBox="1"/>
          <p:nvPr/>
        </p:nvSpPr>
        <p:spPr>
          <a:xfrm>
            <a:off x="6444208" y="1628800"/>
            <a:ext cx="2520280" cy="584775"/>
          </a:xfrm>
          <a:prstGeom prst="rect">
            <a:avLst/>
          </a:prstGeom>
          <a:noFill/>
        </p:spPr>
        <p:txBody>
          <a:bodyPr wrap="square" rtlCol="0">
            <a:spAutoFit/>
          </a:bodyPr>
          <a:lstStyle/>
          <a:p>
            <a:r>
              <a:rPr lang="en-GB" sz="1600" dirty="0" smtClean="0"/>
              <a:t>Energy management system Infrabel</a:t>
            </a:r>
            <a:endParaRPr lang="en-GB" sz="1600" dirty="0"/>
          </a:p>
        </p:txBody>
      </p:sp>
      <p:cxnSp>
        <p:nvCxnSpPr>
          <p:cNvPr id="14" name="Rechte verbindingslijn met pijl 13"/>
          <p:cNvCxnSpPr/>
          <p:nvPr/>
        </p:nvCxnSpPr>
        <p:spPr bwMode="auto">
          <a:xfrm flipH="1">
            <a:off x="6516216" y="2204864"/>
            <a:ext cx="720080" cy="288032"/>
          </a:xfrm>
          <a:prstGeom prst="straightConnector1">
            <a:avLst/>
          </a:prstGeom>
          <a:solidFill>
            <a:schemeClr val="accent1"/>
          </a:solidFill>
          <a:ln w="31750" cap="flat" cmpd="sng" algn="ctr">
            <a:solidFill>
              <a:schemeClr val="accent2"/>
            </a:solidFill>
            <a:prstDash val="solid"/>
            <a:round/>
            <a:headEnd type="none" w="med" len="med"/>
            <a:tailEnd type="arrow"/>
          </a:ln>
          <a:effectLst/>
        </p:spPr>
      </p:cxnSp>
      <p:sp>
        <p:nvSpPr>
          <p:cNvPr id="2" name="Tijdelijke aanduiding voor datum 1"/>
          <p:cNvSpPr>
            <a:spLocks noGrp="1"/>
          </p:cNvSpPr>
          <p:nvPr>
            <p:ph type="dt" sz="half" idx="10"/>
          </p:nvPr>
        </p:nvSpPr>
        <p:spPr/>
        <p:txBody>
          <a:bodyPr/>
          <a:lstStyle/>
          <a:p>
            <a:r>
              <a:rPr lang="en-US" smtClean="0"/>
              <a:t>02.07.2018</a:t>
            </a:r>
            <a:endParaRPr lang="en-GB" dirty="0"/>
          </a:p>
        </p:txBody>
      </p:sp>
    </p:spTree>
    <p:extLst>
      <p:ext uri="{BB962C8B-B14F-4D97-AF65-F5344CB8AC3E}">
        <p14:creationId xmlns:p14="http://schemas.microsoft.com/office/powerpoint/2010/main" val="197031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 4: supervision system as </a:t>
            </a:r>
            <a:r>
              <a:rPr lang="en-US" dirty="0" err="1" smtClean="0"/>
              <a:t>datalogger</a:t>
            </a:r>
            <a:endParaRPr lang="en-US" dirty="0"/>
          </a:p>
        </p:txBody>
      </p:sp>
      <p:sp>
        <p:nvSpPr>
          <p:cNvPr id="5" name="Footer Placeholder 4"/>
          <p:cNvSpPr>
            <a:spLocks noGrp="1"/>
          </p:cNvSpPr>
          <p:nvPr>
            <p:ph type="ftr" sz="quarter" idx="11"/>
          </p:nvPr>
        </p:nvSpPr>
        <p:spPr/>
        <p:txBody>
          <a:bodyPr/>
          <a:lstStyle/>
          <a:p>
            <a:r>
              <a:rPr lang="en-GB" smtClean="0"/>
              <a:t>Energy meauserment</a:t>
            </a:r>
            <a:endParaRPr lang="en-US"/>
          </a:p>
        </p:txBody>
      </p:sp>
      <p:sp>
        <p:nvSpPr>
          <p:cNvPr id="6" name="Slide Number Placeholder 5"/>
          <p:cNvSpPr>
            <a:spLocks noGrp="1"/>
          </p:cNvSpPr>
          <p:nvPr>
            <p:ph type="sldNum" sz="quarter" idx="12"/>
          </p:nvPr>
        </p:nvSpPr>
        <p:spPr/>
        <p:txBody>
          <a:bodyPr/>
          <a:lstStyle/>
          <a:p>
            <a:fld id="{768EF88F-1E48-4A48-9787-6B9229C21378}" type="slidenum">
              <a:rPr lang="en-US" smtClean="0"/>
              <a:pPr/>
              <a:t>17</a:t>
            </a:fld>
            <a:endParaRPr lang="en-US"/>
          </a:p>
        </p:txBody>
      </p:sp>
      <p:sp>
        <p:nvSpPr>
          <p:cNvPr id="15" name="Content Placeholder 8"/>
          <p:cNvSpPr>
            <a:spLocks noGrp="1"/>
          </p:cNvSpPr>
          <p:nvPr>
            <p:ph idx="1"/>
          </p:nvPr>
        </p:nvSpPr>
        <p:spPr>
          <a:xfrm>
            <a:off x="539750" y="1916113"/>
            <a:ext cx="8064500" cy="4176712"/>
          </a:xfrm>
        </p:spPr>
        <p:txBody>
          <a:bodyPr/>
          <a:lstStyle/>
          <a:p>
            <a:pPr lvl="1"/>
            <a:r>
              <a:rPr lang="nl-BE" dirty="0" smtClean="0"/>
              <a:t>Supervision system </a:t>
            </a:r>
            <a:r>
              <a:rPr lang="nl-BE" dirty="0" err="1" smtClean="0"/>
              <a:t>collects</a:t>
            </a:r>
            <a:r>
              <a:rPr lang="nl-BE" dirty="0" smtClean="0"/>
              <a:t> </a:t>
            </a:r>
            <a:r>
              <a:rPr lang="nl-BE" dirty="0" err="1" smtClean="0"/>
              <a:t>every</a:t>
            </a:r>
            <a:r>
              <a:rPr lang="nl-BE" dirty="0" smtClean="0"/>
              <a:t> 15’ </a:t>
            </a:r>
            <a:r>
              <a:rPr lang="nl-BE" dirty="0" err="1" smtClean="0"/>
              <a:t>the</a:t>
            </a:r>
            <a:r>
              <a:rPr lang="nl-BE" dirty="0" smtClean="0"/>
              <a:t> data </a:t>
            </a:r>
            <a:r>
              <a:rPr lang="nl-BE" dirty="0" err="1" smtClean="0"/>
              <a:t>consumption</a:t>
            </a:r>
            <a:endParaRPr lang="nl-BE" dirty="0" smtClean="0"/>
          </a:p>
          <a:p>
            <a:pPr lvl="1"/>
            <a:r>
              <a:rPr lang="nl-BE" dirty="0" smtClean="0"/>
              <a:t>Every </a:t>
            </a:r>
            <a:r>
              <a:rPr lang="nl-BE" dirty="0" err="1" smtClean="0"/>
              <a:t>night</a:t>
            </a:r>
            <a:r>
              <a:rPr lang="nl-BE" dirty="0" smtClean="0"/>
              <a:t> a file </a:t>
            </a:r>
            <a:r>
              <a:rPr lang="nl-BE" dirty="0" err="1" smtClean="0"/>
              <a:t>with</a:t>
            </a:r>
            <a:r>
              <a:rPr lang="nl-BE" dirty="0" smtClean="0"/>
              <a:t> </a:t>
            </a:r>
            <a:r>
              <a:rPr lang="nl-BE" dirty="0" err="1" smtClean="0"/>
              <a:t>consumptions</a:t>
            </a:r>
            <a:r>
              <a:rPr lang="nl-BE" dirty="0" smtClean="0"/>
              <a:t> of </a:t>
            </a:r>
            <a:r>
              <a:rPr lang="nl-BE" dirty="0" err="1" smtClean="0"/>
              <a:t>previous</a:t>
            </a:r>
            <a:r>
              <a:rPr lang="nl-BE" dirty="0" smtClean="0"/>
              <a:t> </a:t>
            </a:r>
            <a:r>
              <a:rPr lang="nl-BE" dirty="0" err="1" smtClean="0"/>
              <a:t>day</a:t>
            </a:r>
            <a:r>
              <a:rPr lang="nl-BE" dirty="0" smtClean="0"/>
              <a:t> is </a:t>
            </a:r>
            <a:r>
              <a:rPr lang="nl-BE" dirty="0" err="1" smtClean="0"/>
              <a:t>exported</a:t>
            </a:r>
            <a:endParaRPr lang="nl-BE" dirty="0" smtClean="0"/>
          </a:p>
          <a:p>
            <a:pPr lvl="1"/>
            <a:r>
              <a:rPr lang="nl-BE" dirty="0" smtClean="0"/>
              <a:t>EIServer </a:t>
            </a:r>
            <a:r>
              <a:rPr lang="nl-BE" dirty="0" err="1" smtClean="0"/>
              <a:t>collects</a:t>
            </a:r>
            <a:r>
              <a:rPr lang="nl-BE" dirty="0" smtClean="0"/>
              <a:t> CSV-file </a:t>
            </a:r>
            <a:r>
              <a:rPr lang="nl-BE" dirty="0" err="1" smtClean="0"/>
              <a:t>from</a:t>
            </a:r>
            <a:r>
              <a:rPr lang="nl-BE" dirty="0" smtClean="0"/>
              <a:t> FTP-server</a:t>
            </a:r>
          </a:p>
          <a:p>
            <a:pPr marL="0" lvl="1" indent="0">
              <a:buNone/>
            </a:pPr>
            <a:endParaRPr lang="nl-BE" sz="1600" dirty="0"/>
          </a:p>
          <a:p>
            <a:pPr>
              <a:spcAft>
                <a:spcPts val="300"/>
              </a:spcAft>
            </a:pPr>
            <a:r>
              <a:rPr lang="en-US" sz="1400" dirty="0" smtClean="0"/>
              <a:t>Format:</a:t>
            </a:r>
          </a:p>
          <a:p>
            <a:pPr>
              <a:spcAft>
                <a:spcPts val="300"/>
              </a:spcAft>
            </a:pPr>
            <a:r>
              <a:rPr lang="en-US" sz="1200" dirty="0" smtClean="0"/>
              <a:t>HAS_TRPAO </a:t>
            </a:r>
            <a:r>
              <a:rPr lang="en-US" sz="1200" dirty="0"/>
              <a:t>15 Q415/A+,20141105 00:00,2,9.5,1</a:t>
            </a:r>
            <a:endParaRPr lang="en-GB" sz="1200" dirty="0"/>
          </a:p>
          <a:p>
            <a:pPr>
              <a:spcAft>
                <a:spcPts val="300"/>
              </a:spcAft>
            </a:pPr>
            <a:r>
              <a:rPr lang="en-US" sz="1200" dirty="0"/>
              <a:t>HAS_TRPAO 15 Q415/A+,20141105 00:15,2,11.0,1</a:t>
            </a:r>
            <a:endParaRPr lang="en-GB" sz="1200" dirty="0"/>
          </a:p>
          <a:p>
            <a:pPr>
              <a:spcAft>
                <a:spcPts val="300"/>
              </a:spcAft>
            </a:pPr>
            <a:r>
              <a:rPr lang="nl-NL" sz="1200" dirty="0"/>
              <a:t>HAS_TRPAO 15 Q415/A+,20141105 00:30,2,8.4,1</a:t>
            </a:r>
            <a:endParaRPr lang="en-GB" sz="1200" dirty="0"/>
          </a:p>
          <a:p>
            <a:pPr marL="0" lvl="1" indent="0">
              <a:buNone/>
            </a:pPr>
            <a:endParaRPr lang="en-US" dirty="0" smtClean="0"/>
          </a:p>
        </p:txBody>
      </p:sp>
      <p:graphicFrame>
        <p:nvGraphicFramePr>
          <p:cNvPr id="2" name="Tabel 1"/>
          <p:cNvGraphicFramePr>
            <a:graphicFrameLocks noGrp="1"/>
          </p:cNvGraphicFramePr>
          <p:nvPr>
            <p:extLst>
              <p:ext uri="{D42A27DB-BD31-4B8C-83A1-F6EECF244321}">
                <p14:modId xmlns:p14="http://schemas.microsoft.com/office/powerpoint/2010/main" val="2639080886"/>
              </p:ext>
            </p:extLst>
          </p:nvPr>
        </p:nvGraphicFramePr>
        <p:xfrm>
          <a:off x="467544" y="4581128"/>
          <a:ext cx="8208912" cy="1097280"/>
        </p:xfrm>
        <a:graphic>
          <a:graphicData uri="http://schemas.openxmlformats.org/drawingml/2006/table">
            <a:tbl>
              <a:tblPr>
                <a:tableStyleId>{5C22544A-7EE6-4342-B048-85BDC9FD1C3A}</a:tableStyleId>
              </a:tblPr>
              <a:tblGrid>
                <a:gridCol w="1685841"/>
                <a:gridCol w="6523071"/>
              </a:tblGrid>
              <a:tr h="52993">
                <a:tc>
                  <a:txBody>
                    <a:bodyPr/>
                    <a:lstStyle/>
                    <a:p>
                      <a:pPr algn="ctr">
                        <a:spcAft>
                          <a:spcPts val="0"/>
                        </a:spcAft>
                      </a:pPr>
                      <a:r>
                        <a:rPr lang="nl-NL" sz="1200">
                          <a:effectLst/>
                        </a:rPr>
                        <a:t>Element</a:t>
                      </a:r>
                      <a:endParaRPr lang="en-GB" sz="1200" b="1">
                        <a:solidFill>
                          <a:srgbClr val="000000"/>
                        </a:solidFill>
                        <a:effectLst/>
                        <a:latin typeface="Times New Roman"/>
                        <a:ea typeface="Times New Roman"/>
                      </a:endParaRPr>
                    </a:p>
                  </a:txBody>
                  <a:tcPr marL="68580" marR="68580" marT="0" marB="0"/>
                </a:tc>
                <a:tc>
                  <a:txBody>
                    <a:bodyPr/>
                    <a:lstStyle/>
                    <a:p>
                      <a:pPr algn="ctr">
                        <a:spcAft>
                          <a:spcPts val="0"/>
                        </a:spcAft>
                      </a:pPr>
                      <a:r>
                        <a:rPr lang="nl-NL" sz="1200" dirty="0" err="1" smtClean="0">
                          <a:effectLst/>
                        </a:rPr>
                        <a:t>Explanation</a:t>
                      </a:r>
                      <a:endParaRPr lang="en-GB" sz="1200" b="1" dirty="0">
                        <a:solidFill>
                          <a:srgbClr val="000000"/>
                        </a:solidFill>
                        <a:effectLst/>
                        <a:latin typeface="Times New Roman"/>
                        <a:ea typeface="Times New Roman"/>
                      </a:endParaRPr>
                    </a:p>
                  </a:txBody>
                  <a:tcPr marL="68580" marR="68580" marT="0" marB="0"/>
                </a:tc>
              </a:tr>
              <a:tr h="0">
                <a:tc>
                  <a:txBody>
                    <a:bodyPr/>
                    <a:lstStyle/>
                    <a:p>
                      <a:pPr>
                        <a:spcAft>
                          <a:spcPts val="0"/>
                        </a:spcAft>
                      </a:pPr>
                      <a:r>
                        <a:rPr lang="nl-NL" sz="1200" dirty="0" smtClean="0">
                          <a:effectLst/>
                        </a:rPr>
                        <a:t>Name</a:t>
                      </a:r>
                      <a:endParaRPr lang="en-GB" sz="1200" dirty="0">
                        <a:solidFill>
                          <a:srgbClr val="000000"/>
                        </a:solidFill>
                        <a:effectLst/>
                        <a:latin typeface="Times New Roman"/>
                        <a:ea typeface="Times New Roman"/>
                      </a:endParaRPr>
                    </a:p>
                  </a:txBody>
                  <a:tcPr marL="68580" marR="68580" marT="0" marB="0"/>
                </a:tc>
                <a:tc>
                  <a:txBody>
                    <a:bodyPr/>
                    <a:lstStyle/>
                    <a:p>
                      <a:pPr>
                        <a:spcAft>
                          <a:spcPts val="0"/>
                        </a:spcAft>
                      </a:pPr>
                      <a:r>
                        <a:rPr lang="nl-NL" sz="1200" dirty="0" err="1" smtClean="0">
                          <a:effectLst/>
                        </a:rPr>
                        <a:t>unique</a:t>
                      </a:r>
                      <a:r>
                        <a:rPr lang="nl-NL" sz="1200" baseline="0" dirty="0" smtClean="0">
                          <a:effectLst/>
                        </a:rPr>
                        <a:t> ID </a:t>
                      </a:r>
                      <a:r>
                        <a:rPr lang="nl-NL" sz="1200" baseline="0" dirty="0" err="1" smtClean="0">
                          <a:effectLst/>
                        </a:rPr>
                        <a:t>for</a:t>
                      </a:r>
                      <a:r>
                        <a:rPr lang="nl-NL" sz="1200" baseline="0" dirty="0" smtClean="0">
                          <a:effectLst/>
                        </a:rPr>
                        <a:t> </a:t>
                      </a:r>
                      <a:r>
                        <a:rPr lang="nl-NL" sz="1200" baseline="0" dirty="0" err="1" smtClean="0">
                          <a:effectLst/>
                        </a:rPr>
                        <a:t>channal</a:t>
                      </a:r>
                      <a:endParaRPr lang="en-GB" sz="1200" dirty="0">
                        <a:solidFill>
                          <a:srgbClr val="000000"/>
                        </a:solidFill>
                        <a:effectLst/>
                        <a:latin typeface="Times New Roman"/>
                        <a:ea typeface="Times New Roman"/>
                      </a:endParaRPr>
                    </a:p>
                  </a:txBody>
                  <a:tcPr marL="68580" marR="68580" marT="0" marB="0"/>
                </a:tc>
              </a:tr>
              <a:tr h="0">
                <a:tc>
                  <a:txBody>
                    <a:bodyPr/>
                    <a:lstStyle/>
                    <a:p>
                      <a:pPr>
                        <a:spcAft>
                          <a:spcPts val="0"/>
                        </a:spcAft>
                      </a:pPr>
                      <a:r>
                        <a:rPr lang="nl-NL" sz="1200" dirty="0" smtClean="0">
                          <a:effectLst/>
                        </a:rPr>
                        <a:t>Date </a:t>
                      </a:r>
                      <a:r>
                        <a:rPr lang="nl-NL" sz="1200" dirty="0" err="1" smtClean="0">
                          <a:effectLst/>
                        </a:rPr>
                        <a:t>and</a:t>
                      </a:r>
                      <a:r>
                        <a:rPr lang="nl-NL" sz="1200" dirty="0" smtClean="0">
                          <a:effectLst/>
                        </a:rPr>
                        <a:t> time</a:t>
                      </a:r>
                      <a:endParaRPr lang="en-GB" sz="1200" dirty="0">
                        <a:solidFill>
                          <a:srgbClr val="000000"/>
                        </a:solidFill>
                        <a:effectLst/>
                        <a:latin typeface="Times New Roman"/>
                        <a:ea typeface="Times New Roman"/>
                      </a:endParaRPr>
                    </a:p>
                  </a:txBody>
                  <a:tcPr marL="68580" marR="68580" marT="0" marB="0"/>
                </a:tc>
                <a:tc>
                  <a:txBody>
                    <a:bodyPr/>
                    <a:lstStyle/>
                    <a:p>
                      <a:pPr>
                        <a:spcAft>
                          <a:spcPts val="0"/>
                        </a:spcAft>
                      </a:pPr>
                      <a:r>
                        <a:rPr lang="nl-NL" sz="1200" dirty="0" smtClean="0">
                          <a:effectLst/>
                        </a:rPr>
                        <a:t>date </a:t>
                      </a:r>
                      <a:r>
                        <a:rPr lang="nl-NL" sz="1200" dirty="0" err="1" smtClean="0">
                          <a:effectLst/>
                        </a:rPr>
                        <a:t>and</a:t>
                      </a:r>
                      <a:r>
                        <a:rPr lang="nl-NL" sz="1200" dirty="0" smtClean="0">
                          <a:effectLst/>
                        </a:rPr>
                        <a:t> time</a:t>
                      </a:r>
                      <a:r>
                        <a:rPr lang="nl-NL" sz="1200" baseline="0" dirty="0" smtClean="0">
                          <a:effectLst/>
                        </a:rPr>
                        <a:t> at end of measurement </a:t>
                      </a:r>
                      <a:r>
                        <a:rPr lang="nl-NL" sz="1200" baseline="0" dirty="0" err="1" smtClean="0">
                          <a:effectLst/>
                        </a:rPr>
                        <a:t>period</a:t>
                      </a:r>
                      <a:r>
                        <a:rPr lang="nl-NL" sz="1200" baseline="0" dirty="0" smtClean="0">
                          <a:effectLst/>
                        </a:rPr>
                        <a:t> (different formats </a:t>
                      </a:r>
                      <a:r>
                        <a:rPr lang="nl-NL" sz="1200" baseline="0" dirty="0" err="1" smtClean="0">
                          <a:effectLst/>
                        </a:rPr>
                        <a:t>possible</a:t>
                      </a:r>
                      <a:r>
                        <a:rPr lang="nl-NL" sz="1200" baseline="0" dirty="0" smtClean="0">
                          <a:effectLst/>
                        </a:rPr>
                        <a:t>)</a:t>
                      </a:r>
                      <a:endParaRPr lang="en-GB" sz="1200" dirty="0">
                        <a:solidFill>
                          <a:srgbClr val="000000"/>
                        </a:solidFill>
                        <a:effectLst/>
                        <a:latin typeface="Times New Roman"/>
                        <a:ea typeface="Times New Roman"/>
                      </a:endParaRPr>
                    </a:p>
                  </a:txBody>
                  <a:tcPr marL="68580" marR="68580" marT="0" marB="0"/>
                </a:tc>
              </a:tr>
              <a:tr h="0">
                <a:tc>
                  <a:txBody>
                    <a:bodyPr/>
                    <a:lstStyle/>
                    <a:p>
                      <a:pPr>
                        <a:spcAft>
                          <a:spcPts val="0"/>
                        </a:spcAft>
                      </a:pPr>
                      <a:r>
                        <a:rPr lang="nl-NL" sz="1200" dirty="0">
                          <a:effectLst/>
                        </a:rPr>
                        <a:t>Offset</a:t>
                      </a:r>
                      <a:endParaRPr lang="en-GB" sz="1200" dirty="0">
                        <a:solidFill>
                          <a:srgbClr val="000000"/>
                        </a:solidFill>
                        <a:effectLst/>
                        <a:latin typeface="Times New Roman"/>
                        <a:ea typeface="Times New Roman"/>
                      </a:endParaRPr>
                    </a:p>
                  </a:txBody>
                  <a:tcPr marL="68580" marR="68580" marT="0" marB="0"/>
                </a:tc>
                <a:tc>
                  <a:txBody>
                    <a:bodyPr/>
                    <a:lstStyle/>
                    <a:p>
                      <a:pPr>
                        <a:spcAft>
                          <a:spcPts val="0"/>
                        </a:spcAft>
                      </a:pPr>
                      <a:r>
                        <a:rPr lang="nl-NL" sz="1200" dirty="0" err="1" smtClean="0">
                          <a:effectLst/>
                        </a:rPr>
                        <a:t>the</a:t>
                      </a:r>
                      <a:r>
                        <a:rPr lang="nl-NL" sz="1200" dirty="0" smtClean="0">
                          <a:effectLst/>
                        </a:rPr>
                        <a:t> </a:t>
                      </a:r>
                      <a:r>
                        <a:rPr lang="nl-NL" sz="1200" dirty="0">
                          <a:effectLst/>
                        </a:rPr>
                        <a:t>offset </a:t>
                      </a:r>
                      <a:r>
                        <a:rPr lang="nl-NL" sz="1200" dirty="0" smtClean="0">
                          <a:effectLst/>
                        </a:rPr>
                        <a:t>of time </a:t>
                      </a:r>
                      <a:r>
                        <a:rPr lang="nl-NL" sz="1200" dirty="0" err="1" smtClean="0">
                          <a:effectLst/>
                        </a:rPr>
                        <a:t>to</a:t>
                      </a:r>
                      <a:r>
                        <a:rPr lang="nl-NL" sz="1200" dirty="0" smtClean="0">
                          <a:effectLst/>
                        </a:rPr>
                        <a:t> UTC (2</a:t>
                      </a:r>
                      <a:r>
                        <a:rPr lang="nl-NL" sz="1200" baseline="0" dirty="0" smtClean="0">
                          <a:effectLst/>
                        </a:rPr>
                        <a:t> </a:t>
                      </a:r>
                      <a:r>
                        <a:rPr lang="nl-NL" sz="1200" baseline="0" dirty="0" err="1" smtClean="0">
                          <a:effectLst/>
                        </a:rPr>
                        <a:t>hours</a:t>
                      </a:r>
                      <a:r>
                        <a:rPr lang="nl-NL" sz="1200" baseline="0" dirty="0" smtClean="0">
                          <a:effectLst/>
                        </a:rPr>
                        <a:t> in </a:t>
                      </a:r>
                      <a:r>
                        <a:rPr lang="nl-NL" sz="1200" baseline="0" dirty="0" err="1" smtClean="0">
                          <a:effectLst/>
                        </a:rPr>
                        <a:t>summer</a:t>
                      </a:r>
                      <a:r>
                        <a:rPr lang="nl-NL" sz="1200" baseline="0" dirty="0" smtClean="0">
                          <a:effectLst/>
                        </a:rPr>
                        <a:t> </a:t>
                      </a:r>
                      <a:r>
                        <a:rPr lang="nl-NL" sz="1200" baseline="0" dirty="0" err="1" smtClean="0">
                          <a:effectLst/>
                        </a:rPr>
                        <a:t>and</a:t>
                      </a:r>
                      <a:r>
                        <a:rPr lang="nl-NL" sz="1200" baseline="0" dirty="0" smtClean="0">
                          <a:effectLst/>
                        </a:rPr>
                        <a:t> 1 </a:t>
                      </a:r>
                      <a:r>
                        <a:rPr lang="nl-NL" sz="1200" baseline="0" dirty="0" err="1" smtClean="0">
                          <a:effectLst/>
                        </a:rPr>
                        <a:t>hour</a:t>
                      </a:r>
                      <a:r>
                        <a:rPr lang="nl-NL" sz="1200" baseline="0" dirty="0" smtClean="0">
                          <a:effectLst/>
                        </a:rPr>
                        <a:t> in winter</a:t>
                      </a:r>
                      <a:r>
                        <a:rPr lang="nl-NL" sz="1200" dirty="0" smtClean="0">
                          <a:effectLst/>
                        </a:rPr>
                        <a:t>)</a:t>
                      </a:r>
                      <a:endParaRPr lang="en-GB" sz="1200" dirty="0">
                        <a:solidFill>
                          <a:srgbClr val="000000"/>
                        </a:solidFill>
                        <a:effectLst/>
                        <a:latin typeface="Times New Roman"/>
                        <a:ea typeface="Times New Roman"/>
                      </a:endParaRPr>
                    </a:p>
                  </a:txBody>
                  <a:tcPr marL="68580" marR="68580" marT="0" marB="0"/>
                </a:tc>
              </a:tr>
              <a:tr h="0">
                <a:tc>
                  <a:txBody>
                    <a:bodyPr/>
                    <a:lstStyle/>
                    <a:p>
                      <a:pPr>
                        <a:spcAft>
                          <a:spcPts val="0"/>
                        </a:spcAft>
                      </a:pPr>
                      <a:r>
                        <a:rPr lang="nl-NL" sz="1200" dirty="0" smtClean="0">
                          <a:effectLst/>
                        </a:rPr>
                        <a:t>Value</a:t>
                      </a:r>
                      <a:endParaRPr lang="en-GB" sz="1200" dirty="0">
                        <a:solidFill>
                          <a:srgbClr val="000000"/>
                        </a:solidFill>
                        <a:effectLst/>
                        <a:latin typeface="Times New Roman"/>
                        <a:ea typeface="Times New Roman"/>
                      </a:endParaRPr>
                    </a:p>
                  </a:txBody>
                  <a:tcPr marL="68580" marR="68580" marT="0" marB="0"/>
                </a:tc>
                <a:tc>
                  <a:txBody>
                    <a:bodyPr/>
                    <a:lstStyle/>
                    <a:p>
                      <a:pPr>
                        <a:spcAft>
                          <a:spcPts val="0"/>
                        </a:spcAft>
                      </a:pPr>
                      <a:r>
                        <a:rPr lang="nl-NL" sz="1200" dirty="0" err="1" smtClean="0">
                          <a:effectLst/>
                        </a:rPr>
                        <a:t>consumption</a:t>
                      </a:r>
                      <a:r>
                        <a:rPr lang="nl-NL" sz="1200" dirty="0" smtClean="0">
                          <a:effectLst/>
                        </a:rPr>
                        <a:t> </a:t>
                      </a:r>
                      <a:r>
                        <a:rPr lang="nl-NL" sz="1200" dirty="0">
                          <a:effectLst/>
                        </a:rPr>
                        <a:t>(in kWh</a:t>
                      </a:r>
                      <a:r>
                        <a:rPr lang="nl-NL" sz="1200" dirty="0" smtClean="0">
                          <a:effectLst/>
                        </a:rPr>
                        <a:t>)</a:t>
                      </a:r>
                      <a:endParaRPr lang="en-GB" sz="1200" dirty="0">
                        <a:solidFill>
                          <a:srgbClr val="000000"/>
                        </a:solidFill>
                        <a:effectLst/>
                        <a:latin typeface="Times New Roman"/>
                        <a:ea typeface="Times New Roman"/>
                      </a:endParaRPr>
                    </a:p>
                  </a:txBody>
                  <a:tcPr marL="68580" marR="68580" marT="0" marB="0"/>
                </a:tc>
              </a:tr>
              <a:tr h="0">
                <a:tc>
                  <a:txBody>
                    <a:bodyPr/>
                    <a:lstStyle/>
                    <a:p>
                      <a:pPr>
                        <a:spcAft>
                          <a:spcPts val="0"/>
                        </a:spcAft>
                      </a:pPr>
                      <a:r>
                        <a:rPr lang="nl-NL" sz="1200" dirty="0" err="1" smtClean="0">
                          <a:effectLst/>
                        </a:rPr>
                        <a:t>Quality</a:t>
                      </a:r>
                      <a:endParaRPr lang="en-GB" sz="1200" dirty="0">
                        <a:solidFill>
                          <a:srgbClr val="000000"/>
                        </a:solidFill>
                        <a:effectLst/>
                        <a:latin typeface="Times New Roman"/>
                        <a:ea typeface="Times New Roman"/>
                      </a:endParaRPr>
                    </a:p>
                  </a:txBody>
                  <a:tcPr marL="68580" marR="68580" marT="0" marB="0"/>
                </a:tc>
                <a:tc>
                  <a:txBody>
                    <a:bodyPr/>
                    <a:lstStyle/>
                    <a:p>
                      <a:pPr>
                        <a:spcAft>
                          <a:spcPts val="0"/>
                        </a:spcAft>
                      </a:pPr>
                      <a:r>
                        <a:rPr lang="nl-NL" sz="1200" dirty="0" err="1" smtClean="0">
                          <a:effectLst/>
                        </a:rPr>
                        <a:t>can</a:t>
                      </a:r>
                      <a:r>
                        <a:rPr lang="nl-NL" sz="1200" dirty="0" smtClean="0">
                          <a:effectLst/>
                        </a:rPr>
                        <a:t> </a:t>
                      </a:r>
                      <a:r>
                        <a:rPr lang="nl-NL" sz="1200" dirty="0" err="1" smtClean="0">
                          <a:effectLst/>
                        </a:rPr>
                        <a:t>be</a:t>
                      </a:r>
                      <a:r>
                        <a:rPr lang="nl-NL" sz="1200" dirty="0" smtClean="0">
                          <a:effectLst/>
                        </a:rPr>
                        <a:t> </a:t>
                      </a:r>
                      <a:r>
                        <a:rPr lang="nl-NL" sz="1200" dirty="0" err="1" smtClean="0">
                          <a:effectLst/>
                        </a:rPr>
                        <a:t>used</a:t>
                      </a:r>
                      <a:r>
                        <a:rPr lang="nl-NL" sz="1200" dirty="0" smtClean="0">
                          <a:effectLst/>
                        </a:rPr>
                        <a:t> </a:t>
                      </a:r>
                      <a:r>
                        <a:rPr lang="nl-NL" sz="1200" dirty="0" err="1" smtClean="0">
                          <a:effectLst/>
                        </a:rPr>
                        <a:t>to</a:t>
                      </a:r>
                      <a:r>
                        <a:rPr lang="nl-NL" sz="1200" dirty="0" smtClean="0">
                          <a:effectLst/>
                        </a:rPr>
                        <a:t> </a:t>
                      </a:r>
                      <a:r>
                        <a:rPr lang="nl-NL" sz="1200" dirty="0" err="1" smtClean="0">
                          <a:effectLst/>
                        </a:rPr>
                        <a:t>give</a:t>
                      </a:r>
                      <a:r>
                        <a:rPr lang="nl-NL" sz="1200" dirty="0" smtClean="0">
                          <a:effectLst/>
                        </a:rPr>
                        <a:t> a </a:t>
                      </a:r>
                      <a:r>
                        <a:rPr lang="nl-NL" sz="1200" dirty="0" err="1" smtClean="0">
                          <a:effectLst/>
                        </a:rPr>
                        <a:t>quality</a:t>
                      </a:r>
                      <a:r>
                        <a:rPr lang="nl-NL" sz="1200" dirty="0" smtClean="0">
                          <a:effectLst/>
                        </a:rPr>
                        <a:t> code</a:t>
                      </a:r>
                      <a:r>
                        <a:rPr lang="nl-NL" sz="1200" baseline="0" dirty="0" smtClean="0">
                          <a:effectLst/>
                        </a:rPr>
                        <a:t> of </a:t>
                      </a:r>
                      <a:r>
                        <a:rPr lang="nl-NL" sz="1200" baseline="0" dirty="0" err="1" smtClean="0">
                          <a:effectLst/>
                        </a:rPr>
                        <a:t>the</a:t>
                      </a:r>
                      <a:r>
                        <a:rPr lang="nl-NL" sz="1200" baseline="0" dirty="0" smtClean="0">
                          <a:effectLst/>
                        </a:rPr>
                        <a:t> </a:t>
                      </a:r>
                      <a:r>
                        <a:rPr lang="nl-NL" sz="1200" baseline="0" dirty="0" err="1" smtClean="0">
                          <a:effectLst/>
                        </a:rPr>
                        <a:t>measured</a:t>
                      </a:r>
                      <a:r>
                        <a:rPr lang="nl-NL" sz="1200" baseline="0" dirty="0" smtClean="0">
                          <a:effectLst/>
                        </a:rPr>
                        <a:t> </a:t>
                      </a:r>
                      <a:r>
                        <a:rPr lang="nl-NL" sz="1200" baseline="0" dirty="0" err="1" smtClean="0">
                          <a:effectLst/>
                        </a:rPr>
                        <a:t>value</a:t>
                      </a:r>
                      <a:endParaRPr lang="en-GB" sz="1200" dirty="0">
                        <a:solidFill>
                          <a:srgbClr val="000000"/>
                        </a:solidFill>
                        <a:effectLst/>
                        <a:latin typeface="Times New Roman"/>
                        <a:ea typeface="Times New Roman"/>
                      </a:endParaRPr>
                    </a:p>
                  </a:txBody>
                  <a:tcPr marL="68580" marR="68580" marT="0" marB="0"/>
                </a:tc>
              </a:tr>
            </a:tbl>
          </a:graphicData>
        </a:graphic>
      </p:graphicFrame>
      <p:sp>
        <p:nvSpPr>
          <p:cNvPr id="3" name="Tijdelijke aanduiding voor datum 2"/>
          <p:cNvSpPr>
            <a:spLocks noGrp="1"/>
          </p:cNvSpPr>
          <p:nvPr>
            <p:ph type="dt" sz="half" idx="10"/>
          </p:nvPr>
        </p:nvSpPr>
        <p:spPr/>
        <p:txBody>
          <a:bodyPr/>
          <a:lstStyle/>
          <a:p>
            <a:r>
              <a:rPr lang="en-US" smtClean="0"/>
              <a:t>02.07.2018</a:t>
            </a:r>
            <a:endParaRPr lang="en-GB" dirty="0"/>
          </a:p>
        </p:txBody>
      </p:sp>
    </p:spTree>
    <p:extLst>
      <p:ext uri="{BB962C8B-B14F-4D97-AF65-F5344CB8AC3E}">
        <p14:creationId xmlns:p14="http://schemas.microsoft.com/office/powerpoint/2010/main" val="1097172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Energy meauserment</a:t>
            </a:r>
            <a:endParaRPr lang="en-US"/>
          </a:p>
        </p:txBody>
      </p:sp>
      <p:sp>
        <p:nvSpPr>
          <p:cNvPr id="4" name="Slide Number Placeholder 3"/>
          <p:cNvSpPr>
            <a:spLocks noGrp="1"/>
          </p:cNvSpPr>
          <p:nvPr>
            <p:ph type="sldNum" sz="quarter" idx="12"/>
          </p:nvPr>
        </p:nvSpPr>
        <p:spPr/>
        <p:txBody>
          <a:bodyPr/>
          <a:lstStyle/>
          <a:p>
            <a:fld id="{C686F4C0-0F7D-45A2-800B-46C63A1B35CA}" type="slidenum">
              <a:rPr lang="en-US" smtClean="0"/>
              <a:pPr/>
              <a:t>18</a:t>
            </a:fld>
            <a:endParaRPr lang="en-US"/>
          </a:p>
        </p:txBody>
      </p:sp>
      <p:sp>
        <p:nvSpPr>
          <p:cNvPr id="2050" name="Text Box 2"/>
          <p:cNvSpPr txBox="1">
            <a:spLocks noChangeArrowheads="1"/>
          </p:cNvSpPr>
          <p:nvPr/>
        </p:nvSpPr>
        <p:spPr bwMode="auto">
          <a:xfrm>
            <a:off x="3059113" y="188913"/>
            <a:ext cx="3009900" cy="6188075"/>
          </a:xfrm>
          <a:prstGeom prst="rect">
            <a:avLst/>
          </a:prstGeom>
          <a:noFill/>
          <a:ln w="31750" algn="ctr">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0" b="0" i="0" u="none" strike="noStrike" cap="none" normalizeH="0" baseline="0" dirty="0" smtClean="0">
                <a:ln>
                  <a:noFill/>
                </a:ln>
                <a:solidFill>
                  <a:srgbClr val="BDE2F6"/>
                </a:solidFill>
                <a:effectLst/>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1" name="Rectangle 3"/>
          <p:cNvSpPr>
            <a:spLocks noChangeArrowheads="1"/>
          </p:cNvSpPr>
          <p:nvPr/>
        </p:nvSpPr>
        <p:spPr bwMode="auto">
          <a:xfrm>
            <a:off x="539750" y="2852738"/>
            <a:ext cx="8135938" cy="865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7200" b="1" smtClean="0">
                <a:solidFill>
                  <a:srgbClr val="1660A4"/>
                </a:solidFill>
                <a:latin typeface="Arial" pitchFamily="34" charset="0"/>
              </a:rPr>
              <a:t>QUESTIONS</a:t>
            </a:r>
            <a:endParaRPr kumimoji="0" lang="en-US" sz="4400" b="0" i="0" u="none" strike="noStrike" cap="none" normalizeH="0" baseline="0" smtClean="0">
              <a:ln>
                <a:noFill/>
              </a:ln>
              <a:solidFill>
                <a:srgbClr val="1660A4"/>
              </a:solidFill>
              <a:effectLst/>
              <a:latin typeface="Arial" pitchFamily="34" charset="0"/>
            </a:endParaRPr>
          </a:p>
        </p:txBody>
      </p:sp>
      <p:sp>
        <p:nvSpPr>
          <p:cNvPr id="5" name="Tijdelijke aanduiding voor datum 4"/>
          <p:cNvSpPr>
            <a:spLocks noGrp="1"/>
          </p:cNvSpPr>
          <p:nvPr>
            <p:ph type="dt" sz="half" idx="10"/>
          </p:nvPr>
        </p:nvSpPr>
        <p:spPr/>
        <p:txBody>
          <a:bodyPr/>
          <a:lstStyle/>
          <a:p>
            <a:r>
              <a:rPr lang="en-US" smtClean="0"/>
              <a:t>02.07.2018</a:t>
            </a:r>
            <a:endParaRPr lang="en-GB"/>
          </a:p>
        </p:txBody>
      </p:sp>
    </p:spTree>
    <p:extLst>
      <p:ext uri="{BB962C8B-B14F-4D97-AF65-F5344CB8AC3E}">
        <p14:creationId xmlns:p14="http://schemas.microsoft.com/office/powerpoint/2010/main" val="2339723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000" smtClean="0"/>
              <a:t>02.07.2018</a:t>
            </a: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r>
              <a:rPr lang="en-US" altLang="en-US" sz="1000" smtClean="0"/>
              <a:t>Energy meauserment</a:t>
            </a:r>
          </a:p>
        </p:txBody>
      </p:sp>
      <p:sp>
        <p:nvSpPr>
          <p:cNvPr id="28676" name="Slide Number Placeholder 5"/>
          <p:cNvSpPr>
            <a:spLocks noGrp="1"/>
          </p:cNvSpPr>
          <p:nvPr>
            <p:ph type="sldNum" sz="quarter" idx="12"/>
          </p:nvPr>
        </p:nvSpPr>
        <p:spPr>
          <a:xfrm>
            <a:off x="7874520" y="5770438"/>
            <a:ext cx="442913" cy="252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r" eaLnBrk="1" hangingPunct="1">
              <a:spcBef>
                <a:spcPct val="0"/>
              </a:spcBef>
              <a:spcAft>
                <a:spcPct val="0"/>
              </a:spcAft>
              <a:buFontTx/>
              <a:buNone/>
            </a:pPr>
            <a:fld id="{F0CE490C-337F-4CB5-A123-08D6AE97AEE3}" type="slidenum">
              <a:rPr lang="en-US" altLang="en-US" sz="1000" smtClean="0"/>
              <a:pPr algn="r" eaLnBrk="1" hangingPunct="1">
                <a:spcBef>
                  <a:spcPct val="0"/>
                </a:spcBef>
                <a:spcAft>
                  <a:spcPct val="0"/>
                </a:spcAft>
                <a:buFontTx/>
                <a:buNone/>
              </a:pPr>
              <a:t>2</a:t>
            </a:fld>
            <a:endParaRPr lang="en-US" altLang="en-US" sz="1000" smtClean="0"/>
          </a:p>
        </p:txBody>
      </p:sp>
      <p:sp>
        <p:nvSpPr>
          <p:cNvPr id="28678" name="Rectangle 3"/>
          <p:cNvSpPr>
            <a:spLocks noChangeArrowheads="1"/>
          </p:cNvSpPr>
          <p:nvPr/>
        </p:nvSpPr>
        <p:spPr bwMode="auto">
          <a:xfrm>
            <a:off x="914177" y="1067569"/>
            <a:ext cx="883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300" b="1" dirty="0" smtClean="0">
                <a:solidFill>
                  <a:srgbClr val="000000"/>
                </a:solidFill>
              </a:rPr>
              <a:t>Production</a:t>
            </a:r>
            <a:endParaRPr lang="en-US" altLang="en-US" sz="1800" dirty="0"/>
          </a:p>
        </p:txBody>
      </p:sp>
      <p:sp>
        <p:nvSpPr>
          <p:cNvPr id="28679" name="Rectangle 4"/>
          <p:cNvSpPr>
            <a:spLocks noChangeArrowheads="1"/>
          </p:cNvSpPr>
          <p:nvPr/>
        </p:nvSpPr>
        <p:spPr bwMode="auto">
          <a:xfrm>
            <a:off x="914177" y="1232669"/>
            <a:ext cx="1025525"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nvGrpSpPr>
          <p:cNvPr id="28680" name="Group 5"/>
          <p:cNvGrpSpPr>
            <a:grpSpLocks/>
          </p:cNvGrpSpPr>
          <p:nvPr/>
        </p:nvGrpSpPr>
        <p:grpSpPr bwMode="auto">
          <a:xfrm>
            <a:off x="620489" y="1443806"/>
            <a:ext cx="1344613" cy="658813"/>
            <a:chOff x="496" y="1018"/>
            <a:chExt cx="847" cy="415"/>
          </a:xfrm>
        </p:grpSpPr>
        <p:sp>
          <p:nvSpPr>
            <p:cNvPr id="29095" name="Freeform 6"/>
            <p:cNvSpPr>
              <a:spLocks/>
            </p:cNvSpPr>
            <p:nvPr/>
          </p:nvSpPr>
          <p:spPr bwMode="auto">
            <a:xfrm>
              <a:off x="1179" y="1249"/>
              <a:ext cx="164" cy="152"/>
            </a:xfrm>
            <a:custGeom>
              <a:avLst/>
              <a:gdLst>
                <a:gd name="T0" fmla="*/ 49 w 164"/>
                <a:gd name="T1" fmla="*/ 7 h 152"/>
                <a:gd name="T2" fmla="*/ 55 w 164"/>
                <a:gd name="T3" fmla="*/ 5 h 152"/>
                <a:gd name="T4" fmla="*/ 63 w 164"/>
                <a:gd name="T5" fmla="*/ 3 h 152"/>
                <a:gd name="T6" fmla="*/ 72 w 164"/>
                <a:gd name="T7" fmla="*/ 1 h 152"/>
                <a:gd name="T8" fmla="*/ 81 w 164"/>
                <a:gd name="T9" fmla="*/ 0 h 152"/>
                <a:gd name="T10" fmla="*/ 90 w 164"/>
                <a:gd name="T11" fmla="*/ 0 h 152"/>
                <a:gd name="T12" fmla="*/ 98 w 164"/>
                <a:gd name="T13" fmla="*/ 1 h 152"/>
                <a:gd name="T14" fmla="*/ 104 w 164"/>
                <a:gd name="T15" fmla="*/ 2 h 152"/>
                <a:gd name="T16" fmla="*/ 111 w 164"/>
                <a:gd name="T17" fmla="*/ 4 h 152"/>
                <a:gd name="T18" fmla="*/ 118 w 164"/>
                <a:gd name="T19" fmla="*/ 6 h 152"/>
                <a:gd name="T20" fmla="*/ 121 w 164"/>
                <a:gd name="T21" fmla="*/ 8 h 152"/>
                <a:gd name="T22" fmla="*/ 119 w 164"/>
                <a:gd name="T23" fmla="*/ 16 h 152"/>
                <a:gd name="T24" fmla="*/ 119 w 164"/>
                <a:gd name="T25" fmla="*/ 25 h 152"/>
                <a:gd name="T26" fmla="*/ 119 w 164"/>
                <a:gd name="T27" fmla="*/ 33 h 152"/>
                <a:gd name="T28" fmla="*/ 119 w 164"/>
                <a:gd name="T29" fmla="*/ 40 h 152"/>
                <a:gd name="T30" fmla="*/ 119 w 164"/>
                <a:gd name="T31" fmla="*/ 46 h 152"/>
                <a:gd name="T32" fmla="*/ 120 w 164"/>
                <a:gd name="T33" fmla="*/ 51 h 152"/>
                <a:gd name="T34" fmla="*/ 121 w 164"/>
                <a:gd name="T35" fmla="*/ 55 h 152"/>
                <a:gd name="T36" fmla="*/ 122 w 164"/>
                <a:gd name="T37" fmla="*/ 59 h 152"/>
                <a:gd name="T38" fmla="*/ 124 w 164"/>
                <a:gd name="T39" fmla="*/ 64 h 152"/>
                <a:gd name="T40" fmla="*/ 126 w 164"/>
                <a:gd name="T41" fmla="*/ 67 h 152"/>
                <a:gd name="T42" fmla="*/ 128 w 164"/>
                <a:gd name="T43" fmla="*/ 71 h 152"/>
                <a:gd name="T44" fmla="*/ 131 w 164"/>
                <a:gd name="T45" fmla="*/ 77 h 152"/>
                <a:gd name="T46" fmla="*/ 135 w 164"/>
                <a:gd name="T47" fmla="*/ 85 h 152"/>
                <a:gd name="T48" fmla="*/ 141 w 164"/>
                <a:gd name="T49" fmla="*/ 95 h 152"/>
                <a:gd name="T50" fmla="*/ 147 w 164"/>
                <a:gd name="T51" fmla="*/ 104 h 152"/>
                <a:gd name="T52" fmla="*/ 153 w 164"/>
                <a:gd name="T53" fmla="*/ 114 h 152"/>
                <a:gd name="T54" fmla="*/ 157 w 164"/>
                <a:gd name="T55" fmla="*/ 120 h 152"/>
                <a:gd name="T56" fmla="*/ 164 w 164"/>
                <a:gd name="T57" fmla="*/ 126 h 152"/>
                <a:gd name="T58" fmla="*/ 164 w 164"/>
                <a:gd name="T59" fmla="*/ 145 h 152"/>
                <a:gd name="T60" fmla="*/ 154 w 164"/>
                <a:gd name="T61" fmla="*/ 147 h 152"/>
                <a:gd name="T62" fmla="*/ 144 w 164"/>
                <a:gd name="T63" fmla="*/ 148 h 152"/>
                <a:gd name="T64" fmla="*/ 128 w 164"/>
                <a:gd name="T65" fmla="*/ 150 h 152"/>
                <a:gd name="T66" fmla="*/ 111 w 164"/>
                <a:gd name="T67" fmla="*/ 151 h 152"/>
                <a:gd name="T68" fmla="*/ 92 w 164"/>
                <a:gd name="T69" fmla="*/ 152 h 152"/>
                <a:gd name="T70" fmla="*/ 69 w 164"/>
                <a:gd name="T71" fmla="*/ 152 h 152"/>
                <a:gd name="T72" fmla="*/ 50 w 164"/>
                <a:gd name="T73" fmla="*/ 151 h 152"/>
                <a:gd name="T74" fmla="*/ 31 w 164"/>
                <a:gd name="T75" fmla="*/ 150 h 152"/>
                <a:gd name="T76" fmla="*/ 18 w 164"/>
                <a:gd name="T77" fmla="*/ 148 h 152"/>
                <a:gd name="T78" fmla="*/ 10 w 164"/>
                <a:gd name="T79" fmla="*/ 147 h 152"/>
                <a:gd name="T80" fmla="*/ 0 w 164"/>
                <a:gd name="T81" fmla="*/ 144 h 152"/>
                <a:gd name="T82" fmla="*/ 0 w 164"/>
                <a:gd name="T83" fmla="*/ 126 h 152"/>
                <a:gd name="T84" fmla="*/ 4 w 164"/>
                <a:gd name="T85" fmla="*/ 122 h 152"/>
                <a:gd name="T86" fmla="*/ 9 w 164"/>
                <a:gd name="T87" fmla="*/ 117 h 152"/>
                <a:gd name="T88" fmla="*/ 13 w 164"/>
                <a:gd name="T89" fmla="*/ 112 h 152"/>
                <a:gd name="T90" fmla="*/ 21 w 164"/>
                <a:gd name="T91" fmla="*/ 103 h 152"/>
                <a:gd name="T92" fmla="*/ 26 w 164"/>
                <a:gd name="T93" fmla="*/ 95 h 152"/>
                <a:gd name="T94" fmla="*/ 31 w 164"/>
                <a:gd name="T95" fmla="*/ 88 h 152"/>
                <a:gd name="T96" fmla="*/ 36 w 164"/>
                <a:gd name="T97" fmla="*/ 80 h 152"/>
                <a:gd name="T98" fmla="*/ 40 w 164"/>
                <a:gd name="T99" fmla="*/ 72 h 152"/>
                <a:gd name="T100" fmla="*/ 45 w 164"/>
                <a:gd name="T101" fmla="*/ 62 h 152"/>
                <a:gd name="T102" fmla="*/ 48 w 164"/>
                <a:gd name="T103" fmla="*/ 53 h 152"/>
                <a:gd name="T104" fmla="*/ 50 w 164"/>
                <a:gd name="T105" fmla="*/ 45 h 152"/>
                <a:gd name="T106" fmla="*/ 52 w 164"/>
                <a:gd name="T107" fmla="*/ 38 h 152"/>
                <a:gd name="T108" fmla="*/ 52 w 164"/>
                <a:gd name="T109" fmla="*/ 29 h 152"/>
                <a:gd name="T110" fmla="*/ 52 w 164"/>
                <a:gd name="T111" fmla="*/ 21 h 152"/>
                <a:gd name="T112" fmla="*/ 52 w 164"/>
                <a:gd name="T113" fmla="*/ 14 h 152"/>
                <a:gd name="T114" fmla="*/ 49 w 164"/>
                <a:gd name="T115" fmla="*/ 7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52"/>
                <a:gd name="T176" fmla="*/ 164 w 164"/>
                <a:gd name="T177" fmla="*/ 152 h 1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52">
                  <a:moveTo>
                    <a:pt x="49" y="7"/>
                  </a:moveTo>
                  <a:lnTo>
                    <a:pt x="55" y="5"/>
                  </a:lnTo>
                  <a:lnTo>
                    <a:pt x="63" y="3"/>
                  </a:lnTo>
                  <a:lnTo>
                    <a:pt x="72" y="1"/>
                  </a:lnTo>
                  <a:lnTo>
                    <a:pt x="81" y="0"/>
                  </a:lnTo>
                  <a:lnTo>
                    <a:pt x="90" y="0"/>
                  </a:lnTo>
                  <a:lnTo>
                    <a:pt x="98" y="1"/>
                  </a:lnTo>
                  <a:lnTo>
                    <a:pt x="104" y="2"/>
                  </a:lnTo>
                  <a:lnTo>
                    <a:pt x="111" y="4"/>
                  </a:lnTo>
                  <a:lnTo>
                    <a:pt x="118" y="6"/>
                  </a:lnTo>
                  <a:lnTo>
                    <a:pt x="121" y="8"/>
                  </a:lnTo>
                  <a:lnTo>
                    <a:pt x="119" y="16"/>
                  </a:lnTo>
                  <a:lnTo>
                    <a:pt x="119" y="25"/>
                  </a:lnTo>
                  <a:lnTo>
                    <a:pt x="119" y="33"/>
                  </a:lnTo>
                  <a:lnTo>
                    <a:pt x="119" y="40"/>
                  </a:lnTo>
                  <a:lnTo>
                    <a:pt x="119" y="46"/>
                  </a:lnTo>
                  <a:lnTo>
                    <a:pt x="120" y="51"/>
                  </a:lnTo>
                  <a:lnTo>
                    <a:pt x="121" y="55"/>
                  </a:lnTo>
                  <a:lnTo>
                    <a:pt x="122" y="59"/>
                  </a:lnTo>
                  <a:lnTo>
                    <a:pt x="124" y="64"/>
                  </a:lnTo>
                  <a:lnTo>
                    <a:pt x="126" y="67"/>
                  </a:lnTo>
                  <a:lnTo>
                    <a:pt x="128" y="71"/>
                  </a:lnTo>
                  <a:lnTo>
                    <a:pt x="131" y="77"/>
                  </a:lnTo>
                  <a:lnTo>
                    <a:pt x="135" y="85"/>
                  </a:lnTo>
                  <a:lnTo>
                    <a:pt x="141" y="95"/>
                  </a:lnTo>
                  <a:lnTo>
                    <a:pt x="147" y="104"/>
                  </a:lnTo>
                  <a:lnTo>
                    <a:pt x="153" y="114"/>
                  </a:lnTo>
                  <a:lnTo>
                    <a:pt x="157" y="120"/>
                  </a:lnTo>
                  <a:lnTo>
                    <a:pt x="164" y="126"/>
                  </a:lnTo>
                  <a:lnTo>
                    <a:pt x="164" y="145"/>
                  </a:lnTo>
                  <a:lnTo>
                    <a:pt x="154" y="147"/>
                  </a:lnTo>
                  <a:lnTo>
                    <a:pt x="144" y="148"/>
                  </a:lnTo>
                  <a:lnTo>
                    <a:pt x="128" y="150"/>
                  </a:lnTo>
                  <a:lnTo>
                    <a:pt x="111" y="151"/>
                  </a:lnTo>
                  <a:lnTo>
                    <a:pt x="92" y="152"/>
                  </a:lnTo>
                  <a:lnTo>
                    <a:pt x="69" y="152"/>
                  </a:lnTo>
                  <a:lnTo>
                    <a:pt x="50" y="151"/>
                  </a:lnTo>
                  <a:lnTo>
                    <a:pt x="31" y="150"/>
                  </a:lnTo>
                  <a:lnTo>
                    <a:pt x="18" y="148"/>
                  </a:lnTo>
                  <a:lnTo>
                    <a:pt x="10" y="147"/>
                  </a:lnTo>
                  <a:lnTo>
                    <a:pt x="0" y="144"/>
                  </a:lnTo>
                  <a:lnTo>
                    <a:pt x="0" y="126"/>
                  </a:lnTo>
                  <a:lnTo>
                    <a:pt x="4" y="122"/>
                  </a:lnTo>
                  <a:lnTo>
                    <a:pt x="9" y="117"/>
                  </a:lnTo>
                  <a:lnTo>
                    <a:pt x="13" y="112"/>
                  </a:lnTo>
                  <a:lnTo>
                    <a:pt x="21" y="103"/>
                  </a:lnTo>
                  <a:lnTo>
                    <a:pt x="26" y="95"/>
                  </a:lnTo>
                  <a:lnTo>
                    <a:pt x="31" y="88"/>
                  </a:lnTo>
                  <a:lnTo>
                    <a:pt x="36" y="80"/>
                  </a:lnTo>
                  <a:lnTo>
                    <a:pt x="40" y="72"/>
                  </a:lnTo>
                  <a:lnTo>
                    <a:pt x="45" y="62"/>
                  </a:lnTo>
                  <a:lnTo>
                    <a:pt x="48" y="53"/>
                  </a:lnTo>
                  <a:lnTo>
                    <a:pt x="50" y="45"/>
                  </a:lnTo>
                  <a:lnTo>
                    <a:pt x="52" y="38"/>
                  </a:lnTo>
                  <a:lnTo>
                    <a:pt x="52" y="29"/>
                  </a:lnTo>
                  <a:lnTo>
                    <a:pt x="52" y="21"/>
                  </a:lnTo>
                  <a:lnTo>
                    <a:pt x="52" y="14"/>
                  </a:lnTo>
                  <a:lnTo>
                    <a:pt x="49" y="7"/>
                  </a:lnTo>
                  <a:close/>
                </a:path>
              </a:pathLst>
            </a:custGeom>
            <a:solidFill>
              <a:srgbClr val="BFBFDF"/>
            </a:solidFill>
            <a:ln w="3175">
              <a:solidFill>
                <a:srgbClr val="000000"/>
              </a:solidFill>
              <a:prstDash val="solid"/>
              <a:round/>
              <a:headEnd/>
              <a:tailEnd/>
            </a:ln>
          </p:spPr>
          <p:txBody>
            <a:bodyPr/>
            <a:lstStyle/>
            <a:p>
              <a:endParaRPr lang="en-GB"/>
            </a:p>
          </p:txBody>
        </p:sp>
        <p:sp>
          <p:nvSpPr>
            <p:cNvPr id="29096" name="Freeform 7"/>
            <p:cNvSpPr>
              <a:spLocks/>
            </p:cNvSpPr>
            <p:nvPr/>
          </p:nvSpPr>
          <p:spPr bwMode="auto">
            <a:xfrm>
              <a:off x="1180" y="1250"/>
              <a:ext cx="128" cy="152"/>
            </a:xfrm>
            <a:custGeom>
              <a:avLst/>
              <a:gdLst>
                <a:gd name="T0" fmla="*/ 49 w 128"/>
                <a:gd name="T1" fmla="*/ 7 h 152"/>
                <a:gd name="T2" fmla="*/ 55 w 128"/>
                <a:gd name="T3" fmla="*/ 4 h 152"/>
                <a:gd name="T4" fmla="*/ 63 w 128"/>
                <a:gd name="T5" fmla="*/ 3 h 152"/>
                <a:gd name="T6" fmla="*/ 72 w 128"/>
                <a:gd name="T7" fmla="*/ 1 h 152"/>
                <a:gd name="T8" fmla="*/ 81 w 128"/>
                <a:gd name="T9" fmla="*/ 0 h 152"/>
                <a:gd name="T10" fmla="*/ 90 w 128"/>
                <a:gd name="T11" fmla="*/ 0 h 152"/>
                <a:gd name="T12" fmla="*/ 98 w 128"/>
                <a:gd name="T13" fmla="*/ 1 h 152"/>
                <a:gd name="T14" fmla="*/ 104 w 128"/>
                <a:gd name="T15" fmla="*/ 2 h 152"/>
                <a:gd name="T16" fmla="*/ 103 w 128"/>
                <a:gd name="T17" fmla="*/ 9 h 152"/>
                <a:gd name="T18" fmla="*/ 103 w 128"/>
                <a:gd name="T19" fmla="*/ 16 h 152"/>
                <a:gd name="T20" fmla="*/ 102 w 128"/>
                <a:gd name="T21" fmla="*/ 24 h 152"/>
                <a:gd name="T22" fmla="*/ 102 w 128"/>
                <a:gd name="T23" fmla="*/ 32 h 152"/>
                <a:gd name="T24" fmla="*/ 102 w 128"/>
                <a:gd name="T25" fmla="*/ 40 h 152"/>
                <a:gd name="T26" fmla="*/ 102 w 128"/>
                <a:gd name="T27" fmla="*/ 48 h 152"/>
                <a:gd name="T28" fmla="*/ 102 w 128"/>
                <a:gd name="T29" fmla="*/ 56 h 152"/>
                <a:gd name="T30" fmla="*/ 103 w 128"/>
                <a:gd name="T31" fmla="*/ 62 h 152"/>
                <a:gd name="T32" fmla="*/ 103 w 128"/>
                <a:gd name="T33" fmla="*/ 69 h 152"/>
                <a:gd name="T34" fmla="*/ 104 w 128"/>
                <a:gd name="T35" fmla="*/ 75 h 152"/>
                <a:gd name="T36" fmla="*/ 105 w 128"/>
                <a:gd name="T37" fmla="*/ 80 h 152"/>
                <a:gd name="T38" fmla="*/ 106 w 128"/>
                <a:gd name="T39" fmla="*/ 86 h 152"/>
                <a:gd name="T40" fmla="*/ 107 w 128"/>
                <a:gd name="T41" fmla="*/ 91 h 152"/>
                <a:gd name="T42" fmla="*/ 108 w 128"/>
                <a:gd name="T43" fmla="*/ 97 h 152"/>
                <a:gd name="T44" fmla="*/ 110 w 128"/>
                <a:gd name="T45" fmla="*/ 103 h 152"/>
                <a:gd name="T46" fmla="*/ 113 w 128"/>
                <a:gd name="T47" fmla="*/ 108 h 152"/>
                <a:gd name="T48" fmla="*/ 118 w 128"/>
                <a:gd name="T49" fmla="*/ 116 h 152"/>
                <a:gd name="T50" fmla="*/ 123 w 128"/>
                <a:gd name="T51" fmla="*/ 126 h 152"/>
                <a:gd name="T52" fmla="*/ 127 w 128"/>
                <a:gd name="T53" fmla="*/ 131 h 152"/>
                <a:gd name="T54" fmla="*/ 128 w 128"/>
                <a:gd name="T55" fmla="*/ 136 h 152"/>
                <a:gd name="T56" fmla="*/ 128 w 128"/>
                <a:gd name="T57" fmla="*/ 150 h 152"/>
                <a:gd name="T58" fmla="*/ 111 w 128"/>
                <a:gd name="T59" fmla="*/ 151 h 152"/>
                <a:gd name="T60" fmla="*/ 92 w 128"/>
                <a:gd name="T61" fmla="*/ 152 h 152"/>
                <a:gd name="T62" fmla="*/ 69 w 128"/>
                <a:gd name="T63" fmla="*/ 152 h 152"/>
                <a:gd name="T64" fmla="*/ 50 w 128"/>
                <a:gd name="T65" fmla="*/ 150 h 152"/>
                <a:gd name="T66" fmla="*/ 31 w 128"/>
                <a:gd name="T67" fmla="*/ 149 h 152"/>
                <a:gd name="T68" fmla="*/ 18 w 128"/>
                <a:gd name="T69" fmla="*/ 148 h 152"/>
                <a:gd name="T70" fmla="*/ 10 w 128"/>
                <a:gd name="T71" fmla="*/ 147 h 152"/>
                <a:gd name="T72" fmla="*/ 0 w 128"/>
                <a:gd name="T73" fmla="*/ 144 h 152"/>
                <a:gd name="T74" fmla="*/ 0 w 128"/>
                <a:gd name="T75" fmla="*/ 126 h 152"/>
                <a:gd name="T76" fmla="*/ 4 w 128"/>
                <a:gd name="T77" fmla="*/ 122 h 152"/>
                <a:gd name="T78" fmla="*/ 9 w 128"/>
                <a:gd name="T79" fmla="*/ 116 h 152"/>
                <a:gd name="T80" fmla="*/ 13 w 128"/>
                <a:gd name="T81" fmla="*/ 111 h 152"/>
                <a:gd name="T82" fmla="*/ 21 w 128"/>
                <a:gd name="T83" fmla="*/ 102 h 152"/>
                <a:gd name="T84" fmla="*/ 26 w 128"/>
                <a:gd name="T85" fmla="*/ 95 h 152"/>
                <a:gd name="T86" fmla="*/ 31 w 128"/>
                <a:gd name="T87" fmla="*/ 88 h 152"/>
                <a:gd name="T88" fmla="*/ 36 w 128"/>
                <a:gd name="T89" fmla="*/ 80 h 152"/>
                <a:gd name="T90" fmla="*/ 40 w 128"/>
                <a:gd name="T91" fmla="*/ 72 h 152"/>
                <a:gd name="T92" fmla="*/ 45 w 128"/>
                <a:gd name="T93" fmla="*/ 61 h 152"/>
                <a:gd name="T94" fmla="*/ 48 w 128"/>
                <a:gd name="T95" fmla="*/ 53 h 152"/>
                <a:gd name="T96" fmla="*/ 50 w 128"/>
                <a:gd name="T97" fmla="*/ 45 h 152"/>
                <a:gd name="T98" fmla="*/ 51 w 128"/>
                <a:gd name="T99" fmla="*/ 37 h 152"/>
                <a:gd name="T100" fmla="*/ 52 w 128"/>
                <a:gd name="T101" fmla="*/ 29 h 152"/>
                <a:gd name="T102" fmla="*/ 52 w 128"/>
                <a:gd name="T103" fmla="*/ 21 h 152"/>
                <a:gd name="T104" fmla="*/ 51 w 128"/>
                <a:gd name="T105" fmla="*/ 14 h 152"/>
                <a:gd name="T106" fmla="*/ 49 w 128"/>
                <a:gd name="T107" fmla="*/ 7 h 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152"/>
                <a:gd name="T164" fmla="*/ 128 w 128"/>
                <a:gd name="T165" fmla="*/ 152 h 1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152">
                  <a:moveTo>
                    <a:pt x="49" y="7"/>
                  </a:moveTo>
                  <a:lnTo>
                    <a:pt x="55" y="4"/>
                  </a:lnTo>
                  <a:lnTo>
                    <a:pt x="63" y="3"/>
                  </a:lnTo>
                  <a:lnTo>
                    <a:pt x="72" y="1"/>
                  </a:lnTo>
                  <a:lnTo>
                    <a:pt x="81" y="0"/>
                  </a:lnTo>
                  <a:lnTo>
                    <a:pt x="90" y="0"/>
                  </a:lnTo>
                  <a:lnTo>
                    <a:pt x="98" y="1"/>
                  </a:lnTo>
                  <a:lnTo>
                    <a:pt x="104" y="2"/>
                  </a:lnTo>
                  <a:lnTo>
                    <a:pt x="103" y="9"/>
                  </a:lnTo>
                  <a:lnTo>
                    <a:pt x="103" y="16"/>
                  </a:lnTo>
                  <a:lnTo>
                    <a:pt x="102" y="24"/>
                  </a:lnTo>
                  <a:lnTo>
                    <a:pt x="102" y="32"/>
                  </a:lnTo>
                  <a:lnTo>
                    <a:pt x="102" y="40"/>
                  </a:lnTo>
                  <a:lnTo>
                    <a:pt x="102" y="48"/>
                  </a:lnTo>
                  <a:lnTo>
                    <a:pt x="102" y="56"/>
                  </a:lnTo>
                  <a:lnTo>
                    <a:pt x="103" y="62"/>
                  </a:lnTo>
                  <a:lnTo>
                    <a:pt x="103" y="69"/>
                  </a:lnTo>
                  <a:lnTo>
                    <a:pt x="104" y="75"/>
                  </a:lnTo>
                  <a:lnTo>
                    <a:pt x="105" y="80"/>
                  </a:lnTo>
                  <a:lnTo>
                    <a:pt x="106" y="86"/>
                  </a:lnTo>
                  <a:lnTo>
                    <a:pt x="107" y="91"/>
                  </a:lnTo>
                  <a:lnTo>
                    <a:pt x="108" y="97"/>
                  </a:lnTo>
                  <a:lnTo>
                    <a:pt x="110" y="103"/>
                  </a:lnTo>
                  <a:lnTo>
                    <a:pt x="113" y="108"/>
                  </a:lnTo>
                  <a:lnTo>
                    <a:pt x="118" y="116"/>
                  </a:lnTo>
                  <a:lnTo>
                    <a:pt x="123" y="126"/>
                  </a:lnTo>
                  <a:lnTo>
                    <a:pt x="127" y="131"/>
                  </a:lnTo>
                  <a:lnTo>
                    <a:pt x="128" y="136"/>
                  </a:lnTo>
                  <a:lnTo>
                    <a:pt x="128" y="150"/>
                  </a:lnTo>
                  <a:lnTo>
                    <a:pt x="111" y="151"/>
                  </a:lnTo>
                  <a:lnTo>
                    <a:pt x="92" y="152"/>
                  </a:lnTo>
                  <a:lnTo>
                    <a:pt x="69" y="152"/>
                  </a:lnTo>
                  <a:lnTo>
                    <a:pt x="50" y="150"/>
                  </a:lnTo>
                  <a:lnTo>
                    <a:pt x="31" y="149"/>
                  </a:lnTo>
                  <a:lnTo>
                    <a:pt x="18" y="148"/>
                  </a:lnTo>
                  <a:lnTo>
                    <a:pt x="10" y="147"/>
                  </a:lnTo>
                  <a:lnTo>
                    <a:pt x="0" y="144"/>
                  </a:lnTo>
                  <a:lnTo>
                    <a:pt x="0" y="126"/>
                  </a:lnTo>
                  <a:lnTo>
                    <a:pt x="4" y="122"/>
                  </a:lnTo>
                  <a:lnTo>
                    <a:pt x="9" y="116"/>
                  </a:lnTo>
                  <a:lnTo>
                    <a:pt x="13" y="111"/>
                  </a:lnTo>
                  <a:lnTo>
                    <a:pt x="21" y="102"/>
                  </a:lnTo>
                  <a:lnTo>
                    <a:pt x="26" y="95"/>
                  </a:lnTo>
                  <a:lnTo>
                    <a:pt x="31" y="88"/>
                  </a:lnTo>
                  <a:lnTo>
                    <a:pt x="36" y="80"/>
                  </a:lnTo>
                  <a:lnTo>
                    <a:pt x="40" y="72"/>
                  </a:lnTo>
                  <a:lnTo>
                    <a:pt x="45" y="61"/>
                  </a:lnTo>
                  <a:lnTo>
                    <a:pt x="48" y="53"/>
                  </a:lnTo>
                  <a:lnTo>
                    <a:pt x="50" y="45"/>
                  </a:lnTo>
                  <a:lnTo>
                    <a:pt x="51" y="37"/>
                  </a:lnTo>
                  <a:lnTo>
                    <a:pt x="52" y="29"/>
                  </a:lnTo>
                  <a:lnTo>
                    <a:pt x="52" y="21"/>
                  </a:lnTo>
                  <a:lnTo>
                    <a:pt x="51" y="14"/>
                  </a:lnTo>
                  <a:lnTo>
                    <a:pt x="49" y="7"/>
                  </a:lnTo>
                  <a:close/>
                </a:path>
              </a:pathLst>
            </a:custGeom>
            <a:solidFill>
              <a:srgbClr val="7F7F9F"/>
            </a:solidFill>
            <a:ln w="3175">
              <a:solidFill>
                <a:srgbClr val="000000"/>
              </a:solidFill>
              <a:prstDash val="solid"/>
              <a:round/>
              <a:headEnd/>
              <a:tailEnd/>
            </a:ln>
          </p:spPr>
          <p:txBody>
            <a:bodyPr/>
            <a:lstStyle/>
            <a:p>
              <a:endParaRPr lang="en-GB"/>
            </a:p>
          </p:txBody>
        </p:sp>
        <p:sp>
          <p:nvSpPr>
            <p:cNvPr id="29097" name="Freeform 8"/>
            <p:cNvSpPr>
              <a:spLocks/>
            </p:cNvSpPr>
            <p:nvPr/>
          </p:nvSpPr>
          <p:spPr bwMode="auto">
            <a:xfrm>
              <a:off x="1031" y="1221"/>
              <a:ext cx="204" cy="189"/>
            </a:xfrm>
            <a:custGeom>
              <a:avLst/>
              <a:gdLst>
                <a:gd name="T0" fmla="*/ 61 w 204"/>
                <a:gd name="T1" fmla="*/ 8 h 189"/>
                <a:gd name="T2" fmla="*/ 69 w 204"/>
                <a:gd name="T3" fmla="*/ 5 h 189"/>
                <a:gd name="T4" fmla="*/ 78 w 204"/>
                <a:gd name="T5" fmla="*/ 3 h 189"/>
                <a:gd name="T6" fmla="*/ 90 w 204"/>
                <a:gd name="T7" fmla="*/ 1 h 189"/>
                <a:gd name="T8" fmla="*/ 101 w 204"/>
                <a:gd name="T9" fmla="*/ 0 h 189"/>
                <a:gd name="T10" fmla="*/ 112 w 204"/>
                <a:gd name="T11" fmla="*/ 0 h 189"/>
                <a:gd name="T12" fmla="*/ 122 w 204"/>
                <a:gd name="T13" fmla="*/ 1 h 189"/>
                <a:gd name="T14" fmla="*/ 129 w 204"/>
                <a:gd name="T15" fmla="*/ 2 h 189"/>
                <a:gd name="T16" fmla="*/ 139 w 204"/>
                <a:gd name="T17" fmla="*/ 4 h 189"/>
                <a:gd name="T18" fmla="*/ 147 w 204"/>
                <a:gd name="T19" fmla="*/ 7 h 189"/>
                <a:gd name="T20" fmla="*/ 150 w 204"/>
                <a:gd name="T21" fmla="*/ 9 h 189"/>
                <a:gd name="T22" fmla="*/ 149 w 204"/>
                <a:gd name="T23" fmla="*/ 20 h 189"/>
                <a:gd name="T24" fmla="*/ 148 w 204"/>
                <a:gd name="T25" fmla="*/ 30 h 189"/>
                <a:gd name="T26" fmla="*/ 148 w 204"/>
                <a:gd name="T27" fmla="*/ 41 h 189"/>
                <a:gd name="T28" fmla="*/ 148 w 204"/>
                <a:gd name="T29" fmla="*/ 49 h 189"/>
                <a:gd name="T30" fmla="*/ 148 w 204"/>
                <a:gd name="T31" fmla="*/ 57 h 189"/>
                <a:gd name="T32" fmla="*/ 150 w 204"/>
                <a:gd name="T33" fmla="*/ 63 h 189"/>
                <a:gd name="T34" fmla="*/ 151 w 204"/>
                <a:gd name="T35" fmla="*/ 68 h 189"/>
                <a:gd name="T36" fmla="*/ 152 w 204"/>
                <a:gd name="T37" fmla="*/ 73 h 189"/>
                <a:gd name="T38" fmla="*/ 155 w 204"/>
                <a:gd name="T39" fmla="*/ 79 h 189"/>
                <a:gd name="T40" fmla="*/ 157 w 204"/>
                <a:gd name="T41" fmla="*/ 83 h 189"/>
                <a:gd name="T42" fmla="*/ 159 w 204"/>
                <a:gd name="T43" fmla="*/ 88 h 189"/>
                <a:gd name="T44" fmla="*/ 163 w 204"/>
                <a:gd name="T45" fmla="*/ 96 h 189"/>
                <a:gd name="T46" fmla="*/ 168 w 204"/>
                <a:gd name="T47" fmla="*/ 105 h 189"/>
                <a:gd name="T48" fmla="*/ 175 w 204"/>
                <a:gd name="T49" fmla="*/ 117 h 189"/>
                <a:gd name="T50" fmla="*/ 183 w 204"/>
                <a:gd name="T51" fmla="*/ 129 h 189"/>
                <a:gd name="T52" fmla="*/ 191 w 204"/>
                <a:gd name="T53" fmla="*/ 142 h 189"/>
                <a:gd name="T54" fmla="*/ 196 w 204"/>
                <a:gd name="T55" fmla="*/ 148 h 189"/>
                <a:gd name="T56" fmla="*/ 204 w 204"/>
                <a:gd name="T57" fmla="*/ 156 h 189"/>
                <a:gd name="T58" fmla="*/ 204 w 204"/>
                <a:gd name="T59" fmla="*/ 179 h 189"/>
                <a:gd name="T60" fmla="*/ 192 w 204"/>
                <a:gd name="T61" fmla="*/ 183 h 189"/>
                <a:gd name="T62" fmla="*/ 179 w 204"/>
                <a:gd name="T63" fmla="*/ 184 h 189"/>
                <a:gd name="T64" fmla="*/ 160 w 204"/>
                <a:gd name="T65" fmla="*/ 186 h 189"/>
                <a:gd name="T66" fmla="*/ 138 w 204"/>
                <a:gd name="T67" fmla="*/ 188 h 189"/>
                <a:gd name="T68" fmla="*/ 114 w 204"/>
                <a:gd name="T69" fmla="*/ 189 h 189"/>
                <a:gd name="T70" fmla="*/ 86 w 204"/>
                <a:gd name="T71" fmla="*/ 189 h 189"/>
                <a:gd name="T72" fmla="*/ 62 w 204"/>
                <a:gd name="T73" fmla="*/ 187 h 189"/>
                <a:gd name="T74" fmla="*/ 39 w 204"/>
                <a:gd name="T75" fmla="*/ 186 h 189"/>
                <a:gd name="T76" fmla="*/ 22 w 204"/>
                <a:gd name="T77" fmla="*/ 184 h 189"/>
                <a:gd name="T78" fmla="*/ 12 w 204"/>
                <a:gd name="T79" fmla="*/ 183 h 189"/>
                <a:gd name="T80" fmla="*/ 0 w 204"/>
                <a:gd name="T81" fmla="*/ 179 h 189"/>
                <a:gd name="T82" fmla="*/ 0 w 204"/>
                <a:gd name="T83" fmla="*/ 156 h 189"/>
                <a:gd name="T84" fmla="*/ 5 w 204"/>
                <a:gd name="T85" fmla="*/ 151 h 189"/>
                <a:gd name="T86" fmla="*/ 11 w 204"/>
                <a:gd name="T87" fmla="*/ 145 h 189"/>
                <a:gd name="T88" fmla="*/ 17 w 204"/>
                <a:gd name="T89" fmla="*/ 139 h 189"/>
                <a:gd name="T90" fmla="*/ 26 w 204"/>
                <a:gd name="T91" fmla="*/ 127 h 189"/>
                <a:gd name="T92" fmla="*/ 33 w 204"/>
                <a:gd name="T93" fmla="*/ 118 h 189"/>
                <a:gd name="T94" fmla="*/ 39 w 204"/>
                <a:gd name="T95" fmla="*/ 109 h 189"/>
                <a:gd name="T96" fmla="*/ 45 w 204"/>
                <a:gd name="T97" fmla="*/ 99 h 189"/>
                <a:gd name="T98" fmla="*/ 50 w 204"/>
                <a:gd name="T99" fmla="*/ 89 h 189"/>
                <a:gd name="T100" fmla="*/ 56 w 204"/>
                <a:gd name="T101" fmla="*/ 77 h 189"/>
                <a:gd name="T102" fmla="*/ 60 w 204"/>
                <a:gd name="T103" fmla="*/ 66 h 189"/>
                <a:gd name="T104" fmla="*/ 62 w 204"/>
                <a:gd name="T105" fmla="*/ 56 h 189"/>
                <a:gd name="T106" fmla="*/ 64 w 204"/>
                <a:gd name="T107" fmla="*/ 46 h 189"/>
                <a:gd name="T108" fmla="*/ 65 w 204"/>
                <a:gd name="T109" fmla="*/ 36 h 189"/>
                <a:gd name="T110" fmla="*/ 65 w 204"/>
                <a:gd name="T111" fmla="*/ 26 h 189"/>
                <a:gd name="T112" fmla="*/ 64 w 204"/>
                <a:gd name="T113" fmla="*/ 17 h 189"/>
                <a:gd name="T114" fmla="*/ 61 w 204"/>
                <a:gd name="T115" fmla="*/ 8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4"/>
                <a:gd name="T175" fmla="*/ 0 h 189"/>
                <a:gd name="T176" fmla="*/ 204 w 204"/>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4" h="189">
                  <a:moveTo>
                    <a:pt x="61" y="8"/>
                  </a:moveTo>
                  <a:lnTo>
                    <a:pt x="69" y="5"/>
                  </a:lnTo>
                  <a:lnTo>
                    <a:pt x="78" y="3"/>
                  </a:lnTo>
                  <a:lnTo>
                    <a:pt x="90" y="1"/>
                  </a:lnTo>
                  <a:lnTo>
                    <a:pt x="101" y="0"/>
                  </a:lnTo>
                  <a:lnTo>
                    <a:pt x="112" y="0"/>
                  </a:lnTo>
                  <a:lnTo>
                    <a:pt x="122" y="1"/>
                  </a:lnTo>
                  <a:lnTo>
                    <a:pt x="129" y="2"/>
                  </a:lnTo>
                  <a:lnTo>
                    <a:pt x="139" y="4"/>
                  </a:lnTo>
                  <a:lnTo>
                    <a:pt x="147" y="7"/>
                  </a:lnTo>
                  <a:lnTo>
                    <a:pt x="150" y="9"/>
                  </a:lnTo>
                  <a:lnTo>
                    <a:pt x="149" y="20"/>
                  </a:lnTo>
                  <a:lnTo>
                    <a:pt x="148" y="30"/>
                  </a:lnTo>
                  <a:lnTo>
                    <a:pt x="148" y="41"/>
                  </a:lnTo>
                  <a:lnTo>
                    <a:pt x="148" y="49"/>
                  </a:lnTo>
                  <a:lnTo>
                    <a:pt x="148" y="57"/>
                  </a:lnTo>
                  <a:lnTo>
                    <a:pt x="150" y="63"/>
                  </a:lnTo>
                  <a:lnTo>
                    <a:pt x="151" y="68"/>
                  </a:lnTo>
                  <a:lnTo>
                    <a:pt x="152" y="73"/>
                  </a:lnTo>
                  <a:lnTo>
                    <a:pt x="155" y="79"/>
                  </a:lnTo>
                  <a:lnTo>
                    <a:pt x="157" y="83"/>
                  </a:lnTo>
                  <a:lnTo>
                    <a:pt x="159" y="88"/>
                  </a:lnTo>
                  <a:lnTo>
                    <a:pt x="163" y="96"/>
                  </a:lnTo>
                  <a:lnTo>
                    <a:pt x="168" y="105"/>
                  </a:lnTo>
                  <a:lnTo>
                    <a:pt x="175" y="117"/>
                  </a:lnTo>
                  <a:lnTo>
                    <a:pt x="183" y="129"/>
                  </a:lnTo>
                  <a:lnTo>
                    <a:pt x="191" y="142"/>
                  </a:lnTo>
                  <a:lnTo>
                    <a:pt x="196" y="148"/>
                  </a:lnTo>
                  <a:lnTo>
                    <a:pt x="204" y="156"/>
                  </a:lnTo>
                  <a:lnTo>
                    <a:pt x="204" y="179"/>
                  </a:lnTo>
                  <a:lnTo>
                    <a:pt x="192" y="183"/>
                  </a:lnTo>
                  <a:lnTo>
                    <a:pt x="179" y="184"/>
                  </a:lnTo>
                  <a:lnTo>
                    <a:pt x="160" y="186"/>
                  </a:lnTo>
                  <a:lnTo>
                    <a:pt x="138" y="188"/>
                  </a:lnTo>
                  <a:lnTo>
                    <a:pt x="114" y="189"/>
                  </a:lnTo>
                  <a:lnTo>
                    <a:pt x="86" y="189"/>
                  </a:lnTo>
                  <a:lnTo>
                    <a:pt x="62" y="187"/>
                  </a:lnTo>
                  <a:lnTo>
                    <a:pt x="39" y="186"/>
                  </a:lnTo>
                  <a:lnTo>
                    <a:pt x="22" y="184"/>
                  </a:lnTo>
                  <a:lnTo>
                    <a:pt x="12" y="183"/>
                  </a:lnTo>
                  <a:lnTo>
                    <a:pt x="0" y="179"/>
                  </a:lnTo>
                  <a:lnTo>
                    <a:pt x="0" y="156"/>
                  </a:lnTo>
                  <a:lnTo>
                    <a:pt x="5" y="151"/>
                  </a:lnTo>
                  <a:lnTo>
                    <a:pt x="11" y="145"/>
                  </a:lnTo>
                  <a:lnTo>
                    <a:pt x="17" y="139"/>
                  </a:lnTo>
                  <a:lnTo>
                    <a:pt x="26" y="127"/>
                  </a:lnTo>
                  <a:lnTo>
                    <a:pt x="33" y="118"/>
                  </a:lnTo>
                  <a:lnTo>
                    <a:pt x="39" y="109"/>
                  </a:lnTo>
                  <a:lnTo>
                    <a:pt x="45" y="99"/>
                  </a:lnTo>
                  <a:lnTo>
                    <a:pt x="50" y="89"/>
                  </a:lnTo>
                  <a:lnTo>
                    <a:pt x="56" y="77"/>
                  </a:lnTo>
                  <a:lnTo>
                    <a:pt x="60" y="66"/>
                  </a:lnTo>
                  <a:lnTo>
                    <a:pt x="62" y="56"/>
                  </a:lnTo>
                  <a:lnTo>
                    <a:pt x="64" y="46"/>
                  </a:lnTo>
                  <a:lnTo>
                    <a:pt x="65" y="36"/>
                  </a:lnTo>
                  <a:lnTo>
                    <a:pt x="65" y="26"/>
                  </a:lnTo>
                  <a:lnTo>
                    <a:pt x="64" y="17"/>
                  </a:lnTo>
                  <a:lnTo>
                    <a:pt x="61" y="8"/>
                  </a:lnTo>
                  <a:close/>
                </a:path>
              </a:pathLst>
            </a:custGeom>
            <a:solidFill>
              <a:srgbClr val="BFBFDF"/>
            </a:solidFill>
            <a:ln w="3175">
              <a:solidFill>
                <a:srgbClr val="000000"/>
              </a:solidFill>
              <a:prstDash val="solid"/>
              <a:round/>
              <a:headEnd/>
              <a:tailEnd/>
            </a:ln>
          </p:spPr>
          <p:txBody>
            <a:bodyPr/>
            <a:lstStyle/>
            <a:p>
              <a:endParaRPr lang="en-GB"/>
            </a:p>
          </p:txBody>
        </p:sp>
        <p:sp>
          <p:nvSpPr>
            <p:cNvPr id="29098" name="Freeform 9"/>
            <p:cNvSpPr>
              <a:spLocks/>
            </p:cNvSpPr>
            <p:nvPr/>
          </p:nvSpPr>
          <p:spPr bwMode="auto">
            <a:xfrm>
              <a:off x="1031" y="1221"/>
              <a:ext cx="160" cy="189"/>
            </a:xfrm>
            <a:custGeom>
              <a:avLst/>
              <a:gdLst>
                <a:gd name="T0" fmla="*/ 61 w 160"/>
                <a:gd name="T1" fmla="*/ 8 h 189"/>
                <a:gd name="T2" fmla="*/ 69 w 160"/>
                <a:gd name="T3" fmla="*/ 5 h 189"/>
                <a:gd name="T4" fmla="*/ 78 w 160"/>
                <a:gd name="T5" fmla="*/ 3 h 189"/>
                <a:gd name="T6" fmla="*/ 90 w 160"/>
                <a:gd name="T7" fmla="*/ 1 h 189"/>
                <a:gd name="T8" fmla="*/ 101 w 160"/>
                <a:gd name="T9" fmla="*/ 0 h 189"/>
                <a:gd name="T10" fmla="*/ 112 w 160"/>
                <a:gd name="T11" fmla="*/ 0 h 189"/>
                <a:gd name="T12" fmla="*/ 122 w 160"/>
                <a:gd name="T13" fmla="*/ 1 h 189"/>
                <a:gd name="T14" fmla="*/ 129 w 160"/>
                <a:gd name="T15" fmla="*/ 2 h 189"/>
                <a:gd name="T16" fmla="*/ 129 w 160"/>
                <a:gd name="T17" fmla="*/ 11 h 189"/>
                <a:gd name="T18" fmla="*/ 128 w 160"/>
                <a:gd name="T19" fmla="*/ 19 h 189"/>
                <a:gd name="T20" fmla="*/ 127 w 160"/>
                <a:gd name="T21" fmla="*/ 30 h 189"/>
                <a:gd name="T22" fmla="*/ 127 w 160"/>
                <a:gd name="T23" fmla="*/ 40 h 189"/>
                <a:gd name="T24" fmla="*/ 127 w 160"/>
                <a:gd name="T25" fmla="*/ 50 h 189"/>
                <a:gd name="T26" fmla="*/ 127 w 160"/>
                <a:gd name="T27" fmla="*/ 60 h 189"/>
                <a:gd name="T28" fmla="*/ 127 w 160"/>
                <a:gd name="T29" fmla="*/ 69 h 189"/>
                <a:gd name="T30" fmla="*/ 128 w 160"/>
                <a:gd name="T31" fmla="*/ 77 h 189"/>
                <a:gd name="T32" fmla="*/ 129 w 160"/>
                <a:gd name="T33" fmla="*/ 85 h 189"/>
                <a:gd name="T34" fmla="*/ 130 w 160"/>
                <a:gd name="T35" fmla="*/ 93 h 189"/>
                <a:gd name="T36" fmla="*/ 130 w 160"/>
                <a:gd name="T37" fmla="*/ 100 h 189"/>
                <a:gd name="T38" fmla="*/ 132 w 160"/>
                <a:gd name="T39" fmla="*/ 107 h 189"/>
                <a:gd name="T40" fmla="*/ 133 w 160"/>
                <a:gd name="T41" fmla="*/ 114 h 189"/>
                <a:gd name="T42" fmla="*/ 135 w 160"/>
                <a:gd name="T43" fmla="*/ 120 h 189"/>
                <a:gd name="T44" fmla="*/ 137 w 160"/>
                <a:gd name="T45" fmla="*/ 128 h 189"/>
                <a:gd name="T46" fmla="*/ 141 w 160"/>
                <a:gd name="T47" fmla="*/ 134 h 189"/>
                <a:gd name="T48" fmla="*/ 146 w 160"/>
                <a:gd name="T49" fmla="*/ 144 h 189"/>
                <a:gd name="T50" fmla="*/ 153 w 160"/>
                <a:gd name="T51" fmla="*/ 156 h 189"/>
                <a:gd name="T52" fmla="*/ 158 w 160"/>
                <a:gd name="T53" fmla="*/ 163 h 189"/>
                <a:gd name="T54" fmla="*/ 160 w 160"/>
                <a:gd name="T55" fmla="*/ 169 h 189"/>
                <a:gd name="T56" fmla="*/ 160 w 160"/>
                <a:gd name="T57" fmla="*/ 186 h 189"/>
                <a:gd name="T58" fmla="*/ 138 w 160"/>
                <a:gd name="T59" fmla="*/ 188 h 189"/>
                <a:gd name="T60" fmla="*/ 114 w 160"/>
                <a:gd name="T61" fmla="*/ 189 h 189"/>
                <a:gd name="T62" fmla="*/ 86 w 160"/>
                <a:gd name="T63" fmla="*/ 189 h 189"/>
                <a:gd name="T64" fmla="*/ 62 w 160"/>
                <a:gd name="T65" fmla="*/ 187 h 189"/>
                <a:gd name="T66" fmla="*/ 39 w 160"/>
                <a:gd name="T67" fmla="*/ 186 h 189"/>
                <a:gd name="T68" fmla="*/ 22 w 160"/>
                <a:gd name="T69" fmla="*/ 184 h 189"/>
                <a:gd name="T70" fmla="*/ 12 w 160"/>
                <a:gd name="T71" fmla="*/ 183 h 189"/>
                <a:gd name="T72" fmla="*/ 0 w 160"/>
                <a:gd name="T73" fmla="*/ 179 h 189"/>
                <a:gd name="T74" fmla="*/ 0 w 160"/>
                <a:gd name="T75" fmla="*/ 156 h 189"/>
                <a:gd name="T76" fmla="*/ 5 w 160"/>
                <a:gd name="T77" fmla="*/ 151 h 189"/>
                <a:gd name="T78" fmla="*/ 11 w 160"/>
                <a:gd name="T79" fmla="*/ 145 h 189"/>
                <a:gd name="T80" fmla="*/ 17 w 160"/>
                <a:gd name="T81" fmla="*/ 139 h 189"/>
                <a:gd name="T82" fmla="*/ 26 w 160"/>
                <a:gd name="T83" fmla="*/ 127 h 189"/>
                <a:gd name="T84" fmla="*/ 33 w 160"/>
                <a:gd name="T85" fmla="*/ 118 h 189"/>
                <a:gd name="T86" fmla="*/ 39 w 160"/>
                <a:gd name="T87" fmla="*/ 109 h 189"/>
                <a:gd name="T88" fmla="*/ 45 w 160"/>
                <a:gd name="T89" fmla="*/ 99 h 189"/>
                <a:gd name="T90" fmla="*/ 50 w 160"/>
                <a:gd name="T91" fmla="*/ 89 h 189"/>
                <a:gd name="T92" fmla="*/ 56 w 160"/>
                <a:gd name="T93" fmla="*/ 77 h 189"/>
                <a:gd name="T94" fmla="*/ 60 w 160"/>
                <a:gd name="T95" fmla="*/ 66 h 189"/>
                <a:gd name="T96" fmla="*/ 62 w 160"/>
                <a:gd name="T97" fmla="*/ 56 h 189"/>
                <a:gd name="T98" fmla="*/ 64 w 160"/>
                <a:gd name="T99" fmla="*/ 46 h 189"/>
                <a:gd name="T100" fmla="*/ 65 w 160"/>
                <a:gd name="T101" fmla="*/ 36 h 189"/>
                <a:gd name="T102" fmla="*/ 65 w 160"/>
                <a:gd name="T103" fmla="*/ 26 h 189"/>
                <a:gd name="T104" fmla="*/ 64 w 160"/>
                <a:gd name="T105" fmla="*/ 17 h 189"/>
                <a:gd name="T106" fmla="*/ 61 w 160"/>
                <a:gd name="T107" fmla="*/ 8 h 1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189"/>
                <a:gd name="T164" fmla="*/ 160 w 160"/>
                <a:gd name="T165" fmla="*/ 189 h 1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189">
                  <a:moveTo>
                    <a:pt x="61" y="8"/>
                  </a:moveTo>
                  <a:lnTo>
                    <a:pt x="69" y="5"/>
                  </a:lnTo>
                  <a:lnTo>
                    <a:pt x="78" y="3"/>
                  </a:lnTo>
                  <a:lnTo>
                    <a:pt x="90" y="1"/>
                  </a:lnTo>
                  <a:lnTo>
                    <a:pt x="101" y="0"/>
                  </a:lnTo>
                  <a:lnTo>
                    <a:pt x="112" y="0"/>
                  </a:lnTo>
                  <a:lnTo>
                    <a:pt x="122" y="1"/>
                  </a:lnTo>
                  <a:lnTo>
                    <a:pt x="129" y="2"/>
                  </a:lnTo>
                  <a:lnTo>
                    <a:pt x="129" y="11"/>
                  </a:lnTo>
                  <a:lnTo>
                    <a:pt x="128" y="19"/>
                  </a:lnTo>
                  <a:lnTo>
                    <a:pt x="127" y="30"/>
                  </a:lnTo>
                  <a:lnTo>
                    <a:pt x="127" y="40"/>
                  </a:lnTo>
                  <a:lnTo>
                    <a:pt x="127" y="50"/>
                  </a:lnTo>
                  <a:lnTo>
                    <a:pt x="127" y="60"/>
                  </a:lnTo>
                  <a:lnTo>
                    <a:pt x="127" y="69"/>
                  </a:lnTo>
                  <a:lnTo>
                    <a:pt x="128" y="77"/>
                  </a:lnTo>
                  <a:lnTo>
                    <a:pt x="129" y="85"/>
                  </a:lnTo>
                  <a:lnTo>
                    <a:pt x="130" y="93"/>
                  </a:lnTo>
                  <a:lnTo>
                    <a:pt x="130" y="100"/>
                  </a:lnTo>
                  <a:lnTo>
                    <a:pt x="132" y="107"/>
                  </a:lnTo>
                  <a:lnTo>
                    <a:pt x="133" y="114"/>
                  </a:lnTo>
                  <a:lnTo>
                    <a:pt x="135" y="120"/>
                  </a:lnTo>
                  <a:lnTo>
                    <a:pt x="137" y="128"/>
                  </a:lnTo>
                  <a:lnTo>
                    <a:pt x="141" y="134"/>
                  </a:lnTo>
                  <a:lnTo>
                    <a:pt x="146" y="144"/>
                  </a:lnTo>
                  <a:lnTo>
                    <a:pt x="153" y="156"/>
                  </a:lnTo>
                  <a:lnTo>
                    <a:pt x="158" y="163"/>
                  </a:lnTo>
                  <a:lnTo>
                    <a:pt x="160" y="169"/>
                  </a:lnTo>
                  <a:lnTo>
                    <a:pt x="160" y="186"/>
                  </a:lnTo>
                  <a:lnTo>
                    <a:pt x="138" y="188"/>
                  </a:lnTo>
                  <a:lnTo>
                    <a:pt x="114" y="189"/>
                  </a:lnTo>
                  <a:lnTo>
                    <a:pt x="86" y="189"/>
                  </a:lnTo>
                  <a:lnTo>
                    <a:pt x="62" y="187"/>
                  </a:lnTo>
                  <a:lnTo>
                    <a:pt x="39" y="186"/>
                  </a:lnTo>
                  <a:lnTo>
                    <a:pt x="22" y="184"/>
                  </a:lnTo>
                  <a:lnTo>
                    <a:pt x="12" y="183"/>
                  </a:lnTo>
                  <a:lnTo>
                    <a:pt x="0" y="179"/>
                  </a:lnTo>
                  <a:lnTo>
                    <a:pt x="0" y="156"/>
                  </a:lnTo>
                  <a:lnTo>
                    <a:pt x="5" y="151"/>
                  </a:lnTo>
                  <a:lnTo>
                    <a:pt x="11" y="145"/>
                  </a:lnTo>
                  <a:lnTo>
                    <a:pt x="17" y="139"/>
                  </a:lnTo>
                  <a:lnTo>
                    <a:pt x="26" y="127"/>
                  </a:lnTo>
                  <a:lnTo>
                    <a:pt x="33" y="118"/>
                  </a:lnTo>
                  <a:lnTo>
                    <a:pt x="39" y="109"/>
                  </a:lnTo>
                  <a:lnTo>
                    <a:pt x="45" y="99"/>
                  </a:lnTo>
                  <a:lnTo>
                    <a:pt x="50" y="89"/>
                  </a:lnTo>
                  <a:lnTo>
                    <a:pt x="56" y="77"/>
                  </a:lnTo>
                  <a:lnTo>
                    <a:pt x="60" y="66"/>
                  </a:lnTo>
                  <a:lnTo>
                    <a:pt x="62" y="56"/>
                  </a:lnTo>
                  <a:lnTo>
                    <a:pt x="64" y="46"/>
                  </a:lnTo>
                  <a:lnTo>
                    <a:pt x="65" y="36"/>
                  </a:lnTo>
                  <a:lnTo>
                    <a:pt x="65" y="26"/>
                  </a:lnTo>
                  <a:lnTo>
                    <a:pt x="64" y="17"/>
                  </a:lnTo>
                  <a:lnTo>
                    <a:pt x="61" y="8"/>
                  </a:lnTo>
                  <a:close/>
                </a:path>
              </a:pathLst>
            </a:custGeom>
            <a:solidFill>
              <a:srgbClr val="7F7F9F"/>
            </a:solidFill>
            <a:ln w="3175">
              <a:solidFill>
                <a:srgbClr val="000000"/>
              </a:solidFill>
              <a:prstDash val="solid"/>
              <a:round/>
              <a:headEnd/>
              <a:tailEnd/>
            </a:ln>
          </p:spPr>
          <p:txBody>
            <a:bodyPr/>
            <a:lstStyle/>
            <a:p>
              <a:endParaRPr lang="en-GB"/>
            </a:p>
          </p:txBody>
        </p:sp>
        <p:sp>
          <p:nvSpPr>
            <p:cNvPr id="29099" name="Freeform 10"/>
            <p:cNvSpPr>
              <a:spLocks/>
            </p:cNvSpPr>
            <p:nvPr/>
          </p:nvSpPr>
          <p:spPr bwMode="auto">
            <a:xfrm>
              <a:off x="840" y="1195"/>
              <a:ext cx="243" cy="223"/>
            </a:xfrm>
            <a:custGeom>
              <a:avLst/>
              <a:gdLst>
                <a:gd name="T0" fmla="*/ 73 w 243"/>
                <a:gd name="T1" fmla="*/ 9 h 223"/>
                <a:gd name="T2" fmla="*/ 82 w 243"/>
                <a:gd name="T3" fmla="*/ 6 h 223"/>
                <a:gd name="T4" fmla="*/ 94 w 243"/>
                <a:gd name="T5" fmla="*/ 3 h 223"/>
                <a:gd name="T6" fmla="*/ 107 w 243"/>
                <a:gd name="T7" fmla="*/ 1 h 223"/>
                <a:gd name="T8" fmla="*/ 121 w 243"/>
                <a:gd name="T9" fmla="*/ 0 h 223"/>
                <a:gd name="T10" fmla="*/ 134 w 243"/>
                <a:gd name="T11" fmla="*/ 0 h 223"/>
                <a:gd name="T12" fmla="*/ 145 w 243"/>
                <a:gd name="T13" fmla="*/ 0 h 223"/>
                <a:gd name="T14" fmla="*/ 154 w 243"/>
                <a:gd name="T15" fmla="*/ 2 h 223"/>
                <a:gd name="T16" fmla="*/ 165 w 243"/>
                <a:gd name="T17" fmla="*/ 4 h 223"/>
                <a:gd name="T18" fmla="*/ 175 w 243"/>
                <a:gd name="T19" fmla="*/ 8 h 223"/>
                <a:gd name="T20" fmla="*/ 179 w 243"/>
                <a:gd name="T21" fmla="*/ 10 h 223"/>
                <a:gd name="T22" fmla="*/ 177 w 243"/>
                <a:gd name="T23" fmla="*/ 23 h 223"/>
                <a:gd name="T24" fmla="*/ 176 w 243"/>
                <a:gd name="T25" fmla="*/ 35 h 223"/>
                <a:gd name="T26" fmla="*/ 176 w 243"/>
                <a:gd name="T27" fmla="*/ 48 h 223"/>
                <a:gd name="T28" fmla="*/ 176 w 243"/>
                <a:gd name="T29" fmla="*/ 58 h 223"/>
                <a:gd name="T30" fmla="*/ 177 w 243"/>
                <a:gd name="T31" fmla="*/ 67 h 223"/>
                <a:gd name="T32" fmla="*/ 178 w 243"/>
                <a:gd name="T33" fmla="*/ 74 h 223"/>
                <a:gd name="T34" fmla="*/ 180 w 243"/>
                <a:gd name="T35" fmla="*/ 81 h 223"/>
                <a:gd name="T36" fmla="*/ 181 w 243"/>
                <a:gd name="T37" fmla="*/ 86 h 223"/>
                <a:gd name="T38" fmla="*/ 184 w 243"/>
                <a:gd name="T39" fmla="*/ 93 h 223"/>
                <a:gd name="T40" fmla="*/ 187 w 243"/>
                <a:gd name="T41" fmla="*/ 98 h 223"/>
                <a:gd name="T42" fmla="*/ 189 w 243"/>
                <a:gd name="T43" fmla="*/ 103 h 223"/>
                <a:gd name="T44" fmla="*/ 194 w 243"/>
                <a:gd name="T45" fmla="*/ 113 h 223"/>
                <a:gd name="T46" fmla="*/ 199 w 243"/>
                <a:gd name="T47" fmla="*/ 124 h 223"/>
                <a:gd name="T48" fmla="*/ 208 w 243"/>
                <a:gd name="T49" fmla="*/ 138 h 223"/>
                <a:gd name="T50" fmla="*/ 217 w 243"/>
                <a:gd name="T51" fmla="*/ 153 h 223"/>
                <a:gd name="T52" fmla="*/ 227 w 243"/>
                <a:gd name="T53" fmla="*/ 167 h 223"/>
                <a:gd name="T54" fmla="*/ 233 w 243"/>
                <a:gd name="T55" fmla="*/ 175 h 223"/>
                <a:gd name="T56" fmla="*/ 243 w 243"/>
                <a:gd name="T57" fmla="*/ 184 h 223"/>
                <a:gd name="T58" fmla="*/ 243 w 243"/>
                <a:gd name="T59" fmla="*/ 212 h 223"/>
                <a:gd name="T60" fmla="*/ 229 w 243"/>
                <a:gd name="T61" fmla="*/ 216 h 223"/>
                <a:gd name="T62" fmla="*/ 213 w 243"/>
                <a:gd name="T63" fmla="*/ 217 h 223"/>
                <a:gd name="T64" fmla="*/ 190 w 243"/>
                <a:gd name="T65" fmla="*/ 220 h 223"/>
                <a:gd name="T66" fmla="*/ 165 w 243"/>
                <a:gd name="T67" fmla="*/ 222 h 223"/>
                <a:gd name="T68" fmla="*/ 136 w 243"/>
                <a:gd name="T69" fmla="*/ 223 h 223"/>
                <a:gd name="T70" fmla="*/ 103 w 243"/>
                <a:gd name="T71" fmla="*/ 223 h 223"/>
                <a:gd name="T72" fmla="*/ 74 w 243"/>
                <a:gd name="T73" fmla="*/ 221 h 223"/>
                <a:gd name="T74" fmla="*/ 46 w 243"/>
                <a:gd name="T75" fmla="*/ 219 h 223"/>
                <a:gd name="T76" fmla="*/ 27 w 243"/>
                <a:gd name="T77" fmla="*/ 216 h 223"/>
                <a:gd name="T78" fmla="*/ 15 w 243"/>
                <a:gd name="T79" fmla="*/ 215 h 223"/>
                <a:gd name="T80" fmla="*/ 0 w 243"/>
                <a:gd name="T81" fmla="*/ 211 h 223"/>
                <a:gd name="T82" fmla="*/ 0 w 243"/>
                <a:gd name="T83" fmla="*/ 184 h 223"/>
                <a:gd name="T84" fmla="*/ 7 w 243"/>
                <a:gd name="T85" fmla="*/ 179 h 223"/>
                <a:gd name="T86" fmla="*/ 14 w 243"/>
                <a:gd name="T87" fmla="*/ 171 h 223"/>
                <a:gd name="T88" fmla="*/ 21 w 243"/>
                <a:gd name="T89" fmla="*/ 164 h 223"/>
                <a:gd name="T90" fmla="*/ 32 w 243"/>
                <a:gd name="T91" fmla="*/ 150 h 223"/>
                <a:gd name="T92" fmla="*/ 39 w 243"/>
                <a:gd name="T93" fmla="*/ 139 h 223"/>
                <a:gd name="T94" fmla="*/ 46 w 243"/>
                <a:gd name="T95" fmla="*/ 129 h 223"/>
                <a:gd name="T96" fmla="*/ 54 w 243"/>
                <a:gd name="T97" fmla="*/ 117 h 223"/>
                <a:gd name="T98" fmla="*/ 60 w 243"/>
                <a:gd name="T99" fmla="*/ 105 h 223"/>
                <a:gd name="T100" fmla="*/ 67 w 243"/>
                <a:gd name="T101" fmla="*/ 90 h 223"/>
                <a:gd name="T102" fmla="*/ 72 w 243"/>
                <a:gd name="T103" fmla="*/ 77 h 223"/>
                <a:gd name="T104" fmla="*/ 74 w 243"/>
                <a:gd name="T105" fmla="*/ 66 h 223"/>
                <a:gd name="T106" fmla="*/ 76 w 243"/>
                <a:gd name="T107" fmla="*/ 54 h 223"/>
                <a:gd name="T108" fmla="*/ 78 w 243"/>
                <a:gd name="T109" fmla="*/ 42 h 223"/>
                <a:gd name="T110" fmla="*/ 78 w 243"/>
                <a:gd name="T111" fmla="*/ 30 h 223"/>
                <a:gd name="T112" fmla="*/ 77 w 243"/>
                <a:gd name="T113" fmla="*/ 20 h 223"/>
                <a:gd name="T114" fmla="*/ 73 w 243"/>
                <a:gd name="T115" fmla="*/ 9 h 2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3"/>
                <a:gd name="T175" fmla="*/ 0 h 223"/>
                <a:gd name="T176" fmla="*/ 243 w 243"/>
                <a:gd name="T177" fmla="*/ 223 h 2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3" h="223">
                  <a:moveTo>
                    <a:pt x="73" y="9"/>
                  </a:moveTo>
                  <a:lnTo>
                    <a:pt x="82" y="6"/>
                  </a:lnTo>
                  <a:lnTo>
                    <a:pt x="94" y="3"/>
                  </a:lnTo>
                  <a:lnTo>
                    <a:pt x="107" y="1"/>
                  </a:lnTo>
                  <a:lnTo>
                    <a:pt x="121" y="0"/>
                  </a:lnTo>
                  <a:lnTo>
                    <a:pt x="134" y="0"/>
                  </a:lnTo>
                  <a:lnTo>
                    <a:pt x="145" y="0"/>
                  </a:lnTo>
                  <a:lnTo>
                    <a:pt x="154" y="2"/>
                  </a:lnTo>
                  <a:lnTo>
                    <a:pt x="165" y="4"/>
                  </a:lnTo>
                  <a:lnTo>
                    <a:pt x="175" y="8"/>
                  </a:lnTo>
                  <a:lnTo>
                    <a:pt x="179" y="10"/>
                  </a:lnTo>
                  <a:lnTo>
                    <a:pt x="177" y="23"/>
                  </a:lnTo>
                  <a:lnTo>
                    <a:pt x="176" y="35"/>
                  </a:lnTo>
                  <a:lnTo>
                    <a:pt x="176" y="48"/>
                  </a:lnTo>
                  <a:lnTo>
                    <a:pt x="176" y="58"/>
                  </a:lnTo>
                  <a:lnTo>
                    <a:pt x="177" y="67"/>
                  </a:lnTo>
                  <a:lnTo>
                    <a:pt x="178" y="74"/>
                  </a:lnTo>
                  <a:lnTo>
                    <a:pt x="180" y="81"/>
                  </a:lnTo>
                  <a:lnTo>
                    <a:pt x="181" y="86"/>
                  </a:lnTo>
                  <a:lnTo>
                    <a:pt x="184" y="93"/>
                  </a:lnTo>
                  <a:lnTo>
                    <a:pt x="187" y="98"/>
                  </a:lnTo>
                  <a:lnTo>
                    <a:pt x="189" y="103"/>
                  </a:lnTo>
                  <a:lnTo>
                    <a:pt x="194" y="113"/>
                  </a:lnTo>
                  <a:lnTo>
                    <a:pt x="199" y="124"/>
                  </a:lnTo>
                  <a:lnTo>
                    <a:pt x="208" y="138"/>
                  </a:lnTo>
                  <a:lnTo>
                    <a:pt x="217" y="153"/>
                  </a:lnTo>
                  <a:lnTo>
                    <a:pt x="227" y="167"/>
                  </a:lnTo>
                  <a:lnTo>
                    <a:pt x="233" y="175"/>
                  </a:lnTo>
                  <a:lnTo>
                    <a:pt x="243" y="184"/>
                  </a:lnTo>
                  <a:lnTo>
                    <a:pt x="243" y="212"/>
                  </a:lnTo>
                  <a:lnTo>
                    <a:pt x="229" y="216"/>
                  </a:lnTo>
                  <a:lnTo>
                    <a:pt x="213" y="217"/>
                  </a:lnTo>
                  <a:lnTo>
                    <a:pt x="190" y="220"/>
                  </a:lnTo>
                  <a:lnTo>
                    <a:pt x="165" y="222"/>
                  </a:lnTo>
                  <a:lnTo>
                    <a:pt x="136" y="223"/>
                  </a:lnTo>
                  <a:lnTo>
                    <a:pt x="103" y="223"/>
                  </a:lnTo>
                  <a:lnTo>
                    <a:pt x="74" y="221"/>
                  </a:lnTo>
                  <a:lnTo>
                    <a:pt x="46" y="219"/>
                  </a:lnTo>
                  <a:lnTo>
                    <a:pt x="27" y="216"/>
                  </a:lnTo>
                  <a:lnTo>
                    <a:pt x="15" y="215"/>
                  </a:lnTo>
                  <a:lnTo>
                    <a:pt x="0" y="211"/>
                  </a:lnTo>
                  <a:lnTo>
                    <a:pt x="0" y="184"/>
                  </a:lnTo>
                  <a:lnTo>
                    <a:pt x="7" y="179"/>
                  </a:lnTo>
                  <a:lnTo>
                    <a:pt x="14" y="171"/>
                  </a:lnTo>
                  <a:lnTo>
                    <a:pt x="21" y="164"/>
                  </a:lnTo>
                  <a:lnTo>
                    <a:pt x="32" y="150"/>
                  </a:lnTo>
                  <a:lnTo>
                    <a:pt x="39" y="139"/>
                  </a:lnTo>
                  <a:lnTo>
                    <a:pt x="46" y="129"/>
                  </a:lnTo>
                  <a:lnTo>
                    <a:pt x="54" y="117"/>
                  </a:lnTo>
                  <a:lnTo>
                    <a:pt x="60" y="105"/>
                  </a:lnTo>
                  <a:lnTo>
                    <a:pt x="67" y="90"/>
                  </a:lnTo>
                  <a:lnTo>
                    <a:pt x="72" y="77"/>
                  </a:lnTo>
                  <a:lnTo>
                    <a:pt x="74" y="66"/>
                  </a:lnTo>
                  <a:lnTo>
                    <a:pt x="76" y="54"/>
                  </a:lnTo>
                  <a:lnTo>
                    <a:pt x="78" y="42"/>
                  </a:lnTo>
                  <a:lnTo>
                    <a:pt x="78" y="30"/>
                  </a:lnTo>
                  <a:lnTo>
                    <a:pt x="77" y="20"/>
                  </a:lnTo>
                  <a:lnTo>
                    <a:pt x="73" y="9"/>
                  </a:lnTo>
                  <a:close/>
                </a:path>
              </a:pathLst>
            </a:custGeom>
            <a:solidFill>
              <a:srgbClr val="BFBFDF"/>
            </a:solidFill>
            <a:ln w="3175">
              <a:solidFill>
                <a:srgbClr val="000000"/>
              </a:solidFill>
              <a:prstDash val="solid"/>
              <a:round/>
              <a:headEnd/>
              <a:tailEnd/>
            </a:ln>
          </p:spPr>
          <p:txBody>
            <a:bodyPr/>
            <a:lstStyle/>
            <a:p>
              <a:endParaRPr lang="en-GB"/>
            </a:p>
          </p:txBody>
        </p:sp>
        <p:sp>
          <p:nvSpPr>
            <p:cNvPr id="29100" name="Freeform 11"/>
            <p:cNvSpPr>
              <a:spLocks/>
            </p:cNvSpPr>
            <p:nvPr/>
          </p:nvSpPr>
          <p:spPr bwMode="auto">
            <a:xfrm>
              <a:off x="840" y="1195"/>
              <a:ext cx="190" cy="223"/>
            </a:xfrm>
            <a:custGeom>
              <a:avLst/>
              <a:gdLst>
                <a:gd name="T0" fmla="*/ 73 w 190"/>
                <a:gd name="T1" fmla="*/ 9 h 223"/>
                <a:gd name="T2" fmla="*/ 82 w 190"/>
                <a:gd name="T3" fmla="*/ 6 h 223"/>
                <a:gd name="T4" fmla="*/ 94 w 190"/>
                <a:gd name="T5" fmla="*/ 3 h 223"/>
                <a:gd name="T6" fmla="*/ 107 w 190"/>
                <a:gd name="T7" fmla="*/ 1 h 223"/>
                <a:gd name="T8" fmla="*/ 121 w 190"/>
                <a:gd name="T9" fmla="*/ 0 h 223"/>
                <a:gd name="T10" fmla="*/ 134 w 190"/>
                <a:gd name="T11" fmla="*/ 0 h 223"/>
                <a:gd name="T12" fmla="*/ 145 w 190"/>
                <a:gd name="T13" fmla="*/ 0 h 223"/>
                <a:gd name="T14" fmla="*/ 154 w 190"/>
                <a:gd name="T15" fmla="*/ 2 h 223"/>
                <a:gd name="T16" fmla="*/ 153 w 190"/>
                <a:gd name="T17" fmla="*/ 12 h 223"/>
                <a:gd name="T18" fmla="*/ 153 w 190"/>
                <a:gd name="T19" fmla="*/ 22 h 223"/>
                <a:gd name="T20" fmla="*/ 152 w 190"/>
                <a:gd name="T21" fmla="*/ 35 h 223"/>
                <a:gd name="T22" fmla="*/ 151 w 190"/>
                <a:gd name="T23" fmla="*/ 47 h 223"/>
                <a:gd name="T24" fmla="*/ 151 w 190"/>
                <a:gd name="T25" fmla="*/ 58 h 223"/>
                <a:gd name="T26" fmla="*/ 151 w 190"/>
                <a:gd name="T27" fmla="*/ 70 h 223"/>
                <a:gd name="T28" fmla="*/ 151 w 190"/>
                <a:gd name="T29" fmla="*/ 81 h 223"/>
                <a:gd name="T30" fmla="*/ 152 w 190"/>
                <a:gd name="T31" fmla="*/ 90 h 223"/>
                <a:gd name="T32" fmla="*/ 154 w 190"/>
                <a:gd name="T33" fmla="*/ 100 h 223"/>
                <a:gd name="T34" fmla="*/ 154 w 190"/>
                <a:gd name="T35" fmla="*/ 109 h 223"/>
                <a:gd name="T36" fmla="*/ 155 w 190"/>
                <a:gd name="T37" fmla="*/ 117 h 223"/>
                <a:gd name="T38" fmla="*/ 157 w 190"/>
                <a:gd name="T39" fmla="*/ 126 h 223"/>
                <a:gd name="T40" fmla="*/ 159 w 190"/>
                <a:gd name="T41" fmla="*/ 134 h 223"/>
                <a:gd name="T42" fmla="*/ 161 w 190"/>
                <a:gd name="T43" fmla="*/ 142 h 223"/>
                <a:gd name="T44" fmla="*/ 164 w 190"/>
                <a:gd name="T45" fmla="*/ 150 h 223"/>
                <a:gd name="T46" fmla="*/ 168 w 190"/>
                <a:gd name="T47" fmla="*/ 158 h 223"/>
                <a:gd name="T48" fmla="*/ 174 w 190"/>
                <a:gd name="T49" fmla="*/ 170 h 223"/>
                <a:gd name="T50" fmla="*/ 182 w 190"/>
                <a:gd name="T51" fmla="*/ 185 h 223"/>
                <a:gd name="T52" fmla="*/ 188 w 190"/>
                <a:gd name="T53" fmla="*/ 193 h 223"/>
                <a:gd name="T54" fmla="*/ 190 w 190"/>
                <a:gd name="T55" fmla="*/ 199 h 223"/>
                <a:gd name="T56" fmla="*/ 190 w 190"/>
                <a:gd name="T57" fmla="*/ 220 h 223"/>
                <a:gd name="T58" fmla="*/ 165 w 190"/>
                <a:gd name="T59" fmla="*/ 222 h 223"/>
                <a:gd name="T60" fmla="*/ 136 w 190"/>
                <a:gd name="T61" fmla="*/ 223 h 223"/>
                <a:gd name="T62" fmla="*/ 103 w 190"/>
                <a:gd name="T63" fmla="*/ 223 h 223"/>
                <a:gd name="T64" fmla="*/ 74 w 190"/>
                <a:gd name="T65" fmla="*/ 221 h 223"/>
                <a:gd name="T66" fmla="*/ 46 w 190"/>
                <a:gd name="T67" fmla="*/ 219 h 223"/>
                <a:gd name="T68" fmla="*/ 27 w 190"/>
                <a:gd name="T69" fmla="*/ 216 h 223"/>
                <a:gd name="T70" fmla="*/ 15 w 190"/>
                <a:gd name="T71" fmla="*/ 215 h 223"/>
                <a:gd name="T72" fmla="*/ 0 w 190"/>
                <a:gd name="T73" fmla="*/ 211 h 223"/>
                <a:gd name="T74" fmla="*/ 0 w 190"/>
                <a:gd name="T75" fmla="*/ 184 h 223"/>
                <a:gd name="T76" fmla="*/ 7 w 190"/>
                <a:gd name="T77" fmla="*/ 179 h 223"/>
                <a:gd name="T78" fmla="*/ 14 w 190"/>
                <a:gd name="T79" fmla="*/ 171 h 223"/>
                <a:gd name="T80" fmla="*/ 21 w 190"/>
                <a:gd name="T81" fmla="*/ 164 h 223"/>
                <a:gd name="T82" fmla="*/ 32 w 190"/>
                <a:gd name="T83" fmla="*/ 150 h 223"/>
                <a:gd name="T84" fmla="*/ 39 w 190"/>
                <a:gd name="T85" fmla="*/ 139 h 223"/>
                <a:gd name="T86" fmla="*/ 46 w 190"/>
                <a:gd name="T87" fmla="*/ 129 h 223"/>
                <a:gd name="T88" fmla="*/ 54 w 190"/>
                <a:gd name="T89" fmla="*/ 117 h 223"/>
                <a:gd name="T90" fmla="*/ 60 w 190"/>
                <a:gd name="T91" fmla="*/ 105 h 223"/>
                <a:gd name="T92" fmla="*/ 67 w 190"/>
                <a:gd name="T93" fmla="*/ 90 h 223"/>
                <a:gd name="T94" fmla="*/ 72 w 190"/>
                <a:gd name="T95" fmla="*/ 77 h 223"/>
                <a:gd name="T96" fmla="*/ 74 w 190"/>
                <a:gd name="T97" fmla="*/ 66 h 223"/>
                <a:gd name="T98" fmla="*/ 76 w 190"/>
                <a:gd name="T99" fmla="*/ 54 h 223"/>
                <a:gd name="T100" fmla="*/ 78 w 190"/>
                <a:gd name="T101" fmla="*/ 42 h 223"/>
                <a:gd name="T102" fmla="*/ 78 w 190"/>
                <a:gd name="T103" fmla="*/ 30 h 223"/>
                <a:gd name="T104" fmla="*/ 77 w 190"/>
                <a:gd name="T105" fmla="*/ 20 h 223"/>
                <a:gd name="T106" fmla="*/ 73 w 190"/>
                <a:gd name="T107" fmla="*/ 9 h 2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0"/>
                <a:gd name="T163" fmla="*/ 0 h 223"/>
                <a:gd name="T164" fmla="*/ 190 w 190"/>
                <a:gd name="T165" fmla="*/ 223 h 2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0" h="223">
                  <a:moveTo>
                    <a:pt x="73" y="9"/>
                  </a:moveTo>
                  <a:lnTo>
                    <a:pt x="82" y="6"/>
                  </a:lnTo>
                  <a:lnTo>
                    <a:pt x="94" y="3"/>
                  </a:lnTo>
                  <a:lnTo>
                    <a:pt x="107" y="1"/>
                  </a:lnTo>
                  <a:lnTo>
                    <a:pt x="121" y="0"/>
                  </a:lnTo>
                  <a:lnTo>
                    <a:pt x="134" y="0"/>
                  </a:lnTo>
                  <a:lnTo>
                    <a:pt x="145" y="0"/>
                  </a:lnTo>
                  <a:lnTo>
                    <a:pt x="154" y="2"/>
                  </a:lnTo>
                  <a:lnTo>
                    <a:pt x="153" y="12"/>
                  </a:lnTo>
                  <a:lnTo>
                    <a:pt x="153" y="22"/>
                  </a:lnTo>
                  <a:lnTo>
                    <a:pt x="152" y="35"/>
                  </a:lnTo>
                  <a:lnTo>
                    <a:pt x="151" y="47"/>
                  </a:lnTo>
                  <a:lnTo>
                    <a:pt x="151" y="58"/>
                  </a:lnTo>
                  <a:lnTo>
                    <a:pt x="151" y="70"/>
                  </a:lnTo>
                  <a:lnTo>
                    <a:pt x="151" y="81"/>
                  </a:lnTo>
                  <a:lnTo>
                    <a:pt x="152" y="90"/>
                  </a:lnTo>
                  <a:lnTo>
                    <a:pt x="154" y="100"/>
                  </a:lnTo>
                  <a:lnTo>
                    <a:pt x="154" y="109"/>
                  </a:lnTo>
                  <a:lnTo>
                    <a:pt x="155" y="117"/>
                  </a:lnTo>
                  <a:lnTo>
                    <a:pt x="157" y="126"/>
                  </a:lnTo>
                  <a:lnTo>
                    <a:pt x="159" y="134"/>
                  </a:lnTo>
                  <a:lnTo>
                    <a:pt x="161" y="142"/>
                  </a:lnTo>
                  <a:lnTo>
                    <a:pt x="164" y="150"/>
                  </a:lnTo>
                  <a:lnTo>
                    <a:pt x="168" y="158"/>
                  </a:lnTo>
                  <a:lnTo>
                    <a:pt x="174" y="170"/>
                  </a:lnTo>
                  <a:lnTo>
                    <a:pt x="182" y="185"/>
                  </a:lnTo>
                  <a:lnTo>
                    <a:pt x="188" y="193"/>
                  </a:lnTo>
                  <a:lnTo>
                    <a:pt x="190" y="199"/>
                  </a:lnTo>
                  <a:lnTo>
                    <a:pt x="190" y="220"/>
                  </a:lnTo>
                  <a:lnTo>
                    <a:pt x="165" y="222"/>
                  </a:lnTo>
                  <a:lnTo>
                    <a:pt x="136" y="223"/>
                  </a:lnTo>
                  <a:lnTo>
                    <a:pt x="103" y="223"/>
                  </a:lnTo>
                  <a:lnTo>
                    <a:pt x="74" y="221"/>
                  </a:lnTo>
                  <a:lnTo>
                    <a:pt x="46" y="219"/>
                  </a:lnTo>
                  <a:lnTo>
                    <a:pt x="27" y="216"/>
                  </a:lnTo>
                  <a:lnTo>
                    <a:pt x="15" y="215"/>
                  </a:lnTo>
                  <a:lnTo>
                    <a:pt x="0" y="211"/>
                  </a:lnTo>
                  <a:lnTo>
                    <a:pt x="0" y="184"/>
                  </a:lnTo>
                  <a:lnTo>
                    <a:pt x="7" y="179"/>
                  </a:lnTo>
                  <a:lnTo>
                    <a:pt x="14" y="171"/>
                  </a:lnTo>
                  <a:lnTo>
                    <a:pt x="21" y="164"/>
                  </a:lnTo>
                  <a:lnTo>
                    <a:pt x="32" y="150"/>
                  </a:lnTo>
                  <a:lnTo>
                    <a:pt x="39" y="139"/>
                  </a:lnTo>
                  <a:lnTo>
                    <a:pt x="46" y="129"/>
                  </a:lnTo>
                  <a:lnTo>
                    <a:pt x="54" y="117"/>
                  </a:lnTo>
                  <a:lnTo>
                    <a:pt x="60" y="105"/>
                  </a:lnTo>
                  <a:lnTo>
                    <a:pt x="67" y="90"/>
                  </a:lnTo>
                  <a:lnTo>
                    <a:pt x="72" y="77"/>
                  </a:lnTo>
                  <a:lnTo>
                    <a:pt x="74" y="66"/>
                  </a:lnTo>
                  <a:lnTo>
                    <a:pt x="76" y="54"/>
                  </a:lnTo>
                  <a:lnTo>
                    <a:pt x="78" y="42"/>
                  </a:lnTo>
                  <a:lnTo>
                    <a:pt x="78" y="30"/>
                  </a:lnTo>
                  <a:lnTo>
                    <a:pt x="77" y="20"/>
                  </a:lnTo>
                  <a:lnTo>
                    <a:pt x="73" y="9"/>
                  </a:lnTo>
                  <a:close/>
                </a:path>
              </a:pathLst>
            </a:custGeom>
            <a:solidFill>
              <a:srgbClr val="7F7F9F"/>
            </a:solidFill>
            <a:ln w="3175">
              <a:solidFill>
                <a:srgbClr val="000000"/>
              </a:solidFill>
              <a:prstDash val="solid"/>
              <a:round/>
              <a:headEnd/>
              <a:tailEnd/>
            </a:ln>
          </p:spPr>
          <p:txBody>
            <a:bodyPr/>
            <a:lstStyle/>
            <a:p>
              <a:endParaRPr lang="en-GB"/>
            </a:p>
          </p:txBody>
        </p:sp>
        <p:sp>
          <p:nvSpPr>
            <p:cNvPr id="29101" name="Oval 12"/>
            <p:cNvSpPr>
              <a:spLocks noChangeArrowheads="1"/>
            </p:cNvSpPr>
            <p:nvPr/>
          </p:nvSpPr>
          <p:spPr bwMode="auto">
            <a:xfrm>
              <a:off x="1028" y="1019"/>
              <a:ext cx="41" cy="13"/>
            </a:xfrm>
            <a:prstGeom prst="ellipse">
              <a:avLst/>
            </a:prstGeom>
            <a:solidFill>
              <a:srgbClr val="FFFFFF"/>
            </a:solidFill>
            <a:ln w="3175">
              <a:solidFill>
                <a:srgbClr val="000000"/>
              </a:solidFill>
              <a:round/>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2" name="Rectangle 13"/>
            <p:cNvSpPr>
              <a:spLocks noChangeArrowheads="1"/>
            </p:cNvSpPr>
            <p:nvPr/>
          </p:nvSpPr>
          <p:spPr bwMode="auto">
            <a:xfrm>
              <a:off x="1028" y="1026"/>
              <a:ext cx="41" cy="382"/>
            </a:xfrm>
            <a:prstGeom prst="rect">
              <a:avLst/>
            </a:prstGeom>
            <a:solidFill>
              <a:srgbClr val="FFFFFF"/>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3" name="Oval 14"/>
            <p:cNvSpPr>
              <a:spLocks noChangeArrowheads="1"/>
            </p:cNvSpPr>
            <p:nvPr/>
          </p:nvSpPr>
          <p:spPr bwMode="auto">
            <a:xfrm>
              <a:off x="1028" y="1018"/>
              <a:ext cx="42" cy="14"/>
            </a:xfrm>
            <a:prstGeom prst="ellipse">
              <a:avLst/>
            </a:pr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4" name="Rectangle 15"/>
            <p:cNvSpPr>
              <a:spLocks noChangeArrowheads="1"/>
            </p:cNvSpPr>
            <p:nvPr/>
          </p:nvSpPr>
          <p:spPr bwMode="auto">
            <a:xfrm>
              <a:off x="1028" y="1026"/>
              <a:ext cx="43" cy="384"/>
            </a:xfrm>
            <a:prstGeom prst="rect">
              <a:avLst/>
            </a:prstGeom>
            <a:solidFill>
              <a:srgbClr val="B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5" name="Oval 16"/>
            <p:cNvSpPr>
              <a:spLocks noChangeArrowheads="1"/>
            </p:cNvSpPr>
            <p:nvPr/>
          </p:nvSpPr>
          <p:spPr bwMode="auto">
            <a:xfrm>
              <a:off x="1034" y="1018"/>
              <a:ext cx="23" cy="14"/>
            </a:xfrm>
            <a:prstGeom prst="ellipse">
              <a:avLst/>
            </a:pr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6" name="Rectangle 17"/>
            <p:cNvSpPr>
              <a:spLocks noChangeArrowheads="1"/>
            </p:cNvSpPr>
            <p:nvPr/>
          </p:nvSpPr>
          <p:spPr bwMode="auto">
            <a:xfrm>
              <a:off x="1034" y="1026"/>
              <a:ext cx="25" cy="38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07" name="Freeform 18"/>
            <p:cNvSpPr>
              <a:spLocks/>
            </p:cNvSpPr>
            <p:nvPr/>
          </p:nvSpPr>
          <p:spPr bwMode="auto">
            <a:xfrm>
              <a:off x="496" y="1392"/>
              <a:ext cx="32" cy="26"/>
            </a:xfrm>
            <a:custGeom>
              <a:avLst/>
              <a:gdLst>
                <a:gd name="T0" fmla="*/ 32 w 32"/>
                <a:gd name="T1" fmla="*/ 0 h 26"/>
                <a:gd name="T2" fmla="*/ 0 w 32"/>
                <a:gd name="T3" fmla="*/ 5 h 26"/>
                <a:gd name="T4" fmla="*/ 0 w 32"/>
                <a:gd name="T5" fmla="*/ 14 h 26"/>
                <a:gd name="T6" fmla="*/ 5 w 32"/>
                <a:gd name="T7" fmla="*/ 14 h 26"/>
                <a:gd name="T8" fmla="*/ 5 w 32"/>
                <a:gd name="T9" fmla="*/ 26 h 26"/>
                <a:gd name="T10" fmla="*/ 13 w 32"/>
                <a:gd name="T11" fmla="*/ 26 h 26"/>
                <a:gd name="T12" fmla="*/ 13 w 32"/>
                <a:gd name="T13" fmla="*/ 14 h 26"/>
                <a:gd name="T14" fmla="*/ 31 w 32"/>
                <a:gd name="T15" fmla="*/ 14 h 26"/>
                <a:gd name="T16" fmla="*/ 32 w 32"/>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6"/>
                <a:gd name="T29" fmla="*/ 32 w 32"/>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6">
                  <a:moveTo>
                    <a:pt x="32" y="0"/>
                  </a:moveTo>
                  <a:lnTo>
                    <a:pt x="0" y="5"/>
                  </a:lnTo>
                  <a:lnTo>
                    <a:pt x="0" y="14"/>
                  </a:lnTo>
                  <a:lnTo>
                    <a:pt x="5" y="14"/>
                  </a:lnTo>
                  <a:lnTo>
                    <a:pt x="5" y="26"/>
                  </a:lnTo>
                  <a:lnTo>
                    <a:pt x="13" y="26"/>
                  </a:lnTo>
                  <a:lnTo>
                    <a:pt x="13" y="14"/>
                  </a:lnTo>
                  <a:lnTo>
                    <a:pt x="31" y="14"/>
                  </a:lnTo>
                  <a:lnTo>
                    <a:pt x="32" y="0"/>
                  </a:lnTo>
                  <a:close/>
                </a:path>
              </a:pathLst>
            </a:custGeom>
            <a:solidFill>
              <a:srgbClr val="005F5F"/>
            </a:solidFill>
            <a:ln w="3175">
              <a:solidFill>
                <a:srgbClr val="000000"/>
              </a:solidFill>
              <a:prstDash val="solid"/>
              <a:round/>
              <a:headEnd/>
              <a:tailEnd/>
            </a:ln>
          </p:spPr>
          <p:txBody>
            <a:bodyPr/>
            <a:lstStyle/>
            <a:p>
              <a:endParaRPr lang="en-GB"/>
            </a:p>
          </p:txBody>
        </p:sp>
        <p:sp>
          <p:nvSpPr>
            <p:cNvPr id="29108" name="Freeform 19"/>
            <p:cNvSpPr>
              <a:spLocks/>
            </p:cNvSpPr>
            <p:nvPr/>
          </p:nvSpPr>
          <p:spPr bwMode="auto">
            <a:xfrm>
              <a:off x="1084" y="1383"/>
              <a:ext cx="65" cy="30"/>
            </a:xfrm>
            <a:custGeom>
              <a:avLst/>
              <a:gdLst>
                <a:gd name="T0" fmla="*/ 0 w 65"/>
                <a:gd name="T1" fmla="*/ 7 h 30"/>
                <a:gd name="T2" fmla="*/ 20 w 65"/>
                <a:gd name="T3" fmla="*/ 7 h 30"/>
                <a:gd name="T4" fmla="*/ 20 w 65"/>
                <a:gd name="T5" fmla="*/ 1 h 30"/>
                <a:gd name="T6" fmla="*/ 33 w 65"/>
                <a:gd name="T7" fmla="*/ 0 h 30"/>
                <a:gd name="T8" fmla="*/ 33 w 65"/>
                <a:gd name="T9" fmla="*/ 7 h 30"/>
                <a:gd name="T10" fmla="*/ 41 w 65"/>
                <a:gd name="T11" fmla="*/ 9 h 30"/>
                <a:gd name="T12" fmla="*/ 41 w 65"/>
                <a:gd name="T13" fmla="*/ 3 h 30"/>
                <a:gd name="T14" fmla="*/ 53 w 65"/>
                <a:gd name="T15" fmla="*/ 3 h 30"/>
                <a:gd name="T16" fmla="*/ 53 w 65"/>
                <a:gd name="T17" fmla="*/ 10 h 30"/>
                <a:gd name="T18" fmla="*/ 65 w 65"/>
                <a:gd name="T19" fmla="*/ 13 h 30"/>
                <a:gd name="T20" fmla="*/ 65 w 65"/>
                <a:gd name="T21" fmla="*/ 30 h 30"/>
                <a:gd name="T22" fmla="*/ 0 w 65"/>
                <a:gd name="T23" fmla="*/ 30 h 30"/>
                <a:gd name="T24" fmla="*/ 0 w 65"/>
                <a:gd name="T25" fmla="*/ 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30"/>
                <a:gd name="T41" fmla="*/ 65 w 6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30">
                  <a:moveTo>
                    <a:pt x="0" y="7"/>
                  </a:moveTo>
                  <a:lnTo>
                    <a:pt x="20" y="7"/>
                  </a:lnTo>
                  <a:lnTo>
                    <a:pt x="20" y="1"/>
                  </a:lnTo>
                  <a:lnTo>
                    <a:pt x="33" y="0"/>
                  </a:lnTo>
                  <a:lnTo>
                    <a:pt x="33" y="7"/>
                  </a:lnTo>
                  <a:lnTo>
                    <a:pt x="41" y="9"/>
                  </a:lnTo>
                  <a:lnTo>
                    <a:pt x="41" y="3"/>
                  </a:lnTo>
                  <a:lnTo>
                    <a:pt x="53" y="3"/>
                  </a:lnTo>
                  <a:lnTo>
                    <a:pt x="53" y="10"/>
                  </a:lnTo>
                  <a:lnTo>
                    <a:pt x="65" y="13"/>
                  </a:lnTo>
                  <a:lnTo>
                    <a:pt x="65" y="30"/>
                  </a:lnTo>
                  <a:lnTo>
                    <a:pt x="0" y="30"/>
                  </a:lnTo>
                  <a:lnTo>
                    <a:pt x="0" y="7"/>
                  </a:lnTo>
                  <a:close/>
                </a:path>
              </a:pathLst>
            </a:custGeom>
            <a:solidFill>
              <a:srgbClr val="008080"/>
            </a:solidFill>
            <a:ln w="3175">
              <a:solidFill>
                <a:srgbClr val="000000"/>
              </a:solidFill>
              <a:prstDash val="solid"/>
              <a:round/>
              <a:headEnd/>
              <a:tailEnd/>
            </a:ln>
          </p:spPr>
          <p:txBody>
            <a:bodyPr/>
            <a:lstStyle/>
            <a:p>
              <a:endParaRPr lang="en-GB"/>
            </a:p>
          </p:txBody>
        </p:sp>
        <p:sp>
          <p:nvSpPr>
            <p:cNvPr id="29109" name="Freeform 20"/>
            <p:cNvSpPr>
              <a:spLocks/>
            </p:cNvSpPr>
            <p:nvPr/>
          </p:nvSpPr>
          <p:spPr bwMode="auto">
            <a:xfrm>
              <a:off x="1040" y="1329"/>
              <a:ext cx="52" cy="93"/>
            </a:xfrm>
            <a:custGeom>
              <a:avLst/>
              <a:gdLst>
                <a:gd name="T0" fmla="*/ 0 w 52"/>
                <a:gd name="T1" fmla="*/ 0 h 93"/>
                <a:gd name="T2" fmla="*/ 19 w 52"/>
                <a:gd name="T3" fmla="*/ 7 h 93"/>
                <a:gd name="T4" fmla="*/ 19 w 52"/>
                <a:gd name="T5" fmla="*/ 19 h 93"/>
                <a:gd name="T6" fmla="*/ 40 w 52"/>
                <a:gd name="T7" fmla="*/ 24 h 93"/>
                <a:gd name="T8" fmla="*/ 40 w 52"/>
                <a:gd name="T9" fmla="*/ 18 h 93"/>
                <a:gd name="T10" fmla="*/ 52 w 52"/>
                <a:gd name="T11" fmla="*/ 20 h 93"/>
                <a:gd name="T12" fmla="*/ 52 w 52"/>
                <a:gd name="T13" fmla="*/ 85 h 93"/>
                <a:gd name="T14" fmla="*/ 0 w 52"/>
                <a:gd name="T15" fmla="*/ 93 h 93"/>
                <a:gd name="T16" fmla="*/ 0 w 52"/>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93"/>
                <a:gd name="T29" fmla="*/ 52 w 52"/>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93">
                  <a:moveTo>
                    <a:pt x="0" y="0"/>
                  </a:moveTo>
                  <a:lnTo>
                    <a:pt x="19" y="7"/>
                  </a:lnTo>
                  <a:lnTo>
                    <a:pt x="19" y="19"/>
                  </a:lnTo>
                  <a:lnTo>
                    <a:pt x="40" y="24"/>
                  </a:lnTo>
                  <a:lnTo>
                    <a:pt x="40" y="18"/>
                  </a:lnTo>
                  <a:lnTo>
                    <a:pt x="52" y="20"/>
                  </a:lnTo>
                  <a:lnTo>
                    <a:pt x="52" y="85"/>
                  </a:lnTo>
                  <a:lnTo>
                    <a:pt x="0" y="93"/>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10" name="Freeform 21"/>
            <p:cNvSpPr>
              <a:spLocks/>
            </p:cNvSpPr>
            <p:nvPr/>
          </p:nvSpPr>
          <p:spPr bwMode="auto">
            <a:xfrm>
              <a:off x="1041" y="1361"/>
              <a:ext cx="25" cy="58"/>
            </a:xfrm>
            <a:custGeom>
              <a:avLst/>
              <a:gdLst>
                <a:gd name="T0" fmla="*/ 0 w 25"/>
                <a:gd name="T1" fmla="*/ 0 h 58"/>
                <a:gd name="T2" fmla="*/ 25 w 25"/>
                <a:gd name="T3" fmla="*/ 8 h 58"/>
                <a:gd name="T4" fmla="*/ 25 w 25"/>
                <a:gd name="T5" fmla="*/ 56 h 58"/>
                <a:gd name="T6" fmla="*/ 16 w 25"/>
                <a:gd name="T7" fmla="*/ 58 h 58"/>
                <a:gd name="T8" fmla="*/ 16 w 25"/>
                <a:gd name="T9" fmla="*/ 9 h 58"/>
                <a:gd name="T10" fmla="*/ 0 w 25"/>
                <a:gd name="T11" fmla="*/ 4 h 58"/>
                <a:gd name="T12" fmla="*/ 0 w 25"/>
                <a:gd name="T13" fmla="*/ 0 h 58"/>
                <a:gd name="T14" fmla="*/ 0 60000 65536"/>
                <a:gd name="T15" fmla="*/ 0 60000 65536"/>
                <a:gd name="T16" fmla="*/ 0 60000 65536"/>
                <a:gd name="T17" fmla="*/ 0 60000 65536"/>
                <a:gd name="T18" fmla="*/ 0 60000 65536"/>
                <a:gd name="T19" fmla="*/ 0 60000 65536"/>
                <a:gd name="T20" fmla="*/ 0 60000 65536"/>
                <a:gd name="T21" fmla="*/ 0 w 25"/>
                <a:gd name="T22" fmla="*/ 0 h 58"/>
                <a:gd name="T23" fmla="*/ 25 w 2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8">
                  <a:moveTo>
                    <a:pt x="0" y="0"/>
                  </a:moveTo>
                  <a:lnTo>
                    <a:pt x="25" y="8"/>
                  </a:lnTo>
                  <a:lnTo>
                    <a:pt x="25" y="56"/>
                  </a:lnTo>
                  <a:lnTo>
                    <a:pt x="16" y="58"/>
                  </a:lnTo>
                  <a:lnTo>
                    <a:pt x="16" y="9"/>
                  </a:lnTo>
                  <a:lnTo>
                    <a:pt x="0" y="4"/>
                  </a:lnTo>
                  <a:lnTo>
                    <a:pt x="0" y="0"/>
                  </a:lnTo>
                  <a:close/>
                </a:path>
              </a:pathLst>
            </a:custGeom>
            <a:solidFill>
              <a:srgbClr val="005F5F"/>
            </a:solidFill>
            <a:ln w="3175">
              <a:solidFill>
                <a:srgbClr val="000000"/>
              </a:solidFill>
              <a:prstDash val="solid"/>
              <a:round/>
              <a:headEnd/>
              <a:tailEnd/>
            </a:ln>
          </p:spPr>
          <p:txBody>
            <a:bodyPr/>
            <a:lstStyle/>
            <a:p>
              <a:endParaRPr lang="en-GB"/>
            </a:p>
          </p:txBody>
        </p:sp>
        <p:sp>
          <p:nvSpPr>
            <p:cNvPr id="29111" name="Freeform 22"/>
            <p:cNvSpPr>
              <a:spLocks/>
            </p:cNvSpPr>
            <p:nvPr/>
          </p:nvSpPr>
          <p:spPr bwMode="auto">
            <a:xfrm>
              <a:off x="801" y="1274"/>
              <a:ext cx="201" cy="152"/>
            </a:xfrm>
            <a:custGeom>
              <a:avLst/>
              <a:gdLst>
                <a:gd name="T0" fmla="*/ 0 w 201"/>
                <a:gd name="T1" fmla="*/ 33 h 152"/>
                <a:gd name="T2" fmla="*/ 201 w 201"/>
                <a:gd name="T3" fmla="*/ 0 h 152"/>
                <a:gd name="T4" fmla="*/ 201 w 201"/>
                <a:gd name="T5" fmla="*/ 152 h 152"/>
                <a:gd name="T6" fmla="*/ 0 w 201"/>
                <a:gd name="T7" fmla="*/ 152 h 152"/>
                <a:gd name="T8" fmla="*/ 0 w 201"/>
                <a:gd name="T9" fmla="*/ 33 h 152"/>
                <a:gd name="T10" fmla="*/ 0 60000 65536"/>
                <a:gd name="T11" fmla="*/ 0 60000 65536"/>
                <a:gd name="T12" fmla="*/ 0 60000 65536"/>
                <a:gd name="T13" fmla="*/ 0 60000 65536"/>
                <a:gd name="T14" fmla="*/ 0 60000 65536"/>
                <a:gd name="T15" fmla="*/ 0 w 201"/>
                <a:gd name="T16" fmla="*/ 0 h 152"/>
                <a:gd name="T17" fmla="*/ 201 w 201"/>
                <a:gd name="T18" fmla="*/ 152 h 152"/>
              </a:gdLst>
              <a:ahLst/>
              <a:cxnLst>
                <a:cxn ang="T10">
                  <a:pos x="T0" y="T1"/>
                </a:cxn>
                <a:cxn ang="T11">
                  <a:pos x="T2" y="T3"/>
                </a:cxn>
                <a:cxn ang="T12">
                  <a:pos x="T4" y="T5"/>
                </a:cxn>
                <a:cxn ang="T13">
                  <a:pos x="T6" y="T7"/>
                </a:cxn>
                <a:cxn ang="T14">
                  <a:pos x="T8" y="T9"/>
                </a:cxn>
              </a:cxnLst>
              <a:rect l="T15" t="T16" r="T17" b="T18"/>
              <a:pathLst>
                <a:path w="201" h="152">
                  <a:moveTo>
                    <a:pt x="0" y="33"/>
                  </a:moveTo>
                  <a:lnTo>
                    <a:pt x="201" y="0"/>
                  </a:lnTo>
                  <a:lnTo>
                    <a:pt x="201" y="152"/>
                  </a:lnTo>
                  <a:lnTo>
                    <a:pt x="0" y="152"/>
                  </a:lnTo>
                  <a:lnTo>
                    <a:pt x="0" y="33"/>
                  </a:lnTo>
                  <a:close/>
                </a:path>
              </a:pathLst>
            </a:custGeom>
            <a:solidFill>
              <a:srgbClr val="008080"/>
            </a:solidFill>
            <a:ln w="3175">
              <a:solidFill>
                <a:srgbClr val="000000"/>
              </a:solidFill>
              <a:prstDash val="solid"/>
              <a:round/>
              <a:headEnd/>
              <a:tailEnd/>
            </a:ln>
          </p:spPr>
          <p:txBody>
            <a:bodyPr/>
            <a:lstStyle/>
            <a:p>
              <a:endParaRPr lang="en-GB"/>
            </a:p>
          </p:txBody>
        </p:sp>
        <p:sp>
          <p:nvSpPr>
            <p:cNvPr id="29112" name="Freeform 23"/>
            <p:cNvSpPr>
              <a:spLocks/>
            </p:cNvSpPr>
            <p:nvPr/>
          </p:nvSpPr>
          <p:spPr bwMode="auto">
            <a:xfrm>
              <a:off x="1002" y="1274"/>
              <a:ext cx="56" cy="151"/>
            </a:xfrm>
            <a:custGeom>
              <a:avLst/>
              <a:gdLst>
                <a:gd name="T0" fmla="*/ 36 w 56"/>
                <a:gd name="T1" fmla="*/ 1 h 151"/>
                <a:gd name="T2" fmla="*/ 36 w 56"/>
                <a:gd name="T3" fmla="*/ 7 h 151"/>
                <a:gd name="T4" fmla="*/ 0 w 56"/>
                <a:gd name="T5" fmla="*/ 0 h 151"/>
                <a:gd name="T6" fmla="*/ 0 w 56"/>
                <a:gd name="T7" fmla="*/ 151 h 151"/>
                <a:gd name="T8" fmla="*/ 38 w 56"/>
                <a:gd name="T9" fmla="*/ 148 h 151"/>
                <a:gd name="T10" fmla="*/ 38 w 56"/>
                <a:gd name="T11" fmla="*/ 32 h 151"/>
                <a:gd name="T12" fmla="*/ 56 w 56"/>
                <a:gd name="T13" fmla="*/ 35 h 151"/>
                <a:gd name="T14" fmla="*/ 56 w 56"/>
                <a:gd name="T15" fmla="*/ 5 h 151"/>
                <a:gd name="T16" fmla="*/ 36 w 56"/>
                <a:gd name="T17" fmla="*/ 1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151"/>
                <a:gd name="T29" fmla="*/ 56 w 56"/>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151">
                  <a:moveTo>
                    <a:pt x="36" y="1"/>
                  </a:moveTo>
                  <a:lnTo>
                    <a:pt x="36" y="7"/>
                  </a:lnTo>
                  <a:lnTo>
                    <a:pt x="0" y="0"/>
                  </a:lnTo>
                  <a:lnTo>
                    <a:pt x="0" y="151"/>
                  </a:lnTo>
                  <a:lnTo>
                    <a:pt x="38" y="148"/>
                  </a:lnTo>
                  <a:lnTo>
                    <a:pt x="38" y="32"/>
                  </a:lnTo>
                  <a:lnTo>
                    <a:pt x="56" y="35"/>
                  </a:lnTo>
                  <a:lnTo>
                    <a:pt x="56" y="5"/>
                  </a:lnTo>
                  <a:lnTo>
                    <a:pt x="36" y="1"/>
                  </a:lnTo>
                  <a:close/>
                </a:path>
              </a:pathLst>
            </a:custGeom>
            <a:solidFill>
              <a:srgbClr val="7FFFDF"/>
            </a:solidFill>
            <a:ln w="3175">
              <a:solidFill>
                <a:srgbClr val="000000"/>
              </a:solidFill>
              <a:prstDash val="solid"/>
              <a:round/>
              <a:headEnd/>
              <a:tailEnd/>
            </a:ln>
          </p:spPr>
          <p:txBody>
            <a:bodyPr/>
            <a:lstStyle/>
            <a:p>
              <a:endParaRPr lang="en-GB"/>
            </a:p>
          </p:txBody>
        </p:sp>
        <p:sp>
          <p:nvSpPr>
            <p:cNvPr id="29113" name="Freeform 24"/>
            <p:cNvSpPr>
              <a:spLocks/>
            </p:cNvSpPr>
            <p:nvPr/>
          </p:nvSpPr>
          <p:spPr bwMode="auto">
            <a:xfrm>
              <a:off x="889" y="1284"/>
              <a:ext cx="32" cy="90"/>
            </a:xfrm>
            <a:custGeom>
              <a:avLst/>
              <a:gdLst>
                <a:gd name="T0" fmla="*/ 32 w 32"/>
                <a:gd name="T1" fmla="*/ 0 h 90"/>
                <a:gd name="T2" fmla="*/ 32 w 32"/>
                <a:gd name="T3" fmla="*/ 89 h 90"/>
                <a:gd name="T4" fmla="*/ 0 w 32"/>
                <a:gd name="T5" fmla="*/ 90 h 90"/>
                <a:gd name="T6" fmla="*/ 0 w 32"/>
                <a:gd name="T7" fmla="*/ 4 h 90"/>
                <a:gd name="T8" fmla="*/ 32 w 32"/>
                <a:gd name="T9" fmla="*/ 0 h 90"/>
                <a:gd name="T10" fmla="*/ 0 60000 65536"/>
                <a:gd name="T11" fmla="*/ 0 60000 65536"/>
                <a:gd name="T12" fmla="*/ 0 60000 65536"/>
                <a:gd name="T13" fmla="*/ 0 60000 65536"/>
                <a:gd name="T14" fmla="*/ 0 60000 65536"/>
                <a:gd name="T15" fmla="*/ 0 w 32"/>
                <a:gd name="T16" fmla="*/ 0 h 90"/>
                <a:gd name="T17" fmla="*/ 32 w 32"/>
                <a:gd name="T18" fmla="*/ 90 h 90"/>
              </a:gdLst>
              <a:ahLst/>
              <a:cxnLst>
                <a:cxn ang="T10">
                  <a:pos x="T0" y="T1"/>
                </a:cxn>
                <a:cxn ang="T11">
                  <a:pos x="T2" y="T3"/>
                </a:cxn>
                <a:cxn ang="T12">
                  <a:pos x="T4" y="T5"/>
                </a:cxn>
                <a:cxn ang="T13">
                  <a:pos x="T6" y="T7"/>
                </a:cxn>
                <a:cxn ang="T14">
                  <a:pos x="T8" y="T9"/>
                </a:cxn>
              </a:cxnLst>
              <a:rect l="T15" t="T16" r="T17" b="T18"/>
              <a:pathLst>
                <a:path w="32" h="90">
                  <a:moveTo>
                    <a:pt x="32" y="0"/>
                  </a:moveTo>
                  <a:lnTo>
                    <a:pt x="32" y="89"/>
                  </a:lnTo>
                  <a:lnTo>
                    <a:pt x="0" y="90"/>
                  </a:lnTo>
                  <a:lnTo>
                    <a:pt x="0" y="4"/>
                  </a:lnTo>
                  <a:lnTo>
                    <a:pt x="32" y="0"/>
                  </a:lnTo>
                  <a:close/>
                </a:path>
              </a:pathLst>
            </a:custGeom>
            <a:solidFill>
              <a:srgbClr val="00DFBF"/>
            </a:solidFill>
            <a:ln w="3175">
              <a:solidFill>
                <a:srgbClr val="000000"/>
              </a:solidFill>
              <a:prstDash val="solid"/>
              <a:round/>
              <a:headEnd/>
              <a:tailEnd/>
            </a:ln>
          </p:spPr>
          <p:txBody>
            <a:bodyPr/>
            <a:lstStyle/>
            <a:p>
              <a:endParaRPr lang="en-GB"/>
            </a:p>
          </p:txBody>
        </p:sp>
        <p:sp>
          <p:nvSpPr>
            <p:cNvPr id="29114" name="Freeform 25"/>
            <p:cNvSpPr>
              <a:spLocks/>
            </p:cNvSpPr>
            <p:nvPr/>
          </p:nvSpPr>
          <p:spPr bwMode="auto">
            <a:xfrm>
              <a:off x="889" y="1373"/>
              <a:ext cx="42" cy="20"/>
            </a:xfrm>
            <a:custGeom>
              <a:avLst/>
              <a:gdLst>
                <a:gd name="T0" fmla="*/ 0 w 42"/>
                <a:gd name="T1" fmla="*/ 1 h 20"/>
                <a:gd name="T2" fmla="*/ 32 w 42"/>
                <a:gd name="T3" fmla="*/ 0 h 20"/>
                <a:gd name="T4" fmla="*/ 42 w 42"/>
                <a:gd name="T5" fmla="*/ 20 h 20"/>
                <a:gd name="T6" fmla="*/ 14 w 42"/>
                <a:gd name="T7" fmla="*/ 20 h 20"/>
                <a:gd name="T8" fmla="*/ 0 w 42"/>
                <a:gd name="T9" fmla="*/ 1 h 20"/>
                <a:gd name="T10" fmla="*/ 0 60000 65536"/>
                <a:gd name="T11" fmla="*/ 0 60000 65536"/>
                <a:gd name="T12" fmla="*/ 0 60000 65536"/>
                <a:gd name="T13" fmla="*/ 0 60000 65536"/>
                <a:gd name="T14" fmla="*/ 0 60000 65536"/>
                <a:gd name="T15" fmla="*/ 0 w 42"/>
                <a:gd name="T16" fmla="*/ 0 h 20"/>
                <a:gd name="T17" fmla="*/ 42 w 42"/>
                <a:gd name="T18" fmla="*/ 20 h 20"/>
              </a:gdLst>
              <a:ahLst/>
              <a:cxnLst>
                <a:cxn ang="T10">
                  <a:pos x="T0" y="T1"/>
                </a:cxn>
                <a:cxn ang="T11">
                  <a:pos x="T2" y="T3"/>
                </a:cxn>
                <a:cxn ang="T12">
                  <a:pos x="T4" y="T5"/>
                </a:cxn>
                <a:cxn ang="T13">
                  <a:pos x="T6" y="T7"/>
                </a:cxn>
                <a:cxn ang="T14">
                  <a:pos x="T8" y="T9"/>
                </a:cxn>
              </a:cxnLst>
              <a:rect l="T15" t="T16" r="T17" b="T18"/>
              <a:pathLst>
                <a:path w="42" h="20">
                  <a:moveTo>
                    <a:pt x="0" y="1"/>
                  </a:moveTo>
                  <a:lnTo>
                    <a:pt x="32" y="0"/>
                  </a:lnTo>
                  <a:lnTo>
                    <a:pt x="42" y="20"/>
                  </a:lnTo>
                  <a:lnTo>
                    <a:pt x="14" y="20"/>
                  </a:lnTo>
                  <a:lnTo>
                    <a:pt x="0" y="1"/>
                  </a:lnTo>
                  <a:close/>
                </a:path>
              </a:pathLst>
            </a:custGeom>
            <a:solidFill>
              <a:srgbClr val="008080"/>
            </a:solidFill>
            <a:ln w="3175">
              <a:solidFill>
                <a:srgbClr val="000000"/>
              </a:solidFill>
              <a:prstDash val="solid"/>
              <a:round/>
              <a:headEnd/>
              <a:tailEnd/>
            </a:ln>
          </p:spPr>
          <p:txBody>
            <a:bodyPr/>
            <a:lstStyle/>
            <a:p>
              <a:endParaRPr lang="en-GB"/>
            </a:p>
          </p:txBody>
        </p:sp>
        <p:sp>
          <p:nvSpPr>
            <p:cNvPr id="29115" name="Freeform 26"/>
            <p:cNvSpPr>
              <a:spLocks/>
            </p:cNvSpPr>
            <p:nvPr/>
          </p:nvSpPr>
          <p:spPr bwMode="auto">
            <a:xfrm>
              <a:off x="921" y="1284"/>
              <a:ext cx="13" cy="111"/>
            </a:xfrm>
            <a:custGeom>
              <a:avLst/>
              <a:gdLst>
                <a:gd name="T0" fmla="*/ 0 w 13"/>
                <a:gd name="T1" fmla="*/ 0 h 111"/>
                <a:gd name="T2" fmla="*/ 13 w 13"/>
                <a:gd name="T3" fmla="*/ 1 h 111"/>
                <a:gd name="T4" fmla="*/ 13 w 13"/>
                <a:gd name="T5" fmla="*/ 111 h 111"/>
                <a:gd name="T6" fmla="*/ 0 w 13"/>
                <a:gd name="T7" fmla="*/ 89 h 111"/>
                <a:gd name="T8" fmla="*/ 0 w 13"/>
                <a:gd name="T9" fmla="*/ 0 h 111"/>
                <a:gd name="T10" fmla="*/ 0 60000 65536"/>
                <a:gd name="T11" fmla="*/ 0 60000 65536"/>
                <a:gd name="T12" fmla="*/ 0 60000 65536"/>
                <a:gd name="T13" fmla="*/ 0 60000 65536"/>
                <a:gd name="T14" fmla="*/ 0 60000 65536"/>
                <a:gd name="T15" fmla="*/ 0 w 13"/>
                <a:gd name="T16" fmla="*/ 0 h 111"/>
                <a:gd name="T17" fmla="*/ 13 w 13"/>
                <a:gd name="T18" fmla="*/ 111 h 111"/>
              </a:gdLst>
              <a:ahLst/>
              <a:cxnLst>
                <a:cxn ang="T10">
                  <a:pos x="T0" y="T1"/>
                </a:cxn>
                <a:cxn ang="T11">
                  <a:pos x="T2" y="T3"/>
                </a:cxn>
                <a:cxn ang="T12">
                  <a:pos x="T4" y="T5"/>
                </a:cxn>
                <a:cxn ang="T13">
                  <a:pos x="T6" y="T7"/>
                </a:cxn>
                <a:cxn ang="T14">
                  <a:pos x="T8" y="T9"/>
                </a:cxn>
              </a:cxnLst>
              <a:rect l="T15" t="T16" r="T17" b="T18"/>
              <a:pathLst>
                <a:path w="13" h="111">
                  <a:moveTo>
                    <a:pt x="0" y="0"/>
                  </a:moveTo>
                  <a:lnTo>
                    <a:pt x="13" y="1"/>
                  </a:lnTo>
                  <a:lnTo>
                    <a:pt x="13" y="111"/>
                  </a:lnTo>
                  <a:lnTo>
                    <a:pt x="0" y="89"/>
                  </a:lnTo>
                  <a:lnTo>
                    <a:pt x="0" y="0"/>
                  </a:lnTo>
                  <a:close/>
                </a:path>
              </a:pathLst>
            </a:custGeom>
            <a:solidFill>
              <a:srgbClr val="7FFFDF"/>
            </a:solidFill>
            <a:ln w="3175">
              <a:solidFill>
                <a:srgbClr val="000000"/>
              </a:solidFill>
              <a:prstDash val="solid"/>
              <a:round/>
              <a:headEnd/>
              <a:tailEnd/>
            </a:ln>
          </p:spPr>
          <p:txBody>
            <a:bodyPr/>
            <a:lstStyle/>
            <a:p>
              <a:endParaRPr lang="en-GB"/>
            </a:p>
          </p:txBody>
        </p:sp>
        <p:sp>
          <p:nvSpPr>
            <p:cNvPr id="29116" name="Freeform 27"/>
            <p:cNvSpPr>
              <a:spLocks/>
            </p:cNvSpPr>
            <p:nvPr/>
          </p:nvSpPr>
          <p:spPr bwMode="auto">
            <a:xfrm>
              <a:off x="851" y="1296"/>
              <a:ext cx="16" cy="100"/>
            </a:xfrm>
            <a:custGeom>
              <a:avLst/>
              <a:gdLst>
                <a:gd name="T0" fmla="*/ 0 w 16"/>
                <a:gd name="T1" fmla="*/ 0 h 100"/>
                <a:gd name="T2" fmla="*/ 0 w 16"/>
                <a:gd name="T3" fmla="*/ 79 h 100"/>
                <a:gd name="T4" fmla="*/ 16 w 16"/>
                <a:gd name="T5" fmla="*/ 100 h 100"/>
                <a:gd name="T6" fmla="*/ 16 w 16"/>
                <a:gd name="T7" fmla="*/ 1 h 100"/>
                <a:gd name="T8" fmla="*/ 0 w 16"/>
                <a:gd name="T9" fmla="*/ 0 h 100"/>
                <a:gd name="T10" fmla="*/ 0 60000 65536"/>
                <a:gd name="T11" fmla="*/ 0 60000 65536"/>
                <a:gd name="T12" fmla="*/ 0 60000 65536"/>
                <a:gd name="T13" fmla="*/ 0 60000 65536"/>
                <a:gd name="T14" fmla="*/ 0 60000 65536"/>
                <a:gd name="T15" fmla="*/ 0 w 16"/>
                <a:gd name="T16" fmla="*/ 0 h 100"/>
                <a:gd name="T17" fmla="*/ 16 w 16"/>
                <a:gd name="T18" fmla="*/ 100 h 100"/>
              </a:gdLst>
              <a:ahLst/>
              <a:cxnLst>
                <a:cxn ang="T10">
                  <a:pos x="T0" y="T1"/>
                </a:cxn>
                <a:cxn ang="T11">
                  <a:pos x="T2" y="T3"/>
                </a:cxn>
                <a:cxn ang="T12">
                  <a:pos x="T4" y="T5"/>
                </a:cxn>
                <a:cxn ang="T13">
                  <a:pos x="T6" y="T7"/>
                </a:cxn>
                <a:cxn ang="T14">
                  <a:pos x="T8" y="T9"/>
                </a:cxn>
              </a:cxnLst>
              <a:rect l="T15" t="T16" r="T17" b="T18"/>
              <a:pathLst>
                <a:path w="16" h="100">
                  <a:moveTo>
                    <a:pt x="0" y="0"/>
                  </a:moveTo>
                  <a:lnTo>
                    <a:pt x="0" y="79"/>
                  </a:lnTo>
                  <a:lnTo>
                    <a:pt x="16" y="100"/>
                  </a:lnTo>
                  <a:lnTo>
                    <a:pt x="16" y="1"/>
                  </a:lnTo>
                  <a:lnTo>
                    <a:pt x="0" y="0"/>
                  </a:lnTo>
                  <a:close/>
                </a:path>
              </a:pathLst>
            </a:custGeom>
            <a:solidFill>
              <a:srgbClr val="7FFFDF"/>
            </a:solidFill>
            <a:ln w="3175">
              <a:solidFill>
                <a:srgbClr val="000000"/>
              </a:solidFill>
              <a:prstDash val="solid"/>
              <a:round/>
              <a:headEnd/>
              <a:tailEnd/>
            </a:ln>
          </p:spPr>
          <p:txBody>
            <a:bodyPr/>
            <a:lstStyle/>
            <a:p>
              <a:endParaRPr lang="en-GB"/>
            </a:p>
          </p:txBody>
        </p:sp>
        <p:sp>
          <p:nvSpPr>
            <p:cNvPr id="29117" name="Freeform 28"/>
            <p:cNvSpPr>
              <a:spLocks/>
            </p:cNvSpPr>
            <p:nvPr/>
          </p:nvSpPr>
          <p:spPr bwMode="auto">
            <a:xfrm>
              <a:off x="820" y="1296"/>
              <a:ext cx="30" cy="82"/>
            </a:xfrm>
            <a:custGeom>
              <a:avLst/>
              <a:gdLst>
                <a:gd name="T0" fmla="*/ 0 w 30"/>
                <a:gd name="T1" fmla="*/ 4 h 82"/>
                <a:gd name="T2" fmla="*/ 30 w 30"/>
                <a:gd name="T3" fmla="*/ 0 h 82"/>
                <a:gd name="T4" fmla="*/ 30 w 30"/>
                <a:gd name="T5" fmla="*/ 81 h 82"/>
                <a:gd name="T6" fmla="*/ 0 w 30"/>
                <a:gd name="T7" fmla="*/ 82 h 82"/>
                <a:gd name="T8" fmla="*/ 0 w 30"/>
                <a:gd name="T9" fmla="*/ 4 h 82"/>
                <a:gd name="T10" fmla="*/ 0 60000 65536"/>
                <a:gd name="T11" fmla="*/ 0 60000 65536"/>
                <a:gd name="T12" fmla="*/ 0 60000 65536"/>
                <a:gd name="T13" fmla="*/ 0 60000 65536"/>
                <a:gd name="T14" fmla="*/ 0 60000 65536"/>
                <a:gd name="T15" fmla="*/ 0 w 30"/>
                <a:gd name="T16" fmla="*/ 0 h 82"/>
                <a:gd name="T17" fmla="*/ 30 w 30"/>
                <a:gd name="T18" fmla="*/ 82 h 82"/>
              </a:gdLst>
              <a:ahLst/>
              <a:cxnLst>
                <a:cxn ang="T10">
                  <a:pos x="T0" y="T1"/>
                </a:cxn>
                <a:cxn ang="T11">
                  <a:pos x="T2" y="T3"/>
                </a:cxn>
                <a:cxn ang="T12">
                  <a:pos x="T4" y="T5"/>
                </a:cxn>
                <a:cxn ang="T13">
                  <a:pos x="T6" y="T7"/>
                </a:cxn>
                <a:cxn ang="T14">
                  <a:pos x="T8" y="T9"/>
                </a:cxn>
              </a:cxnLst>
              <a:rect l="T15" t="T16" r="T17" b="T18"/>
              <a:pathLst>
                <a:path w="30" h="82">
                  <a:moveTo>
                    <a:pt x="0" y="4"/>
                  </a:moveTo>
                  <a:lnTo>
                    <a:pt x="30" y="0"/>
                  </a:lnTo>
                  <a:lnTo>
                    <a:pt x="30" y="81"/>
                  </a:lnTo>
                  <a:lnTo>
                    <a:pt x="0" y="82"/>
                  </a:lnTo>
                  <a:lnTo>
                    <a:pt x="0" y="4"/>
                  </a:lnTo>
                  <a:close/>
                </a:path>
              </a:pathLst>
            </a:custGeom>
            <a:solidFill>
              <a:srgbClr val="00DFBF"/>
            </a:solidFill>
            <a:ln w="3175">
              <a:solidFill>
                <a:srgbClr val="000000"/>
              </a:solidFill>
              <a:prstDash val="solid"/>
              <a:round/>
              <a:headEnd/>
              <a:tailEnd/>
            </a:ln>
          </p:spPr>
          <p:txBody>
            <a:bodyPr/>
            <a:lstStyle/>
            <a:p>
              <a:endParaRPr lang="en-GB"/>
            </a:p>
          </p:txBody>
        </p:sp>
        <p:sp>
          <p:nvSpPr>
            <p:cNvPr id="29118" name="Freeform 29"/>
            <p:cNvSpPr>
              <a:spLocks/>
            </p:cNvSpPr>
            <p:nvPr/>
          </p:nvSpPr>
          <p:spPr bwMode="auto">
            <a:xfrm>
              <a:off x="819" y="1375"/>
              <a:ext cx="48" cy="21"/>
            </a:xfrm>
            <a:custGeom>
              <a:avLst/>
              <a:gdLst>
                <a:gd name="T0" fmla="*/ 0 w 48"/>
                <a:gd name="T1" fmla="*/ 2 h 21"/>
                <a:gd name="T2" fmla="*/ 31 w 48"/>
                <a:gd name="T3" fmla="*/ 0 h 21"/>
                <a:gd name="T4" fmla="*/ 48 w 48"/>
                <a:gd name="T5" fmla="*/ 21 h 21"/>
                <a:gd name="T6" fmla="*/ 16 w 48"/>
                <a:gd name="T7" fmla="*/ 21 h 21"/>
                <a:gd name="T8" fmla="*/ 0 w 48"/>
                <a:gd name="T9" fmla="*/ 2 h 21"/>
                <a:gd name="T10" fmla="*/ 0 60000 65536"/>
                <a:gd name="T11" fmla="*/ 0 60000 65536"/>
                <a:gd name="T12" fmla="*/ 0 60000 65536"/>
                <a:gd name="T13" fmla="*/ 0 60000 65536"/>
                <a:gd name="T14" fmla="*/ 0 60000 65536"/>
                <a:gd name="T15" fmla="*/ 0 w 48"/>
                <a:gd name="T16" fmla="*/ 0 h 21"/>
                <a:gd name="T17" fmla="*/ 48 w 48"/>
                <a:gd name="T18" fmla="*/ 21 h 21"/>
              </a:gdLst>
              <a:ahLst/>
              <a:cxnLst>
                <a:cxn ang="T10">
                  <a:pos x="T0" y="T1"/>
                </a:cxn>
                <a:cxn ang="T11">
                  <a:pos x="T2" y="T3"/>
                </a:cxn>
                <a:cxn ang="T12">
                  <a:pos x="T4" y="T5"/>
                </a:cxn>
                <a:cxn ang="T13">
                  <a:pos x="T6" y="T7"/>
                </a:cxn>
                <a:cxn ang="T14">
                  <a:pos x="T8" y="T9"/>
                </a:cxn>
              </a:cxnLst>
              <a:rect l="T15" t="T16" r="T17" b="T18"/>
              <a:pathLst>
                <a:path w="48" h="21">
                  <a:moveTo>
                    <a:pt x="0" y="2"/>
                  </a:moveTo>
                  <a:lnTo>
                    <a:pt x="31" y="0"/>
                  </a:lnTo>
                  <a:lnTo>
                    <a:pt x="48" y="21"/>
                  </a:lnTo>
                  <a:lnTo>
                    <a:pt x="16" y="21"/>
                  </a:lnTo>
                  <a:lnTo>
                    <a:pt x="0" y="2"/>
                  </a:lnTo>
                  <a:close/>
                </a:path>
              </a:pathLst>
            </a:custGeom>
            <a:solidFill>
              <a:srgbClr val="008080"/>
            </a:solidFill>
            <a:ln w="3175">
              <a:solidFill>
                <a:srgbClr val="000000"/>
              </a:solidFill>
              <a:prstDash val="solid"/>
              <a:round/>
              <a:headEnd/>
              <a:tailEnd/>
            </a:ln>
          </p:spPr>
          <p:txBody>
            <a:bodyPr/>
            <a:lstStyle/>
            <a:p>
              <a:endParaRPr lang="en-GB"/>
            </a:p>
          </p:txBody>
        </p:sp>
        <p:sp>
          <p:nvSpPr>
            <p:cNvPr id="29119" name="Freeform 30"/>
            <p:cNvSpPr>
              <a:spLocks/>
            </p:cNvSpPr>
            <p:nvPr/>
          </p:nvSpPr>
          <p:spPr bwMode="auto">
            <a:xfrm>
              <a:off x="954" y="1334"/>
              <a:ext cx="44" cy="29"/>
            </a:xfrm>
            <a:custGeom>
              <a:avLst/>
              <a:gdLst>
                <a:gd name="T0" fmla="*/ 0 w 44"/>
                <a:gd name="T1" fmla="*/ 0 h 29"/>
                <a:gd name="T2" fmla="*/ 29 w 44"/>
                <a:gd name="T3" fmla="*/ 0 h 29"/>
                <a:gd name="T4" fmla="*/ 44 w 44"/>
                <a:gd name="T5" fmla="*/ 29 h 29"/>
                <a:gd name="T6" fmla="*/ 16 w 44"/>
                <a:gd name="T7" fmla="*/ 29 h 29"/>
                <a:gd name="T8" fmla="*/ 0 w 44"/>
                <a:gd name="T9" fmla="*/ 0 h 29"/>
                <a:gd name="T10" fmla="*/ 0 60000 65536"/>
                <a:gd name="T11" fmla="*/ 0 60000 65536"/>
                <a:gd name="T12" fmla="*/ 0 60000 65536"/>
                <a:gd name="T13" fmla="*/ 0 60000 65536"/>
                <a:gd name="T14" fmla="*/ 0 60000 65536"/>
                <a:gd name="T15" fmla="*/ 0 w 44"/>
                <a:gd name="T16" fmla="*/ 0 h 29"/>
                <a:gd name="T17" fmla="*/ 44 w 44"/>
                <a:gd name="T18" fmla="*/ 29 h 29"/>
              </a:gdLst>
              <a:ahLst/>
              <a:cxnLst>
                <a:cxn ang="T10">
                  <a:pos x="T0" y="T1"/>
                </a:cxn>
                <a:cxn ang="T11">
                  <a:pos x="T2" y="T3"/>
                </a:cxn>
                <a:cxn ang="T12">
                  <a:pos x="T4" y="T5"/>
                </a:cxn>
                <a:cxn ang="T13">
                  <a:pos x="T6" y="T7"/>
                </a:cxn>
                <a:cxn ang="T14">
                  <a:pos x="T8" y="T9"/>
                </a:cxn>
              </a:cxnLst>
              <a:rect l="T15" t="T16" r="T17" b="T18"/>
              <a:pathLst>
                <a:path w="44" h="29">
                  <a:moveTo>
                    <a:pt x="0" y="0"/>
                  </a:moveTo>
                  <a:lnTo>
                    <a:pt x="29" y="0"/>
                  </a:lnTo>
                  <a:lnTo>
                    <a:pt x="44" y="29"/>
                  </a:lnTo>
                  <a:lnTo>
                    <a:pt x="16" y="29"/>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20" name="Freeform 31"/>
            <p:cNvSpPr>
              <a:spLocks/>
            </p:cNvSpPr>
            <p:nvPr/>
          </p:nvSpPr>
          <p:spPr bwMode="auto">
            <a:xfrm>
              <a:off x="954" y="1275"/>
              <a:ext cx="29" cy="61"/>
            </a:xfrm>
            <a:custGeom>
              <a:avLst/>
              <a:gdLst>
                <a:gd name="T0" fmla="*/ 0 w 29"/>
                <a:gd name="T1" fmla="*/ 61 h 61"/>
                <a:gd name="T2" fmla="*/ 29 w 29"/>
                <a:gd name="T3" fmla="*/ 58 h 61"/>
                <a:gd name="T4" fmla="*/ 29 w 29"/>
                <a:gd name="T5" fmla="*/ 0 h 61"/>
                <a:gd name="T6" fmla="*/ 0 w 29"/>
                <a:gd name="T7" fmla="*/ 3 h 61"/>
                <a:gd name="T8" fmla="*/ 0 w 29"/>
                <a:gd name="T9" fmla="*/ 61 h 61"/>
                <a:gd name="T10" fmla="*/ 0 60000 65536"/>
                <a:gd name="T11" fmla="*/ 0 60000 65536"/>
                <a:gd name="T12" fmla="*/ 0 60000 65536"/>
                <a:gd name="T13" fmla="*/ 0 60000 65536"/>
                <a:gd name="T14" fmla="*/ 0 60000 65536"/>
                <a:gd name="T15" fmla="*/ 0 w 29"/>
                <a:gd name="T16" fmla="*/ 0 h 61"/>
                <a:gd name="T17" fmla="*/ 29 w 29"/>
                <a:gd name="T18" fmla="*/ 61 h 61"/>
              </a:gdLst>
              <a:ahLst/>
              <a:cxnLst>
                <a:cxn ang="T10">
                  <a:pos x="T0" y="T1"/>
                </a:cxn>
                <a:cxn ang="T11">
                  <a:pos x="T2" y="T3"/>
                </a:cxn>
                <a:cxn ang="T12">
                  <a:pos x="T4" y="T5"/>
                </a:cxn>
                <a:cxn ang="T13">
                  <a:pos x="T6" y="T7"/>
                </a:cxn>
                <a:cxn ang="T14">
                  <a:pos x="T8" y="T9"/>
                </a:cxn>
              </a:cxnLst>
              <a:rect l="T15" t="T16" r="T17" b="T18"/>
              <a:pathLst>
                <a:path w="29" h="61">
                  <a:moveTo>
                    <a:pt x="0" y="61"/>
                  </a:moveTo>
                  <a:lnTo>
                    <a:pt x="29" y="58"/>
                  </a:lnTo>
                  <a:lnTo>
                    <a:pt x="29" y="0"/>
                  </a:lnTo>
                  <a:lnTo>
                    <a:pt x="0" y="3"/>
                  </a:lnTo>
                  <a:lnTo>
                    <a:pt x="0" y="61"/>
                  </a:lnTo>
                  <a:close/>
                </a:path>
              </a:pathLst>
            </a:custGeom>
            <a:solidFill>
              <a:srgbClr val="00DFBF"/>
            </a:solidFill>
            <a:ln w="3175">
              <a:solidFill>
                <a:srgbClr val="000000"/>
              </a:solidFill>
              <a:prstDash val="solid"/>
              <a:round/>
              <a:headEnd/>
              <a:tailEnd/>
            </a:ln>
          </p:spPr>
          <p:txBody>
            <a:bodyPr/>
            <a:lstStyle/>
            <a:p>
              <a:endParaRPr lang="en-GB"/>
            </a:p>
          </p:txBody>
        </p:sp>
        <p:sp>
          <p:nvSpPr>
            <p:cNvPr id="29121" name="Freeform 32"/>
            <p:cNvSpPr>
              <a:spLocks/>
            </p:cNvSpPr>
            <p:nvPr/>
          </p:nvSpPr>
          <p:spPr bwMode="auto">
            <a:xfrm>
              <a:off x="983" y="1275"/>
              <a:ext cx="16" cy="89"/>
            </a:xfrm>
            <a:custGeom>
              <a:avLst/>
              <a:gdLst>
                <a:gd name="T0" fmla="*/ 0 w 16"/>
                <a:gd name="T1" fmla="*/ 0 h 89"/>
                <a:gd name="T2" fmla="*/ 0 w 16"/>
                <a:gd name="T3" fmla="*/ 59 h 89"/>
                <a:gd name="T4" fmla="*/ 16 w 16"/>
                <a:gd name="T5" fmla="*/ 89 h 89"/>
                <a:gd name="T6" fmla="*/ 16 w 16"/>
                <a:gd name="T7" fmla="*/ 2 h 89"/>
                <a:gd name="T8" fmla="*/ 0 w 16"/>
                <a:gd name="T9" fmla="*/ 0 h 89"/>
                <a:gd name="T10" fmla="*/ 0 60000 65536"/>
                <a:gd name="T11" fmla="*/ 0 60000 65536"/>
                <a:gd name="T12" fmla="*/ 0 60000 65536"/>
                <a:gd name="T13" fmla="*/ 0 60000 65536"/>
                <a:gd name="T14" fmla="*/ 0 60000 65536"/>
                <a:gd name="T15" fmla="*/ 0 w 16"/>
                <a:gd name="T16" fmla="*/ 0 h 89"/>
                <a:gd name="T17" fmla="*/ 16 w 16"/>
                <a:gd name="T18" fmla="*/ 89 h 89"/>
              </a:gdLst>
              <a:ahLst/>
              <a:cxnLst>
                <a:cxn ang="T10">
                  <a:pos x="T0" y="T1"/>
                </a:cxn>
                <a:cxn ang="T11">
                  <a:pos x="T2" y="T3"/>
                </a:cxn>
                <a:cxn ang="T12">
                  <a:pos x="T4" y="T5"/>
                </a:cxn>
                <a:cxn ang="T13">
                  <a:pos x="T6" y="T7"/>
                </a:cxn>
                <a:cxn ang="T14">
                  <a:pos x="T8" y="T9"/>
                </a:cxn>
              </a:cxnLst>
              <a:rect l="T15" t="T16" r="T17" b="T18"/>
              <a:pathLst>
                <a:path w="16" h="89">
                  <a:moveTo>
                    <a:pt x="0" y="0"/>
                  </a:moveTo>
                  <a:lnTo>
                    <a:pt x="0" y="59"/>
                  </a:lnTo>
                  <a:lnTo>
                    <a:pt x="16" y="89"/>
                  </a:lnTo>
                  <a:lnTo>
                    <a:pt x="16" y="2"/>
                  </a:lnTo>
                  <a:lnTo>
                    <a:pt x="0" y="0"/>
                  </a:lnTo>
                  <a:close/>
                </a:path>
              </a:pathLst>
            </a:custGeom>
            <a:solidFill>
              <a:srgbClr val="7FFFDF"/>
            </a:solidFill>
            <a:ln w="3175">
              <a:solidFill>
                <a:srgbClr val="000000"/>
              </a:solidFill>
              <a:prstDash val="solid"/>
              <a:round/>
              <a:headEnd/>
              <a:tailEnd/>
            </a:ln>
          </p:spPr>
          <p:txBody>
            <a:bodyPr/>
            <a:lstStyle/>
            <a:p>
              <a:endParaRPr lang="en-GB"/>
            </a:p>
          </p:txBody>
        </p:sp>
        <p:sp>
          <p:nvSpPr>
            <p:cNvPr id="29122" name="Freeform 33"/>
            <p:cNvSpPr>
              <a:spLocks/>
            </p:cNvSpPr>
            <p:nvPr/>
          </p:nvSpPr>
          <p:spPr bwMode="auto">
            <a:xfrm>
              <a:off x="884" y="1291"/>
              <a:ext cx="18" cy="48"/>
            </a:xfrm>
            <a:custGeom>
              <a:avLst/>
              <a:gdLst>
                <a:gd name="T0" fmla="*/ 0 w 18"/>
                <a:gd name="T1" fmla="*/ 2 h 48"/>
                <a:gd name="T2" fmla="*/ 18 w 18"/>
                <a:gd name="T3" fmla="*/ 0 h 48"/>
                <a:gd name="T4" fmla="*/ 18 w 18"/>
                <a:gd name="T5" fmla="*/ 48 h 48"/>
                <a:gd name="T6" fmla="*/ 0 w 18"/>
                <a:gd name="T7" fmla="*/ 48 h 48"/>
                <a:gd name="T8" fmla="*/ 0 w 18"/>
                <a:gd name="T9" fmla="*/ 2 h 48"/>
                <a:gd name="T10" fmla="*/ 0 60000 65536"/>
                <a:gd name="T11" fmla="*/ 0 60000 65536"/>
                <a:gd name="T12" fmla="*/ 0 60000 65536"/>
                <a:gd name="T13" fmla="*/ 0 60000 65536"/>
                <a:gd name="T14" fmla="*/ 0 60000 65536"/>
                <a:gd name="T15" fmla="*/ 0 w 18"/>
                <a:gd name="T16" fmla="*/ 0 h 48"/>
                <a:gd name="T17" fmla="*/ 18 w 18"/>
                <a:gd name="T18" fmla="*/ 48 h 48"/>
              </a:gdLst>
              <a:ahLst/>
              <a:cxnLst>
                <a:cxn ang="T10">
                  <a:pos x="T0" y="T1"/>
                </a:cxn>
                <a:cxn ang="T11">
                  <a:pos x="T2" y="T3"/>
                </a:cxn>
                <a:cxn ang="T12">
                  <a:pos x="T4" y="T5"/>
                </a:cxn>
                <a:cxn ang="T13">
                  <a:pos x="T6" y="T7"/>
                </a:cxn>
                <a:cxn ang="T14">
                  <a:pos x="T8" y="T9"/>
                </a:cxn>
              </a:cxnLst>
              <a:rect l="T15" t="T16" r="T17" b="T18"/>
              <a:pathLst>
                <a:path w="18" h="48">
                  <a:moveTo>
                    <a:pt x="0" y="2"/>
                  </a:moveTo>
                  <a:lnTo>
                    <a:pt x="18" y="0"/>
                  </a:lnTo>
                  <a:lnTo>
                    <a:pt x="18" y="48"/>
                  </a:lnTo>
                  <a:lnTo>
                    <a:pt x="0" y="48"/>
                  </a:lnTo>
                  <a:lnTo>
                    <a:pt x="0" y="2"/>
                  </a:lnTo>
                  <a:close/>
                </a:path>
              </a:pathLst>
            </a:custGeom>
            <a:solidFill>
              <a:srgbClr val="00DFBF"/>
            </a:solidFill>
            <a:ln w="3175">
              <a:solidFill>
                <a:srgbClr val="000000"/>
              </a:solidFill>
              <a:prstDash val="solid"/>
              <a:round/>
              <a:headEnd/>
              <a:tailEnd/>
            </a:ln>
          </p:spPr>
          <p:txBody>
            <a:bodyPr/>
            <a:lstStyle/>
            <a:p>
              <a:endParaRPr lang="en-GB"/>
            </a:p>
          </p:txBody>
        </p:sp>
        <p:sp>
          <p:nvSpPr>
            <p:cNvPr id="29123" name="Freeform 34"/>
            <p:cNvSpPr>
              <a:spLocks/>
            </p:cNvSpPr>
            <p:nvPr/>
          </p:nvSpPr>
          <p:spPr bwMode="auto">
            <a:xfrm>
              <a:off x="884" y="1339"/>
              <a:ext cx="34" cy="27"/>
            </a:xfrm>
            <a:custGeom>
              <a:avLst/>
              <a:gdLst>
                <a:gd name="T0" fmla="*/ 0 w 34"/>
                <a:gd name="T1" fmla="*/ 0 h 27"/>
                <a:gd name="T2" fmla="*/ 18 w 34"/>
                <a:gd name="T3" fmla="*/ 0 h 27"/>
                <a:gd name="T4" fmla="*/ 34 w 34"/>
                <a:gd name="T5" fmla="*/ 27 h 27"/>
                <a:gd name="T6" fmla="*/ 16 w 34"/>
                <a:gd name="T7" fmla="*/ 27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18" y="0"/>
                  </a:lnTo>
                  <a:lnTo>
                    <a:pt x="34" y="27"/>
                  </a:lnTo>
                  <a:lnTo>
                    <a:pt x="16" y="27"/>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24" name="Freeform 35"/>
            <p:cNvSpPr>
              <a:spLocks/>
            </p:cNvSpPr>
            <p:nvPr/>
          </p:nvSpPr>
          <p:spPr bwMode="auto">
            <a:xfrm>
              <a:off x="902" y="1291"/>
              <a:ext cx="17" cy="76"/>
            </a:xfrm>
            <a:custGeom>
              <a:avLst/>
              <a:gdLst>
                <a:gd name="T0" fmla="*/ 17 w 17"/>
                <a:gd name="T1" fmla="*/ 76 h 76"/>
                <a:gd name="T2" fmla="*/ 17 w 17"/>
                <a:gd name="T3" fmla="*/ 3 h 76"/>
                <a:gd name="T4" fmla="*/ 0 w 17"/>
                <a:gd name="T5" fmla="*/ 0 h 76"/>
                <a:gd name="T6" fmla="*/ 0 w 17"/>
                <a:gd name="T7" fmla="*/ 50 h 76"/>
                <a:gd name="T8" fmla="*/ 17 w 17"/>
                <a:gd name="T9" fmla="*/ 76 h 76"/>
                <a:gd name="T10" fmla="*/ 0 60000 65536"/>
                <a:gd name="T11" fmla="*/ 0 60000 65536"/>
                <a:gd name="T12" fmla="*/ 0 60000 65536"/>
                <a:gd name="T13" fmla="*/ 0 60000 65536"/>
                <a:gd name="T14" fmla="*/ 0 60000 65536"/>
                <a:gd name="T15" fmla="*/ 0 w 17"/>
                <a:gd name="T16" fmla="*/ 0 h 76"/>
                <a:gd name="T17" fmla="*/ 17 w 17"/>
                <a:gd name="T18" fmla="*/ 76 h 76"/>
              </a:gdLst>
              <a:ahLst/>
              <a:cxnLst>
                <a:cxn ang="T10">
                  <a:pos x="T0" y="T1"/>
                </a:cxn>
                <a:cxn ang="T11">
                  <a:pos x="T2" y="T3"/>
                </a:cxn>
                <a:cxn ang="T12">
                  <a:pos x="T4" y="T5"/>
                </a:cxn>
                <a:cxn ang="T13">
                  <a:pos x="T6" y="T7"/>
                </a:cxn>
                <a:cxn ang="T14">
                  <a:pos x="T8" y="T9"/>
                </a:cxn>
              </a:cxnLst>
              <a:rect l="T15" t="T16" r="T17" b="T18"/>
              <a:pathLst>
                <a:path w="17" h="76">
                  <a:moveTo>
                    <a:pt x="17" y="76"/>
                  </a:moveTo>
                  <a:lnTo>
                    <a:pt x="17" y="3"/>
                  </a:lnTo>
                  <a:lnTo>
                    <a:pt x="0" y="0"/>
                  </a:lnTo>
                  <a:lnTo>
                    <a:pt x="0" y="50"/>
                  </a:lnTo>
                  <a:lnTo>
                    <a:pt x="17" y="76"/>
                  </a:lnTo>
                  <a:close/>
                </a:path>
              </a:pathLst>
            </a:custGeom>
            <a:solidFill>
              <a:srgbClr val="7FFFDF"/>
            </a:solidFill>
            <a:ln w="3175">
              <a:solidFill>
                <a:srgbClr val="000000"/>
              </a:solidFill>
              <a:prstDash val="solid"/>
              <a:round/>
              <a:headEnd/>
              <a:tailEnd/>
            </a:ln>
          </p:spPr>
          <p:txBody>
            <a:bodyPr/>
            <a:lstStyle/>
            <a:p>
              <a:endParaRPr lang="en-GB"/>
            </a:p>
          </p:txBody>
        </p:sp>
        <p:sp>
          <p:nvSpPr>
            <p:cNvPr id="29125" name="Freeform 36"/>
            <p:cNvSpPr>
              <a:spLocks/>
            </p:cNvSpPr>
            <p:nvPr/>
          </p:nvSpPr>
          <p:spPr bwMode="auto">
            <a:xfrm>
              <a:off x="815" y="1343"/>
              <a:ext cx="32" cy="25"/>
            </a:xfrm>
            <a:custGeom>
              <a:avLst/>
              <a:gdLst>
                <a:gd name="T0" fmla="*/ 14 w 32"/>
                <a:gd name="T1" fmla="*/ 25 h 25"/>
                <a:gd name="T2" fmla="*/ 32 w 32"/>
                <a:gd name="T3" fmla="*/ 25 h 25"/>
                <a:gd name="T4" fmla="*/ 19 w 32"/>
                <a:gd name="T5" fmla="*/ 0 h 25"/>
                <a:gd name="T6" fmla="*/ 0 w 32"/>
                <a:gd name="T7" fmla="*/ 0 h 25"/>
                <a:gd name="T8" fmla="*/ 14 w 32"/>
                <a:gd name="T9" fmla="*/ 25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14" y="25"/>
                  </a:moveTo>
                  <a:lnTo>
                    <a:pt x="32" y="25"/>
                  </a:lnTo>
                  <a:lnTo>
                    <a:pt x="19" y="0"/>
                  </a:lnTo>
                  <a:lnTo>
                    <a:pt x="0" y="0"/>
                  </a:lnTo>
                  <a:lnTo>
                    <a:pt x="14" y="25"/>
                  </a:lnTo>
                  <a:close/>
                </a:path>
              </a:pathLst>
            </a:custGeom>
            <a:solidFill>
              <a:srgbClr val="008080"/>
            </a:solidFill>
            <a:ln w="3175">
              <a:solidFill>
                <a:srgbClr val="000000"/>
              </a:solidFill>
              <a:prstDash val="solid"/>
              <a:round/>
              <a:headEnd/>
              <a:tailEnd/>
            </a:ln>
          </p:spPr>
          <p:txBody>
            <a:bodyPr/>
            <a:lstStyle/>
            <a:p>
              <a:endParaRPr lang="en-GB"/>
            </a:p>
          </p:txBody>
        </p:sp>
        <p:sp>
          <p:nvSpPr>
            <p:cNvPr id="29126" name="Freeform 37"/>
            <p:cNvSpPr>
              <a:spLocks/>
            </p:cNvSpPr>
            <p:nvPr/>
          </p:nvSpPr>
          <p:spPr bwMode="auto">
            <a:xfrm>
              <a:off x="815" y="1309"/>
              <a:ext cx="20" cy="34"/>
            </a:xfrm>
            <a:custGeom>
              <a:avLst/>
              <a:gdLst>
                <a:gd name="T0" fmla="*/ 0 w 20"/>
                <a:gd name="T1" fmla="*/ 34 h 34"/>
                <a:gd name="T2" fmla="*/ 19 w 20"/>
                <a:gd name="T3" fmla="*/ 34 h 34"/>
                <a:gd name="T4" fmla="*/ 20 w 20"/>
                <a:gd name="T5" fmla="*/ 0 h 34"/>
                <a:gd name="T6" fmla="*/ 0 w 20"/>
                <a:gd name="T7" fmla="*/ 2 h 34"/>
                <a:gd name="T8" fmla="*/ 0 w 20"/>
                <a:gd name="T9" fmla="*/ 34 h 34"/>
                <a:gd name="T10" fmla="*/ 0 60000 65536"/>
                <a:gd name="T11" fmla="*/ 0 60000 65536"/>
                <a:gd name="T12" fmla="*/ 0 60000 65536"/>
                <a:gd name="T13" fmla="*/ 0 60000 65536"/>
                <a:gd name="T14" fmla="*/ 0 60000 65536"/>
                <a:gd name="T15" fmla="*/ 0 w 20"/>
                <a:gd name="T16" fmla="*/ 0 h 34"/>
                <a:gd name="T17" fmla="*/ 20 w 20"/>
                <a:gd name="T18" fmla="*/ 34 h 34"/>
              </a:gdLst>
              <a:ahLst/>
              <a:cxnLst>
                <a:cxn ang="T10">
                  <a:pos x="T0" y="T1"/>
                </a:cxn>
                <a:cxn ang="T11">
                  <a:pos x="T2" y="T3"/>
                </a:cxn>
                <a:cxn ang="T12">
                  <a:pos x="T4" y="T5"/>
                </a:cxn>
                <a:cxn ang="T13">
                  <a:pos x="T6" y="T7"/>
                </a:cxn>
                <a:cxn ang="T14">
                  <a:pos x="T8" y="T9"/>
                </a:cxn>
              </a:cxnLst>
              <a:rect l="T15" t="T16" r="T17" b="T18"/>
              <a:pathLst>
                <a:path w="20" h="34">
                  <a:moveTo>
                    <a:pt x="0" y="34"/>
                  </a:moveTo>
                  <a:lnTo>
                    <a:pt x="19" y="34"/>
                  </a:lnTo>
                  <a:lnTo>
                    <a:pt x="20" y="0"/>
                  </a:lnTo>
                  <a:lnTo>
                    <a:pt x="0" y="2"/>
                  </a:lnTo>
                  <a:lnTo>
                    <a:pt x="0" y="34"/>
                  </a:lnTo>
                  <a:close/>
                </a:path>
              </a:pathLst>
            </a:custGeom>
            <a:solidFill>
              <a:srgbClr val="00DFBF"/>
            </a:solidFill>
            <a:ln w="3175">
              <a:solidFill>
                <a:srgbClr val="000000"/>
              </a:solidFill>
              <a:prstDash val="solid"/>
              <a:round/>
              <a:headEnd/>
              <a:tailEnd/>
            </a:ln>
          </p:spPr>
          <p:txBody>
            <a:bodyPr/>
            <a:lstStyle/>
            <a:p>
              <a:endParaRPr lang="en-GB"/>
            </a:p>
          </p:txBody>
        </p:sp>
        <p:sp>
          <p:nvSpPr>
            <p:cNvPr id="29127" name="Freeform 38"/>
            <p:cNvSpPr>
              <a:spLocks/>
            </p:cNvSpPr>
            <p:nvPr/>
          </p:nvSpPr>
          <p:spPr bwMode="auto">
            <a:xfrm>
              <a:off x="834" y="1310"/>
              <a:ext cx="14" cy="59"/>
            </a:xfrm>
            <a:custGeom>
              <a:avLst/>
              <a:gdLst>
                <a:gd name="T0" fmla="*/ 0 w 14"/>
                <a:gd name="T1" fmla="*/ 0 h 59"/>
                <a:gd name="T2" fmla="*/ 0 w 14"/>
                <a:gd name="T3" fmla="*/ 33 h 59"/>
                <a:gd name="T4" fmla="*/ 14 w 14"/>
                <a:gd name="T5" fmla="*/ 59 h 59"/>
                <a:gd name="T6" fmla="*/ 13 w 14"/>
                <a:gd name="T7" fmla="*/ 8 h 59"/>
                <a:gd name="T8" fmla="*/ 0 w 14"/>
                <a:gd name="T9" fmla="*/ 0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0" y="0"/>
                  </a:moveTo>
                  <a:lnTo>
                    <a:pt x="0" y="33"/>
                  </a:lnTo>
                  <a:lnTo>
                    <a:pt x="14" y="59"/>
                  </a:lnTo>
                  <a:lnTo>
                    <a:pt x="13" y="8"/>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28" name="Freeform 39"/>
            <p:cNvSpPr>
              <a:spLocks/>
            </p:cNvSpPr>
            <p:nvPr/>
          </p:nvSpPr>
          <p:spPr bwMode="auto">
            <a:xfrm>
              <a:off x="754" y="1289"/>
              <a:ext cx="53" cy="135"/>
            </a:xfrm>
            <a:custGeom>
              <a:avLst/>
              <a:gdLst>
                <a:gd name="T0" fmla="*/ 15 w 53"/>
                <a:gd name="T1" fmla="*/ 0 h 135"/>
                <a:gd name="T2" fmla="*/ 15 w 53"/>
                <a:gd name="T3" fmla="*/ 16 h 135"/>
                <a:gd name="T4" fmla="*/ 0 w 53"/>
                <a:gd name="T5" fmla="*/ 14 h 135"/>
                <a:gd name="T6" fmla="*/ 0 w 53"/>
                <a:gd name="T7" fmla="*/ 135 h 135"/>
                <a:gd name="T8" fmla="*/ 53 w 53"/>
                <a:gd name="T9" fmla="*/ 134 h 135"/>
                <a:gd name="T10" fmla="*/ 53 w 53"/>
                <a:gd name="T11" fmla="*/ 16 h 135"/>
                <a:gd name="T12" fmla="*/ 15 w 53"/>
                <a:gd name="T13" fmla="*/ 0 h 135"/>
                <a:gd name="T14" fmla="*/ 0 60000 65536"/>
                <a:gd name="T15" fmla="*/ 0 60000 65536"/>
                <a:gd name="T16" fmla="*/ 0 60000 65536"/>
                <a:gd name="T17" fmla="*/ 0 60000 65536"/>
                <a:gd name="T18" fmla="*/ 0 60000 65536"/>
                <a:gd name="T19" fmla="*/ 0 60000 65536"/>
                <a:gd name="T20" fmla="*/ 0 60000 65536"/>
                <a:gd name="T21" fmla="*/ 0 w 53"/>
                <a:gd name="T22" fmla="*/ 0 h 135"/>
                <a:gd name="T23" fmla="*/ 53 w 5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35">
                  <a:moveTo>
                    <a:pt x="15" y="0"/>
                  </a:moveTo>
                  <a:lnTo>
                    <a:pt x="15" y="16"/>
                  </a:lnTo>
                  <a:lnTo>
                    <a:pt x="0" y="14"/>
                  </a:lnTo>
                  <a:lnTo>
                    <a:pt x="0" y="135"/>
                  </a:lnTo>
                  <a:lnTo>
                    <a:pt x="53" y="134"/>
                  </a:lnTo>
                  <a:lnTo>
                    <a:pt x="53" y="16"/>
                  </a:lnTo>
                  <a:lnTo>
                    <a:pt x="15" y="0"/>
                  </a:lnTo>
                  <a:close/>
                </a:path>
              </a:pathLst>
            </a:custGeom>
            <a:solidFill>
              <a:srgbClr val="00FFFF"/>
            </a:solidFill>
            <a:ln w="3175">
              <a:solidFill>
                <a:srgbClr val="000000"/>
              </a:solidFill>
              <a:prstDash val="solid"/>
              <a:round/>
              <a:headEnd/>
              <a:tailEnd/>
            </a:ln>
          </p:spPr>
          <p:txBody>
            <a:bodyPr/>
            <a:lstStyle/>
            <a:p>
              <a:endParaRPr lang="en-GB"/>
            </a:p>
          </p:txBody>
        </p:sp>
        <p:sp>
          <p:nvSpPr>
            <p:cNvPr id="29129" name="Freeform 40"/>
            <p:cNvSpPr>
              <a:spLocks/>
            </p:cNvSpPr>
            <p:nvPr/>
          </p:nvSpPr>
          <p:spPr bwMode="auto">
            <a:xfrm>
              <a:off x="745" y="1289"/>
              <a:ext cx="24" cy="23"/>
            </a:xfrm>
            <a:custGeom>
              <a:avLst/>
              <a:gdLst>
                <a:gd name="T0" fmla="*/ 24 w 24"/>
                <a:gd name="T1" fmla="*/ 0 h 23"/>
                <a:gd name="T2" fmla="*/ 0 w 24"/>
                <a:gd name="T3" fmla="*/ 4 h 23"/>
                <a:gd name="T4" fmla="*/ 0 w 24"/>
                <a:gd name="T5" fmla="*/ 23 h 23"/>
                <a:gd name="T6" fmla="*/ 24 w 24"/>
                <a:gd name="T7" fmla="*/ 23 h 23"/>
                <a:gd name="T8" fmla="*/ 24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4" y="0"/>
                  </a:moveTo>
                  <a:lnTo>
                    <a:pt x="0" y="4"/>
                  </a:lnTo>
                  <a:lnTo>
                    <a:pt x="0" y="23"/>
                  </a:lnTo>
                  <a:lnTo>
                    <a:pt x="24" y="23"/>
                  </a:lnTo>
                  <a:lnTo>
                    <a:pt x="24" y="0"/>
                  </a:lnTo>
                  <a:close/>
                </a:path>
              </a:pathLst>
            </a:custGeom>
            <a:solidFill>
              <a:srgbClr val="008080"/>
            </a:solidFill>
            <a:ln w="3175">
              <a:solidFill>
                <a:srgbClr val="000000"/>
              </a:solidFill>
              <a:prstDash val="solid"/>
              <a:round/>
              <a:headEnd/>
              <a:tailEnd/>
            </a:ln>
          </p:spPr>
          <p:txBody>
            <a:bodyPr/>
            <a:lstStyle/>
            <a:p>
              <a:endParaRPr lang="en-GB"/>
            </a:p>
          </p:txBody>
        </p:sp>
        <p:sp>
          <p:nvSpPr>
            <p:cNvPr id="29130" name="Freeform 41"/>
            <p:cNvSpPr>
              <a:spLocks/>
            </p:cNvSpPr>
            <p:nvPr/>
          </p:nvSpPr>
          <p:spPr bwMode="auto">
            <a:xfrm>
              <a:off x="537" y="1238"/>
              <a:ext cx="145" cy="189"/>
            </a:xfrm>
            <a:custGeom>
              <a:avLst/>
              <a:gdLst>
                <a:gd name="T0" fmla="*/ 0 w 145"/>
                <a:gd name="T1" fmla="*/ 35 h 189"/>
                <a:gd name="T2" fmla="*/ 145 w 145"/>
                <a:gd name="T3" fmla="*/ 0 h 189"/>
                <a:gd name="T4" fmla="*/ 145 w 145"/>
                <a:gd name="T5" fmla="*/ 189 h 189"/>
                <a:gd name="T6" fmla="*/ 1 w 145"/>
                <a:gd name="T7" fmla="*/ 186 h 189"/>
                <a:gd name="T8" fmla="*/ 0 w 145"/>
                <a:gd name="T9" fmla="*/ 35 h 189"/>
                <a:gd name="T10" fmla="*/ 0 60000 65536"/>
                <a:gd name="T11" fmla="*/ 0 60000 65536"/>
                <a:gd name="T12" fmla="*/ 0 60000 65536"/>
                <a:gd name="T13" fmla="*/ 0 60000 65536"/>
                <a:gd name="T14" fmla="*/ 0 60000 65536"/>
                <a:gd name="T15" fmla="*/ 0 w 145"/>
                <a:gd name="T16" fmla="*/ 0 h 189"/>
                <a:gd name="T17" fmla="*/ 145 w 145"/>
                <a:gd name="T18" fmla="*/ 189 h 189"/>
              </a:gdLst>
              <a:ahLst/>
              <a:cxnLst>
                <a:cxn ang="T10">
                  <a:pos x="T0" y="T1"/>
                </a:cxn>
                <a:cxn ang="T11">
                  <a:pos x="T2" y="T3"/>
                </a:cxn>
                <a:cxn ang="T12">
                  <a:pos x="T4" y="T5"/>
                </a:cxn>
                <a:cxn ang="T13">
                  <a:pos x="T6" y="T7"/>
                </a:cxn>
                <a:cxn ang="T14">
                  <a:pos x="T8" y="T9"/>
                </a:cxn>
              </a:cxnLst>
              <a:rect l="T15" t="T16" r="T17" b="T18"/>
              <a:pathLst>
                <a:path w="145" h="189">
                  <a:moveTo>
                    <a:pt x="0" y="35"/>
                  </a:moveTo>
                  <a:lnTo>
                    <a:pt x="145" y="0"/>
                  </a:lnTo>
                  <a:lnTo>
                    <a:pt x="145" y="189"/>
                  </a:lnTo>
                  <a:lnTo>
                    <a:pt x="1" y="186"/>
                  </a:lnTo>
                  <a:lnTo>
                    <a:pt x="0" y="35"/>
                  </a:lnTo>
                  <a:close/>
                </a:path>
              </a:pathLst>
            </a:custGeom>
            <a:solidFill>
              <a:srgbClr val="008080"/>
            </a:solidFill>
            <a:ln w="3175">
              <a:solidFill>
                <a:srgbClr val="000000"/>
              </a:solidFill>
              <a:prstDash val="solid"/>
              <a:round/>
              <a:headEnd/>
              <a:tailEnd/>
            </a:ln>
          </p:spPr>
          <p:txBody>
            <a:bodyPr/>
            <a:lstStyle/>
            <a:p>
              <a:endParaRPr lang="en-GB"/>
            </a:p>
          </p:txBody>
        </p:sp>
        <p:sp>
          <p:nvSpPr>
            <p:cNvPr id="29131" name="Freeform 42"/>
            <p:cNvSpPr>
              <a:spLocks/>
            </p:cNvSpPr>
            <p:nvPr/>
          </p:nvSpPr>
          <p:spPr bwMode="auto">
            <a:xfrm>
              <a:off x="682" y="1239"/>
              <a:ext cx="73" cy="188"/>
            </a:xfrm>
            <a:custGeom>
              <a:avLst/>
              <a:gdLst>
                <a:gd name="T0" fmla="*/ 0 w 73"/>
                <a:gd name="T1" fmla="*/ 0 h 188"/>
                <a:gd name="T2" fmla="*/ 12 w 73"/>
                <a:gd name="T3" fmla="*/ 3 h 188"/>
                <a:gd name="T4" fmla="*/ 29 w 73"/>
                <a:gd name="T5" fmla="*/ 1 h 188"/>
                <a:gd name="T6" fmla="*/ 45 w 73"/>
                <a:gd name="T7" fmla="*/ 4 h 188"/>
                <a:gd name="T8" fmla="*/ 45 w 73"/>
                <a:gd name="T9" fmla="*/ 10 h 188"/>
                <a:gd name="T10" fmla="*/ 73 w 73"/>
                <a:gd name="T11" fmla="*/ 19 h 188"/>
                <a:gd name="T12" fmla="*/ 73 w 73"/>
                <a:gd name="T13" fmla="*/ 182 h 188"/>
                <a:gd name="T14" fmla="*/ 0 w 73"/>
                <a:gd name="T15" fmla="*/ 188 h 188"/>
                <a:gd name="T16" fmla="*/ 0 w 73"/>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88"/>
                <a:gd name="T29" fmla="*/ 73 w 73"/>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88">
                  <a:moveTo>
                    <a:pt x="0" y="0"/>
                  </a:moveTo>
                  <a:lnTo>
                    <a:pt x="12" y="3"/>
                  </a:lnTo>
                  <a:lnTo>
                    <a:pt x="29" y="1"/>
                  </a:lnTo>
                  <a:lnTo>
                    <a:pt x="45" y="4"/>
                  </a:lnTo>
                  <a:lnTo>
                    <a:pt x="45" y="10"/>
                  </a:lnTo>
                  <a:lnTo>
                    <a:pt x="73" y="19"/>
                  </a:lnTo>
                  <a:lnTo>
                    <a:pt x="73" y="182"/>
                  </a:lnTo>
                  <a:lnTo>
                    <a:pt x="0" y="188"/>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32" name="Freeform 43"/>
            <p:cNvSpPr>
              <a:spLocks/>
            </p:cNvSpPr>
            <p:nvPr/>
          </p:nvSpPr>
          <p:spPr bwMode="auto">
            <a:xfrm>
              <a:off x="776" y="1296"/>
              <a:ext cx="26" cy="20"/>
            </a:xfrm>
            <a:custGeom>
              <a:avLst/>
              <a:gdLst>
                <a:gd name="T0" fmla="*/ 0 w 26"/>
                <a:gd name="T1" fmla="*/ 0 h 20"/>
                <a:gd name="T2" fmla="*/ 0 w 26"/>
                <a:gd name="T3" fmla="*/ 10 h 20"/>
                <a:gd name="T4" fmla="*/ 26 w 26"/>
                <a:gd name="T5" fmla="*/ 20 h 20"/>
                <a:gd name="T6" fmla="*/ 26 w 26"/>
                <a:gd name="T7" fmla="*/ 11 h 20"/>
                <a:gd name="T8" fmla="*/ 0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0"/>
                  </a:moveTo>
                  <a:lnTo>
                    <a:pt x="0" y="10"/>
                  </a:lnTo>
                  <a:lnTo>
                    <a:pt x="26" y="20"/>
                  </a:lnTo>
                  <a:lnTo>
                    <a:pt x="26" y="11"/>
                  </a:lnTo>
                  <a:lnTo>
                    <a:pt x="0" y="0"/>
                  </a:lnTo>
                  <a:close/>
                </a:path>
              </a:pathLst>
            </a:custGeom>
            <a:solidFill>
              <a:srgbClr val="FFFF00"/>
            </a:solidFill>
            <a:ln w="3175">
              <a:solidFill>
                <a:srgbClr val="000000"/>
              </a:solidFill>
              <a:prstDash val="solid"/>
              <a:round/>
              <a:headEnd/>
              <a:tailEnd/>
            </a:ln>
          </p:spPr>
          <p:txBody>
            <a:bodyPr/>
            <a:lstStyle/>
            <a:p>
              <a:endParaRPr lang="en-GB"/>
            </a:p>
          </p:txBody>
        </p:sp>
        <p:sp>
          <p:nvSpPr>
            <p:cNvPr id="29133" name="Freeform 44"/>
            <p:cNvSpPr>
              <a:spLocks/>
            </p:cNvSpPr>
            <p:nvPr/>
          </p:nvSpPr>
          <p:spPr bwMode="auto">
            <a:xfrm>
              <a:off x="526" y="1300"/>
              <a:ext cx="18" cy="125"/>
            </a:xfrm>
            <a:custGeom>
              <a:avLst/>
              <a:gdLst>
                <a:gd name="T0" fmla="*/ 0 w 18"/>
                <a:gd name="T1" fmla="*/ 4 h 125"/>
                <a:gd name="T2" fmla="*/ 18 w 18"/>
                <a:gd name="T3" fmla="*/ 0 h 125"/>
                <a:gd name="T4" fmla="*/ 18 w 18"/>
                <a:gd name="T5" fmla="*/ 125 h 125"/>
                <a:gd name="T6" fmla="*/ 0 w 18"/>
                <a:gd name="T7" fmla="*/ 125 h 125"/>
                <a:gd name="T8" fmla="*/ 0 w 18"/>
                <a:gd name="T9" fmla="*/ 4 h 125"/>
                <a:gd name="T10" fmla="*/ 0 60000 65536"/>
                <a:gd name="T11" fmla="*/ 0 60000 65536"/>
                <a:gd name="T12" fmla="*/ 0 60000 65536"/>
                <a:gd name="T13" fmla="*/ 0 60000 65536"/>
                <a:gd name="T14" fmla="*/ 0 60000 65536"/>
                <a:gd name="T15" fmla="*/ 0 w 18"/>
                <a:gd name="T16" fmla="*/ 0 h 125"/>
                <a:gd name="T17" fmla="*/ 18 w 18"/>
                <a:gd name="T18" fmla="*/ 125 h 125"/>
              </a:gdLst>
              <a:ahLst/>
              <a:cxnLst>
                <a:cxn ang="T10">
                  <a:pos x="T0" y="T1"/>
                </a:cxn>
                <a:cxn ang="T11">
                  <a:pos x="T2" y="T3"/>
                </a:cxn>
                <a:cxn ang="T12">
                  <a:pos x="T4" y="T5"/>
                </a:cxn>
                <a:cxn ang="T13">
                  <a:pos x="T6" y="T7"/>
                </a:cxn>
                <a:cxn ang="T14">
                  <a:pos x="T8" y="T9"/>
                </a:cxn>
              </a:cxnLst>
              <a:rect l="T15" t="T16" r="T17" b="T18"/>
              <a:pathLst>
                <a:path w="18" h="125">
                  <a:moveTo>
                    <a:pt x="0" y="4"/>
                  </a:moveTo>
                  <a:lnTo>
                    <a:pt x="18" y="0"/>
                  </a:lnTo>
                  <a:lnTo>
                    <a:pt x="18" y="125"/>
                  </a:lnTo>
                  <a:lnTo>
                    <a:pt x="0" y="125"/>
                  </a:lnTo>
                  <a:lnTo>
                    <a:pt x="0" y="4"/>
                  </a:lnTo>
                  <a:close/>
                </a:path>
              </a:pathLst>
            </a:custGeom>
            <a:solidFill>
              <a:srgbClr val="008080"/>
            </a:solidFill>
            <a:ln w="3175">
              <a:solidFill>
                <a:srgbClr val="000000"/>
              </a:solidFill>
              <a:prstDash val="solid"/>
              <a:round/>
              <a:headEnd/>
              <a:tailEnd/>
            </a:ln>
          </p:spPr>
          <p:txBody>
            <a:bodyPr/>
            <a:lstStyle/>
            <a:p>
              <a:endParaRPr lang="en-GB"/>
            </a:p>
          </p:txBody>
        </p:sp>
        <p:sp>
          <p:nvSpPr>
            <p:cNvPr id="29134" name="Rectangle 45"/>
            <p:cNvSpPr>
              <a:spLocks noChangeArrowheads="1"/>
            </p:cNvSpPr>
            <p:nvPr/>
          </p:nvSpPr>
          <p:spPr bwMode="auto">
            <a:xfrm>
              <a:off x="545" y="1301"/>
              <a:ext cx="13" cy="123"/>
            </a:xfrm>
            <a:prstGeom prst="rect">
              <a:avLst/>
            </a:prstGeom>
            <a:solidFill>
              <a:srgbClr val="00DFBF"/>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35" name="Rectangle 46"/>
            <p:cNvSpPr>
              <a:spLocks noChangeArrowheads="1"/>
            </p:cNvSpPr>
            <p:nvPr/>
          </p:nvSpPr>
          <p:spPr bwMode="auto">
            <a:xfrm>
              <a:off x="551" y="1305"/>
              <a:ext cx="1" cy="10"/>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36" name="Rectangle 47"/>
            <p:cNvSpPr>
              <a:spLocks noChangeArrowheads="1"/>
            </p:cNvSpPr>
            <p:nvPr/>
          </p:nvSpPr>
          <p:spPr bwMode="auto">
            <a:xfrm>
              <a:off x="551" y="1319"/>
              <a:ext cx="1" cy="10"/>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37" name="Rectangle 48"/>
            <p:cNvSpPr>
              <a:spLocks noChangeArrowheads="1"/>
            </p:cNvSpPr>
            <p:nvPr/>
          </p:nvSpPr>
          <p:spPr bwMode="auto">
            <a:xfrm>
              <a:off x="551" y="1335"/>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38" name="Rectangle 49"/>
            <p:cNvSpPr>
              <a:spLocks noChangeArrowheads="1"/>
            </p:cNvSpPr>
            <p:nvPr/>
          </p:nvSpPr>
          <p:spPr bwMode="auto">
            <a:xfrm>
              <a:off x="551" y="1349"/>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39" name="Freeform 50"/>
            <p:cNvSpPr>
              <a:spLocks/>
            </p:cNvSpPr>
            <p:nvPr/>
          </p:nvSpPr>
          <p:spPr bwMode="auto">
            <a:xfrm>
              <a:off x="566" y="1254"/>
              <a:ext cx="8" cy="12"/>
            </a:xfrm>
            <a:custGeom>
              <a:avLst/>
              <a:gdLst>
                <a:gd name="T0" fmla="*/ 0 w 8"/>
                <a:gd name="T1" fmla="*/ 0 h 12"/>
                <a:gd name="T2" fmla="*/ 0 w 8"/>
                <a:gd name="T3" fmla="*/ 12 h 12"/>
                <a:gd name="T4" fmla="*/ 8 w 8"/>
                <a:gd name="T5" fmla="*/ 11 h 12"/>
                <a:gd name="T6" fmla="*/ 8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0" y="12"/>
                  </a:lnTo>
                  <a:lnTo>
                    <a:pt x="8" y="11"/>
                  </a:lnTo>
                  <a:lnTo>
                    <a:pt x="8" y="0"/>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40" name="Freeform 51"/>
            <p:cNvSpPr>
              <a:spLocks/>
            </p:cNvSpPr>
            <p:nvPr/>
          </p:nvSpPr>
          <p:spPr bwMode="auto">
            <a:xfrm>
              <a:off x="621" y="1241"/>
              <a:ext cx="8" cy="12"/>
            </a:xfrm>
            <a:custGeom>
              <a:avLst/>
              <a:gdLst>
                <a:gd name="T0" fmla="*/ 0 w 8"/>
                <a:gd name="T1" fmla="*/ 0 h 12"/>
                <a:gd name="T2" fmla="*/ 0 w 8"/>
                <a:gd name="T3" fmla="*/ 12 h 12"/>
                <a:gd name="T4" fmla="*/ 8 w 8"/>
                <a:gd name="T5" fmla="*/ 10 h 12"/>
                <a:gd name="T6" fmla="*/ 8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0" y="12"/>
                  </a:lnTo>
                  <a:lnTo>
                    <a:pt x="8" y="10"/>
                  </a:lnTo>
                  <a:lnTo>
                    <a:pt x="8" y="0"/>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41" name="Freeform 52"/>
            <p:cNvSpPr>
              <a:spLocks/>
            </p:cNvSpPr>
            <p:nvPr/>
          </p:nvSpPr>
          <p:spPr bwMode="auto">
            <a:xfrm>
              <a:off x="594" y="1248"/>
              <a:ext cx="8" cy="12"/>
            </a:xfrm>
            <a:custGeom>
              <a:avLst/>
              <a:gdLst>
                <a:gd name="T0" fmla="*/ 0 w 8"/>
                <a:gd name="T1" fmla="*/ 0 h 12"/>
                <a:gd name="T2" fmla="*/ 0 w 8"/>
                <a:gd name="T3" fmla="*/ 12 h 12"/>
                <a:gd name="T4" fmla="*/ 8 w 8"/>
                <a:gd name="T5" fmla="*/ 10 h 12"/>
                <a:gd name="T6" fmla="*/ 8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0" y="12"/>
                  </a:lnTo>
                  <a:lnTo>
                    <a:pt x="8" y="10"/>
                  </a:lnTo>
                  <a:lnTo>
                    <a:pt x="8" y="0"/>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42" name="Freeform 53"/>
            <p:cNvSpPr>
              <a:spLocks/>
            </p:cNvSpPr>
            <p:nvPr/>
          </p:nvSpPr>
          <p:spPr bwMode="auto">
            <a:xfrm>
              <a:off x="654" y="1233"/>
              <a:ext cx="8" cy="12"/>
            </a:xfrm>
            <a:custGeom>
              <a:avLst/>
              <a:gdLst>
                <a:gd name="T0" fmla="*/ 0 w 8"/>
                <a:gd name="T1" fmla="*/ 0 h 12"/>
                <a:gd name="T2" fmla="*/ 0 w 8"/>
                <a:gd name="T3" fmla="*/ 12 h 12"/>
                <a:gd name="T4" fmla="*/ 8 w 8"/>
                <a:gd name="T5" fmla="*/ 10 h 12"/>
                <a:gd name="T6" fmla="*/ 8 w 8"/>
                <a:gd name="T7" fmla="*/ 0 h 12"/>
                <a:gd name="T8" fmla="*/ 0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0" y="0"/>
                  </a:moveTo>
                  <a:lnTo>
                    <a:pt x="0" y="12"/>
                  </a:lnTo>
                  <a:lnTo>
                    <a:pt x="8" y="10"/>
                  </a:lnTo>
                  <a:lnTo>
                    <a:pt x="8" y="0"/>
                  </a:lnTo>
                  <a:lnTo>
                    <a:pt x="0" y="0"/>
                  </a:lnTo>
                  <a:close/>
                </a:path>
              </a:pathLst>
            </a:custGeom>
            <a:solidFill>
              <a:srgbClr val="008080"/>
            </a:solidFill>
            <a:ln w="3175">
              <a:solidFill>
                <a:srgbClr val="000000"/>
              </a:solidFill>
              <a:prstDash val="solid"/>
              <a:round/>
              <a:headEnd/>
              <a:tailEnd/>
            </a:ln>
          </p:spPr>
          <p:txBody>
            <a:bodyPr/>
            <a:lstStyle/>
            <a:p>
              <a:endParaRPr lang="en-GB"/>
            </a:p>
          </p:txBody>
        </p:sp>
        <p:sp>
          <p:nvSpPr>
            <p:cNvPr id="29143" name="Freeform 54"/>
            <p:cNvSpPr>
              <a:spLocks/>
            </p:cNvSpPr>
            <p:nvPr/>
          </p:nvSpPr>
          <p:spPr bwMode="auto">
            <a:xfrm>
              <a:off x="728" y="1294"/>
              <a:ext cx="38" cy="133"/>
            </a:xfrm>
            <a:custGeom>
              <a:avLst/>
              <a:gdLst>
                <a:gd name="T0" fmla="*/ 0 w 38"/>
                <a:gd name="T1" fmla="*/ 0 h 133"/>
                <a:gd name="T2" fmla="*/ 38 w 38"/>
                <a:gd name="T3" fmla="*/ 6 h 133"/>
                <a:gd name="T4" fmla="*/ 38 w 38"/>
                <a:gd name="T5" fmla="*/ 130 h 133"/>
                <a:gd name="T6" fmla="*/ 0 w 38"/>
                <a:gd name="T7" fmla="*/ 133 h 133"/>
                <a:gd name="T8" fmla="*/ 0 w 38"/>
                <a:gd name="T9" fmla="*/ 0 h 133"/>
                <a:gd name="T10" fmla="*/ 0 60000 65536"/>
                <a:gd name="T11" fmla="*/ 0 60000 65536"/>
                <a:gd name="T12" fmla="*/ 0 60000 65536"/>
                <a:gd name="T13" fmla="*/ 0 60000 65536"/>
                <a:gd name="T14" fmla="*/ 0 60000 65536"/>
                <a:gd name="T15" fmla="*/ 0 w 38"/>
                <a:gd name="T16" fmla="*/ 0 h 133"/>
                <a:gd name="T17" fmla="*/ 38 w 38"/>
                <a:gd name="T18" fmla="*/ 133 h 133"/>
              </a:gdLst>
              <a:ahLst/>
              <a:cxnLst>
                <a:cxn ang="T10">
                  <a:pos x="T0" y="T1"/>
                </a:cxn>
                <a:cxn ang="T11">
                  <a:pos x="T2" y="T3"/>
                </a:cxn>
                <a:cxn ang="T12">
                  <a:pos x="T4" y="T5"/>
                </a:cxn>
                <a:cxn ang="T13">
                  <a:pos x="T6" y="T7"/>
                </a:cxn>
                <a:cxn ang="T14">
                  <a:pos x="T8" y="T9"/>
                </a:cxn>
              </a:cxnLst>
              <a:rect l="T15" t="T16" r="T17" b="T18"/>
              <a:pathLst>
                <a:path w="38" h="133">
                  <a:moveTo>
                    <a:pt x="0" y="0"/>
                  </a:moveTo>
                  <a:lnTo>
                    <a:pt x="38" y="6"/>
                  </a:lnTo>
                  <a:lnTo>
                    <a:pt x="38" y="130"/>
                  </a:lnTo>
                  <a:lnTo>
                    <a:pt x="0" y="133"/>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44" name="Freeform 55"/>
            <p:cNvSpPr>
              <a:spLocks/>
            </p:cNvSpPr>
            <p:nvPr/>
          </p:nvSpPr>
          <p:spPr bwMode="auto">
            <a:xfrm>
              <a:off x="710" y="1294"/>
              <a:ext cx="18" cy="134"/>
            </a:xfrm>
            <a:custGeom>
              <a:avLst/>
              <a:gdLst>
                <a:gd name="T0" fmla="*/ 18 w 18"/>
                <a:gd name="T1" fmla="*/ 0 h 134"/>
                <a:gd name="T2" fmla="*/ 18 w 18"/>
                <a:gd name="T3" fmla="*/ 134 h 134"/>
                <a:gd name="T4" fmla="*/ 0 w 18"/>
                <a:gd name="T5" fmla="*/ 131 h 134"/>
                <a:gd name="T6" fmla="*/ 0 w 18"/>
                <a:gd name="T7" fmla="*/ 3 h 134"/>
                <a:gd name="T8" fmla="*/ 18 w 18"/>
                <a:gd name="T9" fmla="*/ 0 h 134"/>
                <a:gd name="T10" fmla="*/ 0 60000 65536"/>
                <a:gd name="T11" fmla="*/ 0 60000 65536"/>
                <a:gd name="T12" fmla="*/ 0 60000 65536"/>
                <a:gd name="T13" fmla="*/ 0 60000 65536"/>
                <a:gd name="T14" fmla="*/ 0 60000 65536"/>
                <a:gd name="T15" fmla="*/ 0 w 18"/>
                <a:gd name="T16" fmla="*/ 0 h 134"/>
                <a:gd name="T17" fmla="*/ 18 w 18"/>
                <a:gd name="T18" fmla="*/ 134 h 134"/>
              </a:gdLst>
              <a:ahLst/>
              <a:cxnLst>
                <a:cxn ang="T10">
                  <a:pos x="T0" y="T1"/>
                </a:cxn>
                <a:cxn ang="T11">
                  <a:pos x="T2" y="T3"/>
                </a:cxn>
                <a:cxn ang="T12">
                  <a:pos x="T4" y="T5"/>
                </a:cxn>
                <a:cxn ang="T13">
                  <a:pos x="T6" y="T7"/>
                </a:cxn>
                <a:cxn ang="T14">
                  <a:pos x="T8" y="T9"/>
                </a:cxn>
              </a:cxnLst>
              <a:rect l="T15" t="T16" r="T17" b="T18"/>
              <a:pathLst>
                <a:path w="18" h="134">
                  <a:moveTo>
                    <a:pt x="18" y="0"/>
                  </a:moveTo>
                  <a:lnTo>
                    <a:pt x="18" y="134"/>
                  </a:lnTo>
                  <a:lnTo>
                    <a:pt x="0" y="131"/>
                  </a:lnTo>
                  <a:lnTo>
                    <a:pt x="0" y="3"/>
                  </a:lnTo>
                  <a:lnTo>
                    <a:pt x="18" y="0"/>
                  </a:lnTo>
                  <a:close/>
                </a:path>
              </a:pathLst>
            </a:custGeom>
            <a:solidFill>
              <a:srgbClr val="008080"/>
            </a:solidFill>
            <a:ln w="3175">
              <a:solidFill>
                <a:srgbClr val="000000"/>
              </a:solidFill>
              <a:prstDash val="solid"/>
              <a:round/>
              <a:headEnd/>
              <a:tailEnd/>
            </a:ln>
          </p:spPr>
          <p:txBody>
            <a:bodyPr/>
            <a:lstStyle/>
            <a:p>
              <a:endParaRPr lang="en-GB"/>
            </a:p>
          </p:txBody>
        </p:sp>
        <p:sp>
          <p:nvSpPr>
            <p:cNvPr id="29145" name="Rectangle 56"/>
            <p:cNvSpPr>
              <a:spLocks noChangeArrowheads="1"/>
            </p:cNvSpPr>
            <p:nvPr/>
          </p:nvSpPr>
          <p:spPr bwMode="auto">
            <a:xfrm>
              <a:off x="742" y="1313"/>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46" name="Rectangle 57"/>
            <p:cNvSpPr>
              <a:spLocks noChangeArrowheads="1"/>
            </p:cNvSpPr>
            <p:nvPr/>
          </p:nvSpPr>
          <p:spPr bwMode="auto">
            <a:xfrm>
              <a:off x="742" y="1327"/>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47" name="Rectangle 58"/>
            <p:cNvSpPr>
              <a:spLocks noChangeArrowheads="1"/>
            </p:cNvSpPr>
            <p:nvPr/>
          </p:nvSpPr>
          <p:spPr bwMode="auto">
            <a:xfrm>
              <a:off x="742" y="1342"/>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48" name="Rectangle 59"/>
            <p:cNvSpPr>
              <a:spLocks noChangeArrowheads="1"/>
            </p:cNvSpPr>
            <p:nvPr/>
          </p:nvSpPr>
          <p:spPr bwMode="auto">
            <a:xfrm>
              <a:off x="742" y="1356"/>
              <a:ext cx="1" cy="9"/>
            </a:xfrm>
            <a:prstGeom prst="rect">
              <a:avLst/>
            </a:prstGeom>
            <a:solidFill>
              <a:srgbClr val="000000"/>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49" name="Freeform 60"/>
            <p:cNvSpPr>
              <a:spLocks/>
            </p:cNvSpPr>
            <p:nvPr/>
          </p:nvSpPr>
          <p:spPr bwMode="auto">
            <a:xfrm>
              <a:off x="754" y="1337"/>
              <a:ext cx="86" cy="87"/>
            </a:xfrm>
            <a:custGeom>
              <a:avLst/>
              <a:gdLst>
                <a:gd name="T0" fmla="*/ 0 w 86"/>
                <a:gd name="T1" fmla="*/ 87 h 87"/>
                <a:gd name="T2" fmla="*/ 86 w 86"/>
                <a:gd name="T3" fmla="*/ 87 h 87"/>
                <a:gd name="T4" fmla="*/ 86 w 86"/>
                <a:gd name="T5" fmla="*/ 0 h 87"/>
                <a:gd name="T6" fmla="*/ 33 w 86"/>
                <a:gd name="T7" fmla="*/ 2 h 87"/>
                <a:gd name="T8" fmla="*/ 33 w 86"/>
                <a:gd name="T9" fmla="*/ 65 h 87"/>
                <a:gd name="T10" fmla="*/ 0 w 86"/>
                <a:gd name="T11" fmla="*/ 70 h 87"/>
                <a:gd name="T12" fmla="*/ 0 w 86"/>
                <a:gd name="T13" fmla="*/ 87 h 87"/>
                <a:gd name="T14" fmla="*/ 0 60000 65536"/>
                <a:gd name="T15" fmla="*/ 0 60000 65536"/>
                <a:gd name="T16" fmla="*/ 0 60000 65536"/>
                <a:gd name="T17" fmla="*/ 0 60000 65536"/>
                <a:gd name="T18" fmla="*/ 0 60000 65536"/>
                <a:gd name="T19" fmla="*/ 0 60000 65536"/>
                <a:gd name="T20" fmla="*/ 0 60000 65536"/>
                <a:gd name="T21" fmla="*/ 0 w 86"/>
                <a:gd name="T22" fmla="*/ 0 h 87"/>
                <a:gd name="T23" fmla="*/ 86 w 8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87">
                  <a:moveTo>
                    <a:pt x="0" y="87"/>
                  </a:moveTo>
                  <a:lnTo>
                    <a:pt x="86" y="87"/>
                  </a:lnTo>
                  <a:lnTo>
                    <a:pt x="86" y="0"/>
                  </a:lnTo>
                  <a:lnTo>
                    <a:pt x="33" y="2"/>
                  </a:lnTo>
                  <a:lnTo>
                    <a:pt x="33" y="65"/>
                  </a:lnTo>
                  <a:lnTo>
                    <a:pt x="0" y="70"/>
                  </a:lnTo>
                  <a:lnTo>
                    <a:pt x="0" y="87"/>
                  </a:lnTo>
                  <a:close/>
                </a:path>
              </a:pathLst>
            </a:custGeom>
            <a:solidFill>
              <a:srgbClr val="5F3F1F"/>
            </a:solidFill>
            <a:ln w="3175">
              <a:solidFill>
                <a:srgbClr val="000000"/>
              </a:solidFill>
              <a:prstDash val="solid"/>
              <a:round/>
              <a:headEnd/>
              <a:tailEnd/>
            </a:ln>
          </p:spPr>
          <p:txBody>
            <a:bodyPr/>
            <a:lstStyle/>
            <a:p>
              <a:endParaRPr lang="en-GB"/>
            </a:p>
          </p:txBody>
        </p:sp>
        <p:sp>
          <p:nvSpPr>
            <p:cNvPr id="29150" name="Freeform 61"/>
            <p:cNvSpPr>
              <a:spLocks/>
            </p:cNvSpPr>
            <p:nvPr/>
          </p:nvSpPr>
          <p:spPr bwMode="auto">
            <a:xfrm>
              <a:off x="1119" y="1370"/>
              <a:ext cx="15" cy="50"/>
            </a:xfrm>
            <a:custGeom>
              <a:avLst/>
              <a:gdLst>
                <a:gd name="T0" fmla="*/ 0 w 15"/>
                <a:gd name="T1" fmla="*/ 8 h 50"/>
                <a:gd name="T2" fmla="*/ 0 w 15"/>
                <a:gd name="T3" fmla="*/ 6 h 50"/>
                <a:gd name="T4" fmla="*/ 1 w 15"/>
                <a:gd name="T5" fmla="*/ 3 h 50"/>
                <a:gd name="T6" fmla="*/ 3 w 15"/>
                <a:gd name="T7" fmla="*/ 1 h 50"/>
                <a:gd name="T8" fmla="*/ 6 w 15"/>
                <a:gd name="T9" fmla="*/ 0 h 50"/>
                <a:gd name="T10" fmla="*/ 9 w 15"/>
                <a:gd name="T11" fmla="*/ 0 h 50"/>
                <a:gd name="T12" fmla="*/ 11 w 15"/>
                <a:gd name="T13" fmla="*/ 1 h 50"/>
                <a:gd name="T14" fmla="*/ 13 w 15"/>
                <a:gd name="T15" fmla="*/ 2 h 50"/>
                <a:gd name="T16" fmla="*/ 14 w 15"/>
                <a:gd name="T17" fmla="*/ 3 h 50"/>
                <a:gd name="T18" fmla="*/ 15 w 15"/>
                <a:gd name="T19" fmla="*/ 5 h 50"/>
                <a:gd name="T20" fmla="*/ 15 w 15"/>
                <a:gd name="T21" fmla="*/ 7 h 50"/>
                <a:gd name="T22" fmla="*/ 15 w 15"/>
                <a:gd name="T23" fmla="*/ 8 h 50"/>
                <a:gd name="T24" fmla="*/ 12 w 15"/>
                <a:gd name="T25" fmla="*/ 8 h 50"/>
                <a:gd name="T26" fmla="*/ 12 w 15"/>
                <a:gd name="T27" fmla="*/ 6 h 50"/>
                <a:gd name="T28" fmla="*/ 11 w 15"/>
                <a:gd name="T29" fmla="*/ 3 h 50"/>
                <a:gd name="T30" fmla="*/ 9 w 15"/>
                <a:gd name="T31" fmla="*/ 2 h 50"/>
                <a:gd name="T32" fmla="*/ 7 w 15"/>
                <a:gd name="T33" fmla="*/ 2 h 50"/>
                <a:gd name="T34" fmla="*/ 5 w 15"/>
                <a:gd name="T35" fmla="*/ 3 h 50"/>
                <a:gd name="T36" fmla="*/ 3 w 15"/>
                <a:gd name="T37" fmla="*/ 5 h 50"/>
                <a:gd name="T38" fmla="*/ 3 w 15"/>
                <a:gd name="T39" fmla="*/ 7 h 50"/>
                <a:gd name="T40" fmla="*/ 3 w 15"/>
                <a:gd name="T41" fmla="*/ 9 h 50"/>
                <a:gd name="T42" fmla="*/ 3 w 15"/>
                <a:gd name="T43" fmla="*/ 50 h 50"/>
                <a:gd name="T44" fmla="*/ 0 w 15"/>
                <a:gd name="T45" fmla="*/ 50 h 50"/>
                <a:gd name="T46" fmla="*/ 0 w 15"/>
                <a:gd name="T47" fmla="*/ 8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50"/>
                <a:gd name="T74" fmla="*/ 15 w 1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50">
                  <a:moveTo>
                    <a:pt x="0" y="8"/>
                  </a:moveTo>
                  <a:lnTo>
                    <a:pt x="0" y="6"/>
                  </a:lnTo>
                  <a:lnTo>
                    <a:pt x="1" y="3"/>
                  </a:lnTo>
                  <a:lnTo>
                    <a:pt x="3" y="1"/>
                  </a:lnTo>
                  <a:lnTo>
                    <a:pt x="6" y="0"/>
                  </a:lnTo>
                  <a:lnTo>
                    <a:pt x="9" y="0"/>
                  </a:lnTo>
                  <a:lnTo>
                    <a:pt x="11" y="1"/>
                  </a:lnTo>
                  <a:lnTo>
                    <a:pt x="13" y="2"/>
                  </a:lnTo>
                  <a:lnTo>
                    <a:pt x="14" y="3"/>
                  </a:lnTo>
                  <a:lnTo>
                    <a:pt x="15" y="5"/>
                  </a:lnTo>
                  <a:lnTo>
                    <a:pt x="15" y="7"/>
                  </a:lnTo>
                  <a:lnTo>
                    <a:pt x="15" y="8"/>
                  </a:lnTo>
                  <a:lnTo>
                    <a:pt x="12" y="8"/>
                  </a:lnTo>
                  <a:lnTo>
                    <a:pt x="12" y="6"/>
                  </a:lnTo>
                  <a:lnTo>
                    <a:pt x="11" y="3"/>
                  </a:lnTo>
                  <a:lnTo>
                    <a:pt x="9" y="2"/>
                  </a:lnTo>
                  <a:lnTo>
                    <a:pt x="7" y="2"/>
                  </a:lnTo>
                  <a:lnTo>
                    <a:pt x="5" y="3"/>
                  </a:lnTo>
                  <a:lnTo>
                    <a:pt x="3" y="5"/>
                  </a:lnTo>
                  <a:lnTo>
                    <a:pt x="3" y="7"/>
                  </a:lnTo>
                  <a:lnTo>
                    <a:pt x="3" y="9"/>
                  </a:lnTo>
                  <a:lnTo>
                    <a:pt x="3" y="50"/>
                  </a:lnTo>
                  <a:lnTo>
                    <a:pt x="0" y="50"/>
                  </a:lnTo>
                  <a:lnTo>
                    <a:pt x="0" y="8"/>
                  </a:lnTo>
                  <a:close/>
                </a:path>
              </a:pathLst>
            </a:custGeom>
            <a:solidFill>
              <a:srgbClr val="5F5F7F"/>
            </a:solidFill>
            <a:ln w="3175">
              <a:solidFill>
                <a:srgbClr val="000000"/>
              </a:solidFill>
              <a:prstDash val="solid"/>
              <a:round/>
              <a:headEnd/>
              <a:tailEnd/>
            </a:ln>
          </p:spPr>
          <p:txBody>
            <a:bodyPr/>
            <a:lstStyle/>
            <a:p>
              <a:endParaRPr lang="en-GB"/>
            </a:p>
          </p:txBody>
        </p:sp>
        <p:sp>
          <p:nvSpPr>
            <p:cNvPr id="29151" name="Rectangle 62"/>
            <p:cNvSpPr>
              <a:spLocks noChangeArrowheads="1"/>
            </p:cNvSpPr>
            <p:nvPr/>
          </p:nvSpPr>
          <p:spPr bwMode="auto">
            <a:xfrm>
              <a:off x="797" y="1409"/>
              <a:ext cx="22"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52" name="Freeform 63"/>
            <p:cNvSpPr>
              <a:spLocks/>
            </p:cNvSpPr>
            <p:nvPr/>
          </p:nvSpPr>
          <p:spPr bwMode="auto">
            <a:xfrm>
              <a:off x="796" y="1408"/>
              <a:ext cx="24" cy="20"/>
            </a:xfrm>
            <a:custGeom>
              <a:avLst/>
              <a:gdLst>
                <a:gd name="T0" fmla="*/ 0 w 24"/>
                <a:gd name="T1" fmla="*/ 0 h 20"/>
                <a:gd name="T2" fmla="*/ 24 w 24"/>
                <a:gd name="T3" fmla="*/ 20 h 20"/>
                <a:gd name="T4" fmla="*/ 24 w 24"/>
                <a:gd name="T5" fmla="*/ 0 h 20"/>
                <a:gd name="T6" fmla="*/ 0 w 24"/>
                <a:gd name="T7" fmla="*/ 20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24" y="20"/>
                  </a:lnTo>
                  <a:lnTo>
                    <a:pt x="24"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53" name="Rectangle 64"/>
            <p:cNvSpPr>
              <a:spLocks noChangeArrowheads="1"/>
            </p:cNvSpPr>
            <p:nvPr/>
          </p:nvSpPr>
          <p:spPr bwMode="auto">
            <a:xfrm>
              <a:off x="821" y="1409"/>
              <a:ext cx="23"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54" name="Freeform 65"/>
            <p:cNvSpPr>
              <a:spLocks/>
            </p:cNvSpPr>
            <p:nvPr/>
          </p:nvSpPr>
          <p:spPr bwMode="auto">
            <a:xfrm>
              <a:off x="820" y="1408"/>
              <a:ext cx="25" cy="20"/>
            </a:xfrm>
            <a:custGeom>
              <a:avLst/>
              <a:gdLst>
                <a:gd name="T0" fmla="*/ 0 w 25"/>
                <a:gd name="T1" fmla="*/ 0 h 20"/>
                <a:gd name="T2" fmla="*/ 25 w 25"/>
                <a:gd name="T3" fmla="*/ 20 h 20"/>
                <a:gd name="T4" fmla="*/ 25 w 25"/>
                <a:gd name="T5" fmla="*/ 0 h 20"/>
                <a:gd name="T6" fmla="*/ 0 w 25"/>
                <a:gd name="T7" fmla="*/ 20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0"/>
                  </a:moveTo>
                  <a:lnTo>
                    <a:pt x="25" y="20"/>
                  </a:lnTo>
                  <a:lnTo>
                    <a:pt x="25"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55" name="Rectangle 66"/>
            <p:cNvSpPr>
              <a:spLocks noChangeArrowheads="1"/>
            </p:cNvSpPr>
            <p:nvPr/>
          </p:nvSpPr>
          <p:spPr bwMode="auto">
            <a:xfrm>
              <a:off x="846" y="1409"/>
              <a:ext cx="23"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56" name="Freeform 67"/>
            <p:cNvSpPr>
              <a:spLocks/>
            </p:cNvSpPr>
            <p:nvPr/>
          </p:nvSpPr>
          <p:spPr bwMode="auto">
            <a:xfrm>
              <a:off x="845" y="1408"/>
              <a:ext cx="25" cy="20"/>
            </a:xfrm>
            <a:custGeom>
              <a:avLst/>
              <a:gdLst>
                <a:gd name="T0" fmla="*/ 0 w 25"/>
                <a:gd name="T1" fmla="*/ 0 h 20"/>
                <a:gd name="T2" fmla="*/ 25 w 25"/>
                <a:gd name="T3" fmla="*/ 20 h 20"/>
                <a:gd name="T4" fmla="*/ 25 w 25"/>
                <a:gd name="T5" fmla="*/ 0 h 20"/>
                <a:gd name="T6" fmla="*/ 0 w 25"/>
                <a:gd name="T7" fmla="*/ 20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0"/>
                  </a:moveTo>
                  <a:lnTo>
                    <a:pt x="25" y="20"/>
                  </a:lnTo>
                  <a:lnTo>
                    <a:pt x="25"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57" name="Rectangle 68"/>
            <p:cNvSpPr>
              <a:spLocks noChangeArrowheads="1"/>
            </p:cNvSpPr>
            <p:nvPr/>
          </p:nvSpPr>
          <p:spPr bwMode="auto">
            <a:xfrm>
              <a:off x="871" y="1409"/>
              <a:ext cx="23"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58" name="Freeform 69"/>
            <p:cNvSpPr>
              <a:spLocks/>
            </p:cNvSpPr>
            <p:nvPr/>
          </p:nvSpPr>
          <p:spPr bwMode="auto">
            <a:xfrm>
              <a:off x="870" y="1408"/>
              <a:ext cx="25" cy="20"/>
            </a:xfrm>
            <a:custGeom>
              <a:avLst/>
              <a:gdLst>
                <a:gd name="T0" fmla="*/ 0 w 25"/>
                <a:gd name="T1" fmla="*/ 0 h 20"/>
                <a:gd name="T2" fmla="*/ 25 w 25"/>
                <a:gd name="T3" fmla="*/ 20 h 20"/>
                <a:gd name="T4" fmla="*/ 25 w 25"/>
                <a:gd name="T5" fmla="*/ 0 h 20"/>
                <a:gd name="T6" fmla="*/ 0 w 25"/>
                <a:gd name="T7" fmla="*/ 20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0"/>
                  </a:moveTo>
                  <a:lnTo>
                    <a:pt x="25" y="20"/>
                  </a:lnTo>
                  <a:lnTo>
                    <a:pt x="25"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59" name="Rectangle 70"/>
            <p:cNvSpPr>
              <a:spLocks noChangeArrowheads="1"/>
            </p:cNvSpPr>
            <p:nvPr/>
          </p:nvSpPr>
          <p:spPr bwMode="auto">
            <a:xfrm>
              <a:off x="896" y="1409"/>
              <a:ext cx="22"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60" name="Freeform 71"/>
            <p:cNvSpPr>
              <a:spLocks/>
            </p:cNvSpPr>
            <p:nvPr/>
          </p:nvSpPr>
          <p:spPr bwMode="auto">
            <a:xfrm>
              <a:off x="895" y="1408"/>
              <a:ext cx="24" cy="20"/>
            </a:xfrm>
            <a:custGeom>
              <a:avLst/>
              <a:gdLst>
                <a:gd name="T0" fmla="*/ 0 w 24"/>
                <a:gd name="T1" fmla="*/ 0 h 20"/>
                <a:gd name="T2" fmla="*/ 24 w 24"/>
                <a:gd name="T3" fmla="*/ 20 h 20"/>
                <a:gd name="T4" fmla="*/ 24 w 24"/>
                <a:gd name="T5" fmla="*/ 0 h 20"/>
                <a:gd name="T6" fmla="*/ 0 w 24"/>
                <a:gd name="T7" fmla="*/ 20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24" y="20"/>
                  </a:lnTo>
                  <a:lnTo>
                    <a:pt x="24"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61" name="Rectangle 72"/>
            <p:cNvSpPr>
              <a:spLocks noChangeArrowheads="1"/>
            </p:cNvSpPr>
            <p:nvPr/>
          </p:nvSpPr>
          <p:spPr bwMode="auto">
            <a:xfrm>
              <a:off x="920" y="1409"/>
              <a:ext cx="23"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62" name="Freeform 73"/>
            <p:cNvSpPr>
              <a:spLocks/>
            </p:cNvSpPr>
            <p:nvPr/>
          </p:nvSpPr>
          <p:spPr bwMode="auto">
            <a:xfrm>
              <a:off x="919" y="1408"/>
              <a:ext cx="25" cy="20"/>
            </a:xfrm>
            <a:custGeom>
              <a:avLst/>
              <a:gdLst>
                <a:gd name="T0" fmla="*/ 0 w 25"/>
                <a:gd name="T1" fmla="*/ 0 h 20"/>
                <a:gd name="T2" fmla="*/ 25 w 25"/>
                <a:gd name="T3" fmla="*/ 20 h 20"/>
                <a:gd name="T4" fmla="*/ 25 w 25"/>
                <a:gd name="T5" fmla="*/ 0 h 20"/>
                <a:gd name="T6" fmla="*/ 0 w 25"/>
                <a:gd name="T7" fmla="*/ 20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0"/>
                  </a:moveTo>
                  <a:lnTo>
                    <a:pt x="25" y="20"/>
                  </a:lnTo>
                  <a:lnTo>
                    <a:pt x="25"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63" name="Rectangle 74"/>
            <p:cNvSpPr>
              <a:spLocks noChangeArrowheads="1"/>
            </p:cNvSpPr>
            <p:nvPr/>
          </p:nvSpPr>
          <p:spPr bwMode="auto">
            <a:xfrm>
              <a:off x="945" y="1409"/>
              <a:ext cx="23"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64" name="Freeform 75"/>
            <p:cNvSpPr>
              <a:spLocks/>
            </p:cNvSpPr>
            <p:nvPr/>
          </p:nvSpPr>
          <p:spPr bwMode="auto">
            <a:xfrm>
              <a:off x="944" y="1408"/>
              <a:ext cx="25" cy="20"/>
            </a:xfrm>
            <a:custGeom>
              <a:avLst/>
              <a:gdLst>
                <a:gd name="T0" fmla="*/ 0 w 25"/>
                <a:gd name="T1" fmla="*/ 0 h 20"/>
                <a:gd name="T2" fmla="*/ 25 w 25"/>
                <a:gd name="T3" fmla="*/ 20 h 20"/>
                <a:gd name="T4" fmla="*/ 25 w 25"/>
                <a:gd name="T5" fmla="*/ 0 h 20"/>
                <a:gd name="T6" fmla="*/ 0 w 25"/>
                <a:gd name="T7" fmla="*/ 20 h 20"/>
                <a:gd name="T8" fmla="*/ 0 60000 65536"/>
                <a:gd name="T9" fmla="*/ 0 60000 65536"/>
                <a:gd name="T10" fmla="*/ 0 60000 65536"/>
                <a:gd name="T11" fmla="*/ 0 60000 65536"/>
                <a:gd name="T12" fmla="*/ 0 w 25"/>
                <a:gd name="T13" fmla="*/ 0 h 20"/>
                <a:gd name="T14" fmla="*/ 25 w 25"/>
                <a:gd name="T15" fmla="*/ 20 h 20"/>
              </a:gdLst>
              <a:ahLst/>
              <a:cxnLst>
                <a:cxn ang="T8">
                  <a:pos x="T0" y="T1"/>
                </a:cxn>
                <a:cxn ang="T9">
                  <a:pos x="T2" y="T3"/>
                </a:cxn>
                <a:cxn ang="T10">
                  <a:pos x="T4" y="T5"/>
                </a:cxn>
                <a:cxn ang="T11">
                  <a:pos x="T6" y="T7"/>
                </a:cxn>
              </a:cxnLst>
              <a:rect l="T12" t="T13" r="T14" b="T15"/>
              <a:pathLst>
                <a:path w="25" h="20">
                  <a:moveTo>
                    <a:pt x="0" y="0"/>
                  </a:moveTo>
                  <a:lnTo>
                    <a:pt x="25" y="20"/>
                  </a:lnTo>
                  <a:lnTo>
                    <a:pt x="25"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65" name="Rectangle 76"/>
            <p:cNvSpPr>
              <a:spLocks noChangeArrowheads="1"/>
            </p:cNvSpPr>
            <p:nvPr/>
          </p:nvSpPr>
          <p:spPr bwMode="auto">
            <a:xfrm>
              <a:off x="970" y="1409"/>
              <a:ext cx="22" cy="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66" name="Freeform 77"/>
            <p:cNvSpPr>
              <a:spLocks/>
            </p:cNvSpPr>
            <p:nvPr/>
          </p:nvSpPr>
          <p:spPr bwMode="auto">
            <a:xfrm>
              <a:off x="969" y="1408"/>
              <a:ext cx="24" cy="20"/>
            </a:xfrm>
            <a:custGeom>
              <a:avLst/>
              <a:gdLst>
                <a:gd name="T0" fmla="*/ 0 w 24"/>
                <a:gd name="T1" fmla="*/ 0 h 20"/>
                <a:gd name="T2" fmla="*/ 24 w 24"/>
                <a:gd name="T3" fmla="*/ 20 h 20"/>
                <a:gd name="T4" fmla="*/ 24 w 24"/>
                <a:gd name="T5" fmla="*/ 0 h 20"/>
                <a:gd name="T6" fmla="*/ 0 w 24"/>
                <a:gd name="T7" fmla="*/ 20 h 20"/>
                <a:gd name="T8" fmla="*/ 0 60000 65536"/>
                <a:gd name="T9" fmla="*/ 0 60000 65536"/>
                <a:gd name="T10" fmla="*/ 0 60000 65536"/>
                <a:gd name="T11" fmla="*/ 0 60000 65536"/>
                <a:gd name="T12" fmla="*/ 0 w 24"/>
                <a:gd name="T13" fmla="*/ 0 h 20"/>
                <a:gd name="T14" fmla="*/ 24 w 24"/>
                <a:gd name="T15" fmla="*/ 20 h 20"/>
              </a:gdLst>
              <a:ahLst/>
              <a:cxnLst>
                <a:cxn ang="T8">
                  <a:pos x="T0" y="T1"/>
                </a:cxn>
                <a:cxn ang="T9">
                  <a:pos x="T2" y="T3"/>
                </a:cxn>
                <a:cxn ang="T10">
                  <a:pos x="T4" y="T5"/>
                </a:cxn>
                <a:cxn ang="T11">
                  <a:pos x="T6" y="T7"/>
                </a:cxn>
              </a:cxnLst>
              <a:rect l="T12" t="T13" r="T14" b="T15"/>
              <a:pathLst>
                <a:path w="24" h="20">
                  <a:moveTo>
                    <a:pt x="0" y="0"/>
                  </a:moveTo>
                  <a:lnTo>
                    <a:pt x="24" y="20"/>
                  </a:lnTo>
                  <a:lnTo>
                    <a:pt x="24" y="0"/>
                  </a:lnTo>
                  <a:lnTo>
                    <a:pt x="0" y="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67" name="Line 78"/>
            <p:cNvSpPr>
              <a:spLocks noChangeShapeType="1"/>
            </p:cNvSpPr>
            <p:nvPr/>
          </p:nvSpPr>
          <p:spPr bwMode="auto">
            <a:xfrm>
              <a:off x="857"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68" name="Line 79"/>
            <p:cNvSpPr>
              <a:spLocks noChangeShapeType="1"/>
            </p:cNvSpPr>
            <p:nvPr/>
          </p:nvSpPr>
          <p:spPr bwMode="auto">
            <a:xfrm>
              <a:off x="931"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69" name="Line 80"/>
            <p:cNvSpPr>
              <a:spLocks noChangeShapeType="1"/>
            </p:cNvSpPr>
            <p:nvPr/>
          </p:nvSpPr>
          <p:spPr bwMode="auto">
            <a:xfrm>
              <a:off x="882"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0" name="Line 81"/>
            <p:cNvSpPr>
              <a:spLocks noChangeShapeType="1"/>
            </p:cNvSpPr>
            <p:nvPr/>
          </p:nvSpPr>
          <p:spPr bwMode="auto">
            <a:xfrm>
              <a:off x="907"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1" name="Line 82"/>
            <p:cNvSpPr>
              <a:spLocks noChangeShapeType="1"/>
            </p:cNvSpPr>
            <p:nvPr/>
          </p:nvSpPr>
          <p:spPr bwMode="auto">
            <a:xfrm>
              <a:off x="833"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2" name="Line 83"/>
            <p:cNvSpPr>
              <a:spLocks noChangeShapeType="1"/>
            </p:cNvSpPr>
            <p:nvPr/>
          </p:nvSpPr>
          <p:spPr bwMode="auto">
            <a:xfrm>
              <a:off x="808"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3" name="Line 84"/>
            <p:cNvSpPr>
              <a:spLocks noChangeShapeType="1"/>
            </p:cNvSpPr>
            <p:nvPr/>
          </p:nvSpPr>
          <p:spPr bwMode="auto">
            <a:xfrm>
              <a:off x="956"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4" name="Line 85"/>
            <p:cNvSpPr>
              <a:spLocks noChangeShapeType="1"/>
            </p:cNvSpPr>
            <p:nvPr/>
          </p:nvSpPr>
          <p:spPr bwMode="auto">
            <a:xfrm>
              <a:off x="981" y="1408"/>
              <a:ext cx="1"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175" name="Freeform 86"/>
            <p:cNvSpPr>
              <a:spLocks/>
            </p:cNvSpPr>
            <p:nvPr/>
          </p:nvSpPr>
          <p:spPr bwMode="auto">
            <a:xfrm>
              <a:off x="758" y="1399"/>
              <a:ext cx="216" cy="9"/>
            </a:xfrm>
            <a:custGeom>
              <a:avLst/>
              <a:gdLst>
                <a:gd name="T0" fmla="*/ 0 w 216"/>
                <a:gd name="T1" fmla="*/ 8 h 9"/>
                <a:gd name="T2" fmla="*/ 13 w 216"/>
                <a:gd name="T3" fmla="*/ 0 h 9"/>
                <a:gd name="T4" fmla="*/ 215 w 216"/>
                <a:gd name="T5" fmla="*/ 0 h 9"/>
                <a:gd name="T6" fmla="*/ 216 w 216"/>
                <a:gd name="T7" fmla="*/ 9 h 9"/>
                <a:gd name="T8" fmla="*/ 0 60000 65536"/>
                <a:gd name="T9" fmla="*/ 0 60000 65536"/>
                <a:gd name="T10" fmla="*/ 0 60000 65536"/>
                <a:gd name="T11" fmla="*/ 0 60000 65536"/>
                <a:gd name="T12" fmla="*/ 0 w 216"/>
                <a:gd name="T13" fmla="*/ 0 h 9"/>
                <a:gd name="T14" fmla="*/ 216 w 216"/>
                <a:gd name="T15" fmla="*/ 9 h 9"/>
              </a:gdLst>
              <a:ahLst/>
              <a:cxnLst>
                <a:cxn ang="T8">
                  <a:pos x="T0" y="T1"/>
                </a:cxn>
                <a:cxn ang="T9">
                  <a:pos x="T2" y="T3"/>
                </a:cxn>
                <a:cxn ang="T10">
                  <a:pos x="T4" y="T5"/>
                </a:cxn>
                <a:cxn ang="T11">
                  <a:pos x="T6" y="T7"/>
                </a:cxn>
              </a:cxnLst>
              <a:rect l="T12" t="T13" r="T14" b="T15"/>
              <a:pathLst>
                <a:path w="216" h="9">
                  <a:moveTo>
                    <a:pt x="0" y="8"/>
                  </a:moveTo>
                  <a:lnTo>
                    <a:pt x="13" y="0"/>
                  </a:lnTo>
                  <a:lnTo>
                    <a:pt x="215" y="0"/>
                  </a:lnTo>
                  <a:lnTo>
                    <a:pt x="216" y="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76" name="Freeform 87"/>
            <p:cNvSpPr>
              <a:spLocks/>
            </p:cNvSpPr>
            <p:nvPr/>
          </p:nvSpPr>
          <p:spPr bwMode="auto">
            <a:xfrm>
              <a:off x="1073" y="1362"/>
              <a:ext cx="21" cy="66"/>
            </a:xfrm>
            <a:custGeom>
              <a:avLst/>
              <a:gdLst>
                <a:gd name="T0" fmla="*/ 0 w 21"/>
                <a:gd name="T1" fmla="*/ 11 h 66"/>
                <a:gd name="T2" fmla="*/ 0 w 21"/>
                <a:gd name="T3" fmla="*/ 7 h 66"/>
                <a:gd name="T4" fmla="*/ 1 w 21"/>
                <a:gd name="T5" fmla="*/ 4 h 66"/>
                <a:gd name="T6" fmla="*/ 4 w 21"/>
                <a:gd name="T7" fmla="*/ 1 h 66"/>
                <a:gd name="T8" fmla="*/ 8 w 21"/>
                <a:gd name="T9" fmla="*/ 0 h 66"/>
                <a:gd name="T10" fmla="*/ 12 w 21"/>
                <a:gd name="T11" fmla="*/ 0 h 66"/>
                <a:gd name="T12" fmla="*/ 15 w 21"/>
                <a:gd name="T13" fmla="*/ 1 h 66"/>
                <a:gd name="T14" fmla="*/ 18 w 21"/>
                <a:gd name="T15" fmla="*/ 3 h 66"/>
                <a:gd name="T16" fmla="*/ 19 w 21"/>
                <a:gd name="T17" fmla="*/ 5 h 66"/>
                <a:gd name="T18" fmla="*/ 20 w 21"/>
                <a:gd name="T19" fmla="*/ 7 h 66"/>
                <a:gd name="T20" fmla="*/ 20 w 21"/>
                <a:gd name="T21" fmla="*/ 9 h 66"/>
                <a:gd name="T22" fmla="*/ 21 w 21"/>
                <a:gd name="T23" fmla="*/ 11 h 66"/>
                <a:gd name="T24" fmla="*/ 17 w 21"/>
                <a:gd name="T25" fmla="*/ 11 h 66"/>
                <a:gd name="T26" fmla="*/ 17 w 21"/>
                <a:gd name="T27" fmla="*/ 7 h 66"/>
                <a:gd name="T28" fmla="*/ 15 w 21"/>
                <a:gd name="T29" fmla="*/ 5 h 66"/>
                <a:gd name="T30" fmla="*/ 13 w 21"/>
                <a:gd name="T31" fmla="*/ 4 h 66"/>
                <a:gd name="T32" fmla="*/ 9 w 21"/>
                <a:gd name="T33" fmla="*/ 4 h 66"/>
                <a:gd name="T34" fmla="*/ 7 w 21"/>
                <a:gd name="T35" fmla="*/ 4 h 66"/>
                <a:gd name="T36" fmla="*/ 5 w 21"/>
                <a:gd name="T37" fmla="*/ 6 h 66"/>
                <a:gd name="T38" fmla="*/ 4 w 21"/>
                <a:gd name="T39" fmla="*/ 9 h 66"/>
                <a:gd name="T40" fmla="*/ 4 w 21"/>
                <a:gd name="T41" fmla="*/ 12 h 66"/>
                <a:gd name="T42" fmla="*/ 4 w 21"/>
                <a:gd name="T43" fmla="*/ 66 h 66"/>
                <a:gd name="T44" fmla="*/ 0 w 21"/>
                <a:gd name="T45" fmla="*/ 66 h 66"/>
                <a:gd name="T46" fmla="*/ 0 w 21"/>
                <a:gd name="T47" fmla="*/ 1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6"/>
                <a:gd name="T74" fmla="*/ 21 w 21"/>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6">
                  <a:moveTo>
                    <a:pt x="0" y="11"/>
                  </a:moveTo>
                  <a:lnTo>
                    <a:pt x="0" y="7"/>
                  </a:lnTo>
                  <a:lnTo>
                    <a:pt x="1" y="4"/>
                  </a:lnTo>
                  <a:lnTo>
                    <a:pt x="4" y="1"/>
                  </a:lnTo>
                  <a:lnTo>
                    <a:pt x="8" y="0"/>
                  </a:lnTo>
                  <a:lnTo>
                    <a:pt x="12" y="0"/>
                  </a:lnTo>
                  <a:lnTo>
                    <a:pt x="15" y="1"/>
                  </a:lnTo>
                  <a:lnTo>
                    <a:pt x="18" y="3"/>
                  </a:lnTo>
                  <a:lnTo>
                    <a:pt x="19" y="5"/>
                  </a:lnTo>
                  <a:lnTo>
                    <a:pt x="20" y="7"/>
                  </a:lnTo>
                  <a:lnTo>
                    <a:pt x="20" y="9"/>
                  </a:lnTo>
                  <a:lnTo>
                    <a:pt x="21" y="11"/>
                  </a:lnTo>
                  <a:lnTo>
                    <a:pt x="17" y="11"/>
                  </a:lnTo>
                  <a:lnTo>
                    <a:pt x="17" y="7"/>
                  </a:lnTo>
                  <a:lnTo>
                    <a:pt x="15" y="5"/>
                  </a:lnTo>
                  <a:lnTo>
                    <a:pt x="13" y="4"/>
                  </a:lnTo>
                  <a:lnTo>
                    <a:pt x="9" y="4"/>
                  </a:lnTo>
                  <a:lnTo>
                    <a:pt x="7" y="4"/>
                  </a:lnTo>
                  <a:lnTo>
                    <a:pt x="5" y="6"/>
                  </a:lnTo>
                  <a:lnTo>
                    <a:pt x="4" y="9"/>
                  </a:lnTo>
                  <a:lnTo>
                    <a:pt x="4" y="12"/>
                  </a:lnTo>
                  <a:lnTo>
                    <a:pt x="4" y="66"/>
                  </a:lnTo>
                  <a:lnTo>
                    <a:pt x="0" y="66"/>
                  </a:lnTo>
                  <a:lnTo>
                    <a:pt x="0" y="11"/>
                  </a:lnTo>
                  <a:close/>
                </a:path>
              </a:pathLst>
            </a:custGeom>
            <a:solidFill>
              <a:srgbClr val="5F5F7F"/>
            </a:solidFill>
            <a:ln w="3175">
              <a:solidFill>
                <a:srgbClr val="000000"/>
              </a:solidFill>
              <a:prstDash val="solid"/>
              <a:round/>
              <a:headEnd/>
              <a:tailEnd/>
            </a:ln>
          </p:spPr>
          <p:txBody>
            <a:bodyPr/>
            <a:lstStyle/>
            <a:p>
              <a:endParaRPr lang="en-GB"/>
            </a:p>
          </p:txBody>
        </p:sp>
        <p:sp>
          <p:nvSpPr>
            <p:cNvPr id="29177" name="Rectangle 88"/>
            <p:cNvSpPr>
              <a:spLocks noChangeArrowheads="1"/>
            </p:cNvSpPr>
            <p:nvPr/>
          </p:nvSpPr>
          <p:spPr bwMode="auto">
            <a:xfrm>
              <a:off x="1029" y="1413"/>
              <a:ext cx="27" cy="14"/>
            </a:xfrm>
            <a:prstGeom prst="rect">
              <a:avLst/>
            </a:prstGeom>
            <a:solidFill>
              <a:srgbClr val="009F9F"/>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78" name="Freeform 89"/>
            <p:cNvSpPr>
              <a:spLocks/>
            </p:cNvSpPr>
            <p:nvPr/>
          </p:nvSpPr>
          <p:spPr bwMode="auto">
            <a:xfrm>
              <a:off x="1057" y="1412"/>
              <a:ext cx="10" cy="16"/>
            </a:xfrm>
            <a:custGeom>
              <a:avLst/>
              <a:gdLst>
                <a:gd name="T0" fmla="*/ 0 w 10"/>
                <a:gd name="T1" fmla="*/ 0 h 16"/>
                <a:gd name="T2" fmla="*/ 0 w 10"/>
                <a:gd name="T3" fmla="*/ 16 h 16"/>
                <a:gd name="T4" fmla="*/ 10 w 10"/>
                <a:gd name="T5" fmla="*/ 16 h 16"/>
                <a:gd name="T6" fmla="*/ 10 w 10"/>
                <a:gd name="T7" fmla="*/ 1 h 16"/>
                <a:gd name="T8" fmla="*/ 0 w 10"/>
                <a:gd name="T9" fmla="*/ 0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0" y="0"/>
                  </a:moveTo>
                  <a:lnTo>
                    <a:pt x="0" y="16"/>
                  </a:lnTo>
                  <a:lnTo>
                    <a:pt x="10" y="16"/>
                  </a:lnTo>
                  <a:lnTo>
                    <a:pt x="10" y="1"/>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79" name="Freeform 90"/>
            <p:cNvSpPr>
              <a:spLocks/>
            </p:cNvSpPr>
            <p:nvPr/>
          </p:nvSpPr>
          <p:spPr bwMode="auto">
            <a:xfrm>
              <a:off x="1159" y="1379"/>
              <a:ext cx="11" cy="34"/>
            </a:xfrm>
            <a:custGeom>
              <a:avLst/>
              <a:gdLst>
                <a:gd name="T0" fmla="*/ 0 w 11"/>
                <a:gd name="T1" fmla="*/ 6 h 34"/>
                <a:gd name="T2" fmla="*/ 1 w 11"/>
                <a:gd name="T3" fmla="*/ 4 h 34"/>
                <a:gd name="T4" fmla="*/ 1 w 11"/>
                <a:gd name="T5" fmla="*/ 2 h 34"/>
                <a:gd name="T6" fmla="*/ 3 w 11"/>
                <a:gd name="T7" fmla="*/ 1 h 34"/>
                <a:gd name="T8" fmla="*/ 5 w 11"/>
                <a:gd name="T9" fmla="*/ 0 h 34"/>
                <a:gd name="T10" fmla="*/ 6 w 11"/>
                <a:gd name="T11" fmla="*/ 0 h 34"/>
                <a:gd name="T12" fmla="*/ 8 w 11"/>
                <a:gd name="T13" fmla="*/ 1 h 34"/>
                <a:gd name="T14" fmla="*/ 9 w 11"/>
                <a:gd name="T15" fmla="*/ 1 h 34"/>
                <a:gd name="T16" fmla="*/ 10 w 11"/>
                <a:gd name="T17" fmla="*/ 3 h 34"/>
                <a:gd name="T18" fmla="*/ 11 w 11"/>
                <a:gd name="T19" fmla="*/ 4 h 34"/>
                <a:gd name="T20" fmla="*/ 11 w 11"/>
                <a:gd name="T21" fmla="*/ 5 h 34"/>
                <a:gd name="T22" fmla="*/ 11 w 11"/>
                <a:gd name="T23" fmla="*/ 6 h 34"/>
                <a:gd name="T24" fmla="*/ 9 w 11"/>
                <a:gd name="T25" fmla="*/ 6 h 34"/>
                <a:gd name="T26" fmla="*/ 9 w 11"/>
                <a:gd name="T27" fmla="*/ 4 h 34"/>
                <a:gd name="T28" fmla="*/ 8 w 11"/>
                <a:gd name="T29" fmla="*/ 3 h 34"/>
                <a:gd name="T30" fmla="*/ 7 w 11"/>
                <a:gd name="T31" fmla="*/ 2 h 34"/>
                <a:gd name="T32" fmla="*/ 5 w 11"/>
                <a:gd name="T33" fmla="*/ 2 h 34"/>
                <a:gd name="T34" fmla="*/ 4 w 11"/>
                <a:gd name="T35" fmla="*/ 2 h 34"/>
                <a:gd name="T36" fmla="*/ 3 w 11"/>
                <a:gd name="T37" fmla="*/ 3 h 34"/>
                <a:gd name="T38" fmla="*/ 3 w 11"/>
                <a:gd name="T39" fmla="*/ 5 h 34"/>
                <a:gd name="T40" fmla="*/ 3 w 11"/>
                <a:gd name="T41" fmla="*/ 7 h 34"/>
                <a:gd name="T42" fmla="*/ 3 w 11"/>
                <a:gd name="T43" fmla="*/ 34 h 34"/>
                <a:gd name="T44" fmla="*/ 0 w 11"/>
                <a:gd name="T45" fmla="*/ 34 h 34"/>
                <a:gd name="T46" fmla="*/ 0 w 11"/>
                <a:gd name="T47" fmla="*/ 6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34"/>
                <a:gd name="T74" fmla="*/ 11 w 1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34">
                  <a:moveTo>
                    <a:pt x="0" y="6"/>
                  </a:moveTo>
                  <a:lnTo>
                    <a:pt x="1" y="4"/>
                  </a:lnTo>
                  <a:lnTo>
                    <a:pt x="1" y="2"/>
                  </a:lnTo>
                  <a:lnTo>
                    <a:pt x="3" y="1"/>
                  </a:lnTo>
                  <a:lnTo>
                    <a:pt x="5" y="0"/>
                  </a:lnTo>
                  <a:lnTo>
                    <a:pt x="6" y="0"/>
                  </a:lnTo>
                  <a:lnTo>
                    <a:pt x="8" y="1"/>
                  </a:lnTo>
                  <a:lnTo>
                    <a:pt x="9" y="1"/>
                  </a:lnTo>
                  <a:lnTo>
                    <a:pt x="10" y="3"/>
                  </a:lnTo>
                  <a:lnTo>
                    <a:pt x="11" y="4"/>
                  </a:lnTo>
                  <a:lnTo>
                    <a:pt x="11" y="5"/>
                  </a:lnTo>
                  <a:lnTo>
                    <a:pt x="11" y="6"/>
                  </a:lnTo>
                  <a:lnTo>
                    <a:pt x="9" y="6"/>
                  </a:lnTo>
                  <a:lnTo>
                    <a:pt x="9" y="4"/>
                  </a:lnTo>
                  <a:lnTo>
                    <a:pt x="8" y="3"/>
                  </a:lnTo>
                  <a:lnTo>
                    <a:pt x="7" y="2"/>
                  </a:lnTo>
                  <a:lnTo>
                    <a:pt x="5" y="2"/>
                  </a:lnTo>
                  <a:lnTo>
                    <a:pt x="4" y="2"/>
                  </a:lnTo>
                  <a:lnTo>
                    <a:pt x="3" y="3"/>
                  </a:lnTo>
                  <a:lnTo>
                    <a:pt x="3" y="5"/>
                  </a:lnTo>
                  <a:lnTo>
                    <a:pt x="3" y="7"/>
                  </a:lnTo>
                  <a:lnTo>
                    <a:pt x="3" y="34"/>
                  </a:lnTo>
                  <a:lnTo>
                    <a:pt x="0" y="34"/>
                  </a:lnTo>
                  <a:lnTo>
                    <a:pt x="0" y="6"/>
                  </a:lnTo>
                  <a:close/>
                </a:path>
              </a:pathLst>
            </a:custGeom>
            <a:solidFill>
              <a:srgbClr val="5F5F7F"/>
            </a:solidFill>
            <a:ln w="3175">
              <a:solidFill>
                <a:srgbClr val="000000"/>
              </a:solidFill>
              <a:prstDash val="solid"/>
              <a:round/>
              <a:headEnd/>
              <a:tailEnd/>
            </a:ln>
          </p:spPr>
          <p:txBody>
            <a:bodyPr/>
            <a:lstStyle/>
            <a:p>
              <a:endParaRPr lang="en-GB"/>
            </a:p>
          </p:txBody>
        </p:sp>
        <p:sp>
          <p:nvSpPr>
            <p:cNvPr id="29180" name="Rectangle 91"/>
            <p:cNvSpPr>
              <a:spLocks noChangeArrowheads="1"/>
            </p:cNvSpPr>
            <p:nvPr/>
          </p:nvSpPr>
          <p:spPr bwMode="auto">
            <a:xfrm>
              <a:off x="1025" y="1417"/>
              <a:ext cx="11"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81" name="Freeform 92"/>
            <p:cNvSpPr>
              <a:spLocks/>
            </p:cNvSpPr>
            <p:nvPr/>
          </p:nvSpPr>
          <p:spPr bwMode="auto">
            <a:xfrm>
              <a:off x="1025" y="1417"/>
              <a:ext cx="13" cy="10"/>
            </a:xfrm>
            <a:custGeom>
              <a:avLst/>
              <a:gdLst>
                <a:gd name="T0" fmla="*/ 0 w 13"/>
                <a:gd name="T1" fmla="*/ 0 h 10"/>
                <a:gd name="T2" fmla="*/ 13 w 13"/>
                <a:gd name="T3" fmla="*/ 10 h 10"/>
                <a:gd name="T4" fmla="*/ 13 w 13"/>
                <a:gd name="T5" fmla="*/ 0 h 10"/>
                <a:gd name="T6" fmla="*/ 0 w 13"/>
                <a:gd name="T7" fmla="*/ 1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13" y="10"/>
                  </a:lnTo>
                  <a:lnTo>
                    <a:pt x="13" y="0"/>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82" name="Rectangle 93"/>
            <p:cNvSpPr>
              <a:spLocks noChangeArrowheads="1"/>
            </p:cNvSpPr>
            <p:nvPr/>
          </p:nvSpPr>
          <p:spPr bwMode="auto">
            <a:xfrm>
              <a:off x="1026" y="1407"/>
              <a:ext cx="11" cy="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83" name="Freeform 94"/>
            <p:cNvSpPr>
              <a:spLocks/>
            </p:cNvSpPr>
            <p:nvPr/>
          </p:nvSpPr>
          <p:spPr bwMode="auto">
            <a:xfrm>
              <a:off x="1025" y="1406"/>
              <a:ext cx="13" cy="11"/>
            </a:xfrm>
            <a:custGeom>
              <a:avLst/>
              <a:gdLst>
                <a:gd name="T0" fmla="*/ 0 w 13"/>
                <a:gd name="T1" fmla="*/ 0 h 11"/>
                <a:gd name="T2" fmla="*/ 13 w 13"/>
                <a:gd name="T3" fmla="*/ 11 h 11"/>
                <a:gd name="T4" fmla="*/ 13 w 13"/>
                <a:gd name="T5" fmla="*/ 0 h 11"/>
                <a:gd name="T6" fmla="*/ 0 w 13"/>
                <a:gd name="T7" fmla="*/ 11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0" y="0"/>
                  </a:moveTo>
                  <a:lnTo>
                    <a:pt x="13" y="11"/>
                  </a:lnTo>
                  <a:lnTo>
                    <a:pt x="13" y="0"/>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84" name="Rectangle 95"/>
            <p:cNvSpPr>
              <a:spLocks noChangeArrowheads="1"/>
            </p:cNvSpPr>
            <p:nvPr/>
          </p:nvSpPr>
          <p:spPr bwMode="auto">
            <a:xfrm>
              <a:off x="1024" y="1396"/>
              <a:ext cx="12"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85" name="Freeform 96"/>
            <p:cNvSpPr>
              <a:spLocks/>
            </p:cNvSpPr>
            <p:nvPr/>
          </p:nvSpPr>
          <p:spPr bwMode="auto">
            <a:xfrm>
              <a:off x="1025" y="1395"/>
              <a:ext cx="13" cy="11"/>
            </a:xfrm>
            <a:custGeom>
              <a:avLst/>
              <a:gdLst>
                <a:gd name="T0" fmla="*/ 0 w 13"/>
                <a:gd name="T1" fmla="*/ 0 h 11"/>
                <a:gd name="T2" fmla="*/ 13 w 13"/>
                <a:gd name="T3" fmla="*/ 11 h 11"/>
                <a:gd name="T4" fmla="*/ 13 w 13"/>
                <a:gd name="T5" fmla="*/ 0 h 11"/>
                <a:gd name="T6" fmla="*/ 0 w 13"/>
                <a:gd name="T7" fmla="*/ 11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0" y="0"/>
                  </a:moveTo>
                  <a:lnTo>
                    <a:pt x="13" y="11"/>
                  </a:lnTo>
                  <a:lnTo>
                    <a:pt x="13" y="0"/>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86" name="Rectangle 97"/>
            <p:cNvSpPr>
              <a:spLocks noChangeArrowheads="1"/>
            </p:cNvSpPr>
            <p:nvPr/>
          </p:nvSpPr>
          <p:spPr bwMode="auto">
            <a:xfrm>
              <a:off x="1026" y="1386"/>
              <a:ext cx="11"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87" name="Freeform 98"/>
            <p:cNvSpPr>
              <a:spLocks/>
            </p:cNvSpPr>
            <p:nvPr/>
          </p:nvSpPr>
          <p:spPr bwMode="auto">
            <a:xfrm>
              <a:off x="1025" y="1385"/>
              <a:ext cx="13" cy="10"/>
            </a:xfrm>
            <a:custGeom>
              <a:avLst/>
              <a:gdLst>
                <a:gd name="T0" fmla="*/ 0 w 13"/>
                <a:gd name="T1" fmla="*/ 0 h 10"/>
                <a:gd name="T2" fmla="*/ 13 w 13"/>
                <a:gd name="T3" fmla="*/ 10 h 10"/>
                <a:gd name="T4" fmla="*/ 13 w 13"/>
                <a:gd name="T5" fmla="*/ 0 h 10"/>
                <a:gd name="T6" fmla="*/ 0 w 13"/>
                <a:gd name="T7" fmla="*/ 1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13" y="10"/>
                  </a:lnTo>
                  <a:lnTo>
                    <a:pt x="13" y="0"/>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88" name="Rectangle 99"/>
            <p:cNvSpPr>
              <a:spLocks noChangeArrowheads="1"/>
            </p:cNvSpPr>
            <p:nvPr/>
          </p:nvSpPr>
          <p:spPr bwMode="auto">
            <a:xfrm>
              <a:off x="1024" y="1374"/>
              <a:ext cx="12" cy="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89" name="Freeform 100"/>
            <p:cNvSpPr>
              <a:spLocks/>
            </p:cNvSpPr>
            <p:nvPr/>
          </p:nvSpPr>
          <p:spPr bwMode="auto">
            <a:xfrm>
              <a:off x="1025" y="1374"/>
              <a:ext cx="13" cy="11"/>
            </a:xfrm>
            <a:custGeom>
              <a:avLst/>
              <a:gdLst>
                <a:gd name="T0" fmla="*/ 0 w 13"/>
                <a:gd name="T1" fmla="*/ 0 h 11"/>
                <a:gd name="T2" fmla="*/ 13 w 13"/>
                <a:gd name="T3" fmla="*/ 11 h 11"/>
                <a:gd name="T4" fmla="*/ 13 w 13"/>
                <a:gd name="T5" fmla="*/ 0 h 11"/>
                <a:gd name="T6" fmla="*/ 0 w 13"/>
                <a:gd name="T7" fmla="*/ 11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0" y="0"/>
                  </a:moveTo>
                  <a:lnTo>
                    <a:pt x="13" y="11"/>
                  </a:lnTo>
                  <a:lnTo>
                    <a:pt x="13" y="0"/>
                  </a:lnTo>
                  <a:lnTo>
                    <a:pt x="0"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90" name="Rectangle 101"/>
            <p:cNvSpPr>
              <a:spLocks noChangeArrowheads="1"/>
            </p:cNvSpPr>
            <p:nvPr/>
          </p:nvSpPr>
          <p:spPr bwMode="auto">
            <a:xfrm>
              <a:off x="1026" y="1365"/>
              <a:ext cx="11"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91" name="Freeform 102"/>
            <p:cNvSpPr>
              <a:spLocks/>
            </p:cNvSpPr>
            <p:nvPr/>
          </p:nvSpPr>
          <p:spPr bwMode="auto">
            <a:xfrm>
              <a:off x="1025" y="1364"/>
              <a:ext cx="13" cy="10"/>
            </a:xfrm>
            <a:custGeom>
              <a:avLst/>
              <a:gdLst>
                <a:gd name="T0" fmla="*/ 0 w 13"/>
                <a:gd name="T1" fmla="*/ 0 h 10"/>
                <a:gd name="T2" fmla="*/ 13 w 13"/>
                <a:gd name="T3" fmla="*/ 10 h 10"/>
                <a:gd name="T4" fmla="*/ 13 w 13"/>
                <a:gd name="T5" fmla="*/ 0 h 10"/>
                <a:gd name="T6" fmla="*/ 0 w 13"/>
                <a:gd name="T7" fmla="*/ 10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0" y="0"/>
                  </a:moveTo>
                  <a:lnTo>
                    <a:pt x="13" y="10"/>
                  </a:lnTo>
                  <a:lnTo>
                    <a:pt x="13" y="0"/>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192" name="Freeform 103"/>
            <p:cNvSpPr>
              <a:spLocks/>
            </p:cNvSpPr>
            <p:nvPr/>
          </p:nvSpPr>
          <p:spPr bwMode="auto">
            <a:xfrm>
              <a:off x="519" y="1317"/>
              <a:ext cx="456" cy="78"/>
            </a:xfrm>
            <a:custGeom>
              <a:avLst/>
              <a:gdLst>
                <a:gd name="T0" fmla="*/ 456 w 456"/>
                <a:gd name="T1" fmla="*/ 0 h 78"/>
                <a:gd name="T2" fmla="*/ 456 w 456"/>
                <a:gd name="T3" fmla="*/ 15 h 78"/>
                <a:gd name="T4" fmla="*/ 278 w 456"/>
                <a:gd name="T5" fmla="*/ 26 h 78"/>
                <a:gd name="T6" fmla="*/ 236 w 456"/>
                <a:gd name="T7" fmla="*/ 74 h 78"/>
                <a:gd name="T8" fmla="*/ 0 w 456"/>
                <a:gd name="T9" fmla="*/ 78 h 78"/>
                <a:gd name="T10" fmla="*/ 0 w 456"/>
                <a:gd name="T11" fmla="*/ 69 h 78"/>
                <a:gd name="T12" fmla="*/ 222 w 456"/>
                <a:gd name="T13" fmla="*/ 62 h 78"/>
                <a:gd name="T14" fmla="*/ 268 w 456"/>
                <a:gd name="T15" fmla="*/ 13 h 78"/>
                <a:gd name="T16" fmla="*/ 456 w 456"/>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78"/>
                <a:gd name="T29" fmla="*/ 456 w 45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78">
                  <a:moveTo>
                    <a:pt x="456" y="0"/>
                  </a:moveTo>
                  <a:lnTo>
                    <a:pt x="456" y="15"/>
                  </a:lnTo>
                  <a:lnTo>
                    <a:pt x="278" y="26"/>
                  </a:lnTo>
                  <a:lnTo>
                    <a:pt x="236" y="74"/>
                  </a:lnTo>
                  <a:lnTo>
                    <a:pt x="0" y="78"/>
                  </a:lnTo>
                  <a:lnTo>
                    <a:pt x="0" y="69"/>
                  </a:lnTo>
                  <a:lnTo>
                    <a:pt x="222" y="62"/>
                  </a:lnTo>
                  <a:lnTo>
                    <a:pt x="268" y="13"/>
                  </a:lnTo>
                  <a:lnTo>
                    <a:pt x="456" y="0"/>
                  </a:lnTo>
                  <a:close/>
                </a:path>
              </a:pathLst>
            </a:custGeom>
            <a:solidFill>
              <a:srgbClr val="9F7F5F"/>
            </a:solidFill>
            <a:ln w="3175">
              <a:solidFill>
                <a:srgbClr val="000000"/>
              </a:solidFill>
              <a:prstDash val="solid"/>
              <a:round/>
              <a:headEnd/>
              <a:tailEnd/>
            </a:ln>
          </p:spPr>
          <p:txBody>
            <a:bodyPr/>
            <a:lstStyle/>
            <a:p>
              <a:endParaRPr lang="en-GB"/>
            </a:p>
          </p:txBody>
        </p:sp>
        <p:sp>
          <p:nvSpPr>
            <p:cNvPr id="29193" name="Freeform 104"/>
            <p:cNvSpPr>
              <a:spLocks/>
            </p:cNvSpPr>
            <p:nvPr/>
          </p:nvSpPr>
          <p:spPr bwMode="auto">
            <a:xfrm>
              <a:off x="864" y="1291"/>
              <a:ext cx="35" cy="43"/>
            </a:xfrm>
            <a:custGeom>
              <a:avLst/>
              <a:gdLst>
                <a:gd name="T0" fmla="*/ 18 w 35"/>
                <a:gd name="T1" fmla="*/ 0 h 43"/>
                <a:gd name="T2" fmla="*/ 35 w 35"/>
                <a:gd name="T3" fmla="*/ 6 h 43"/>
                <a:gd name="T4" fmla="*/ 35 w 35"/>
                <a:gd name="T5" fmla="*/ 19 h 43"/>
                <a:gd name="T6" fmla="*/ 20 w 35"/>
                <a:gd name="T7" fmla="*/ 19 h 43"/>
                <a:gd name="T8" fmla="*/ 12 w 35"/>
                <a:gd name="T9" fmla="*/ 41 h 43"/>
                <a:gd name="T10" fmla="*/ 0 w 35"/>
                <a:gd name="T11" fmla="*/ 43 h 43"/>
                <a:gd name="T12" fmla="*/ 18 w 35"/>
                <a:gd name="T13" fmla="*/ 0 h 43"/>
                <a:gd name="T14" fmla="*/ 0 60000 65536"/>
                <a:gd name="T15" fmla="*/ 0 60000 65536"/>
                <a:gd name="T16" fmla="*/ 0 60000 65536"/>
                <a:gd name="T17" fmla="*/ 0 60000 65536"/>
                <a:gd name="T18" fmla="*/ 0 60000 65536"/>
                <a:gd name="T19" fmla="*/ 0 60000 65536"/>
                <a:gd name="T20" fmla="*/ 0 60000 65536"/>
                <a:gd name="T21" fmla="*/ 0 w 35"/>
                <a:gd name="T22" fmla="*/ 0 h 43"/>
                <a:gd name="T23" fmla="*/ 35 w 3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3">
                  <a:moveTo>
                    <a:pt x="18" y="0"/>
                  </a:moveTo>
                  <a:lnTo>
                    <a:pt x="35" y="6"/>
                  </a:lnTo>
                  <a:lnTo>
                    <a:pt x="35" y="19"/>
                  </a:lnTo>
                  <a:lnTo>
                    <a:pt x="20" y="19"/>
                  </a:lnTo>
                  <a:lnTo>
                    <a:pt x="12" y="41"/>
                  </a:lnTo>
                  <a:lnTo>
                    <a:pt x="0" y="43"/>
                  </a:lnTo>
                  <a:lnTo>
                    <a:pt x="18" y="0"/>
                  </a:lnTo>
                  <a:close/>
                </a:path>
              </a:pathLst>
            </a:custGeom>
            <a:solidFill>
              <a:srgbClr val="7FFFDF"/>
            </a:solidFill>
            <a:ln w="3175">
              <a:solidFill>
                <a:srgbClr val="000000"/>
              </a:solidFill>
              <a:prstDash val="solid"/>
              <a:round/>
              <a:headEnd/>
              <a:tailEnd/>
            </a:ln>
          </p:spPr>
          <p:txBody>
            <a:bodyPr/>
            <a:lstStyle/>
            <a:p>
              <a:endParaRPr lang="en-GB"/>
            </a:p>
          </p:txBody>
        </p:sp>
        <p:sp>
          <p:nvSpPr>
            <p:cNvPr id="29194" name="Freeform 105"/>
            <p:cNvSpPr>
              <a:spLocks/>
            </p:cNvSpPr>
            <p:nvPr/>
          </p:nvSpPr>
          <p:spPr bwMode="auto">
            <a:xfrm>
              <a:off x="848" y="1290"/>
              <a:ext cx="35" cy="44"/>
            </a:xfrm>
            <a:custGeom>
              <a:avLst/>
              <a:gdLst>
                <a:gd name="T0" fmla="*/ 18 w 35"/>
                <a:gd name="T1" fmla="*/ 4 h 44"/>
                <a:gd name="T2" fmla="*/ 35 w 35"/>
                <a:gd name="T3" fmla="*/ 0 h 44"/>
                <a:gd name="T4" fmla="*/ 16 w 35"/>
                <a:gd name="T5" fmla="*/ 43 h 44"/>
                <a:gd name="T6" fmla="*/ 0 w 35"/>
                <a:gd name="T7" fmla="*/ 44 h 44"/>
                <a:gd name="T8" fmla="*/ 18 w 35"/>
                <a:gd name="T9" fmla="*/ 4 h 44"/>
                <a:gd name="T10" fmla="*/ 0 60000 65536"/>
                <a:gd name="T11" fmla="*/ 0 60000 65536"/>
                <a:gd name="T12" fmla="*/ 0 60000 65536"/>
                <a:gd name="T13" fmla="*/ 0 60000 65536"/>
                <a:gd name="T14" fmla="*/ 0 60000 65536"/>
                <a:gd name="T15" fmla="*/ 0 w 35"/>
                <a:gd name="T16" fmla="*/ 0 h 44"/>
                <a:gd name="T17" fmla="*/ 35 w 35"/>
                <a:gd name="T18" fmla="*/ 44 h 44"/>
              </a:gdLst>
              <a:ahLst/>
              <a:cxnLst>
                <a:cxn ang="T10">
                  <a:pos x="T0" y="T1"/>
                </a:cxn>
                <a:cxn ang="T11">
                  <a:pos x="T2" y="T3"/>
                </a:cxn>
                <a:cxn ang="T12">
                  <a:pos x="T4" y="T5"/>
                </a:cxn>
                <a:cxn ang="T13">
                  <a:pos x="T6" y="T7"/>
                </a:cxn>
                <a:cxn ang="T14">
                  <a:pos x="T8" y="T9"/>
                </a:cxn>
              </a:cxnLst>
              <a:rect l="T15" t="T16" r="T17" b="T18"/>
              <a:pathLst>
                <a:path w="35" h="44">
                  <a:moveTo>
                    <a:pt x="18" y="4"/>
                  </a:moveTo>
                  <a:lnTo>
                    <a:pt x="35" y="0"/>
                  </a:lnTo>
                  <a:lnTo>
                    <a:pt x="16" y="43"/>
                  </a:lnTo>
                  <a:lnTo>
                    <a:pt x="0" y="44"/>
                  </a:lnTo>
                  <a:lnTo>
                    <a:pt x="18" y="4"/>
                  </a:lnTo>
                  <a:close/>
                </a:path>
              </a:pathLst>
            </a:custGeom>
            <a:solidFill>
              <a:srgbClr val="00FFFF"/>
            </a:solidFill>
            <a:ln w="3175">
              <a:solidFill>
                <a:srgbClr val="000000"/>
              </a:solidFill>
              <a:prstDash val="solid"/>
              <a:round/>
              <a:headEnd/>
              <a:tailEnd/>
            </a:ln>
          </p:spPr>
          <p:txBody>
            <a:bodyPr/>
            <a:lstStyle/>
            <a:p>
              <a:endParaRPr lang="en-GB"/>
            </a:p>
          </p:txBody>
        </p:sp>
        <p:sp>
          <p:nvSpPr>
            <p:cNvPr id="29195" name="Freeform 106"/>
            <p:cNvSpPr>
              <a:spLocks/>
            </p:cNvSpPr>
            <p:nvPr/>
          </p:nvSpPr>
          <p:spPr bwMode="auto">
            <a:xfrm>
              <a:off x="921" y="1278"/>
              <a:ext cx="42" cy="50"/>
            </a:xfrm>
            <a:custGeom>
              <a:avLst/>
              <a:gdLst>
                <a:gd name="T0" fmla="*/ 23 w 42"/>
                <a:gd name="T1" fmla="*/ 3 h 50"/>
                <a:gd name="T2" fmla="*/ 42 w 42"/>
                <a:gd name="T3" fmla="*/ 0 h 50"/>
                <a:gd name="T4" fmla="*/ 22 w 42"/>
                <a:gd name="T5" fmla="*/ 49 h 50"/>
                <a:gd name="T6" fmla="*/ 0 w 42"/>
                <a:gd name="T7" fmla="*/ 50 h 50"/>
                <a:gd name="T8" fmla="*/ 23 w 42"/>
                <a:gd name="T9" fmla="*/ 3 h 50"/>
                <a:gd name="T10" fmla="*/ 0 60000 65536"/>
                <a:gd name="T11" fmla="*/ 0 60000 65536"/>
                <a:gd name="T12" fmla="*/ 0 60000 65536"/>
                <a:gd name="T13" fmla="*/ 0 60000 65536"/>
                <a:gd name="T14" fmla="*/ 0 60000 65536"/>
                <a:gd name="T15" fmla="*/ 0 w 42"/>
                <a:gd name="T16" fmla="*/ 0 h 50"/>
                <a:gd name="T17" fmla="*/ 42 w 42"/>
                <a:gd name="T18" fmla="*/ 50 h 50"/>
              </a:gdLst>
              <a:ahLst/>
              <a:cxnLst>
                <a:cxn ang="T10">
                  <a:pos x="T0" y="T1"/>
                </a:cxn>
                <a:cxn ang="T11">
                  <a:pos x="T2" y="T3"/>
                </a:cxn>
                <a:cxn ang="T12">
                  <a:pos x="T4" y="T5"/>
                </a:cxn>
                <a:cxn ang="T13">
                  <a:pos x="T6" y="T7"/>
                </a:cxn>
                <a:cxn ang="T14">
                  <a:pos x="T8" y="T9"/>
                </a:cxn>
              </a:cxnLst>
              <a:rect l="T15" t="T16" r="T17" b="T18"/>
              <a:pathLst>
                <a:path w="42" h="50">
                  <a:moveTo>
                    <a:pt x="23" y="3"/>
                  </a:moveTo>
                  <a:lnTo>
                    <a:pt x="42" y="0"/>
                  </a:lnTo>
                  <a:lnTo>
                    <a:pt x="22" y="49"/>
                  </a:lnTo>
                  <a:lnTo>
                    <a:pt x="0" y="50"/>
                  </a:lnTo>
                  <a:lnTo>
                    <a:pt x="23" y="3"/>
                  </a:lnTo>
                  <a:close/>
                </a:path>
              </a:pathLst>
            </a:custGeom>
            <a:solidFill>
              <a:srgbClr val="00FFFF"/>
            </a:solidFill>
            <a:ln w="3175">
              <a:solidFill>
                <a:srgbClr val="000000"/>
              </a:solidFill>
              <a:prstDash val="solid"/>
              <a:round/>
              <a:headEnd/>
              <a:tailEnd/>
            </a:ln>
          </p:spPr>
          <p:txBody>
            <a:bodyPr/>
            <a:lstStyle/>
            <a:p>
              <a:endParaRPr lang="en-GB"/>
            </a:p>
          </p:txBody>
        </p:sp>
        <p:sp>
          <p:nvSpPr>
            <p:cNvPr id="29196" name="Freeform 107"/>
            <p:cNvSpPr>
              <a:spLocks/>
            </p:cNvSpPr>
            <p:nvPr/>
          </p:nvSpPr>
          <p:spPr bwMode="auto">
            <a:xfrm>
              <a:off x="942" y="1278"/>
              <a:ext cx="38" cy="49"/>
            </a:xfrm>
            <a:custGeom>
              <a:avLst/>
              <a:gdLst>
                <a:gd name="T0" fmla="*/ 21 w 38"/>
                <a:gd name="T1" fmla="*/ 0 h 49"/>
                <a:gd name="T2" fmla="*/ 0 w 38"/>
                <a:gd name="T3" fmla="*/ 49 h 49"/>
                <a:gd name="T4" fmla="*/ 13 w 38"/>
                <a:gd name="T5" fmla="*/ 44 h 49"/>
                <a:gd name="T6" fmla="*/ 21 w 38"/>
                <a:gd name="T7" fmla="*/ 23 h 49"/>
                <a:gd name="T8" fmla="*/ 38 w 38"/>
                <a:gd name="T9" fmla="*/ 22 h 49"/>
                <a:gd name="T10" fmla="*/ 38 w 38"/>
                <a:gd name="T11" fmla="*/ 9 h 49"/>
                <a:gd name="T12" fmla="*/ 21 w 38"/>
                <a:gd name="T13" fmla="*/ 0 h 49"/>
                <a:gd name="T14" fmla="*/ 0 60000 65536"/>
                <a:gd name="T15" fmla="*/ 0 60000 65536"/>
                <a:gd name="T16" fmla="*/ 0 60000 65536"/>
                <a:gd name="T17" fmla="*/ 0 60000 65536"/>
                <a:gd name="T18" fmla="*/ 0 60000 65536"/>
                <a:gd name="T19" fmla="*/ 0 60000 65536"/>
                <a:gd name="T20" fmla="*/ 0 60000 65536"/>
                <a:gd name="T21" fmla="*/ 0 w 38"/>
                <a:gd name="T22" fmla="*/ 0 h 49"/>
                <a:gd name="T23" fmla="*/ 38 w 3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9">
                  <a:moveTo>
                    <a:pt x="21" y="0"/>
                  </a:moveTo>
                  <a:lnTo>
                    <a:pt x="0" y="49"/>
                  </a:lnTo>
                  <a:lnTo>
                    <a:pt x="13" y="44"/>
                  </a:lnTo>
                  <a:lnTo>
                    <a:pt x="21" y="23"/>
                  </a:lnTo>
                  <a:lnTo>
                    <a:pt x="38" y="22"/>
                  </a:lnTo>
                  <a:lnTo>
                    <a:pt x="38" y="9"/>
                  </a:lnTo>
                  <a:lnTo>
                    <a:pt x="21" y="0"/>
                  </a:lnTo>
                  <a:close/>
                </a:path>
              </a:pathLst>
            </a:custGeom>
            <a:solidFill>
              <a:srgbClr val="7FFFDF"/>
            </a:solidFill>
            <a:ln w="3175">
              <a:solidFill>
                <a:srgbClr val="000000"/>
              </a:solidFill>
              <a:prstDash val="solid"/>
              <a:round/>
              <a:headEnd/>
              <a:tailEnd/>
            </a:ln>
          </p:spPr>
          <p:txBody>
            <a:bodyPr/>
            <a:lstStyle/>
            <a:p>
              <a:endParaRPr lang="en-GB"/>
            </a:p>
          </p:txBody>
        </p:sp>
        <p:sp>
          <p:nvSpPr>
            <p:cNvPr id="29197" name="Rectangle 108"/>
            <p:cNvSpPr>
              <a:spLocks noChangeArrowheads="1"/>
            </p:cNvSpPr>
            <p:nvPr/>
          </p:nvSpPr>
          <p:spPr bwMode="auto">
            <a:xfrm>
              <a:off x="977" y="1411"/>
              <a:ext cx="40" cy="21"/>
            </a:xfrm>
            <a:prstGeom prst="rect">
              <a:avLst/>
            </a:prstGeom>
            <a:solidFill>
              <a:srgbClr val="009F9F"/>
            </a:solidFill>
            <a:ln w="3175">
              <a:solidFill>
                <a:srgbClr val="000000"/>
              </a:solidFill>
              <a:miter lim="800000"/>
              <a:headEnd/>
              <a:tailEnd/>
            </a:ln>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198" name="Freeform 109"/>
            <p:cNvSpPr>
              <a:spLocks/>
            </p:cNvSpPr>
            <p:nvPr/>
          </p:nvSpPr>
          <p:spPr bwMode="auto">
            <a:xfrm>
              <a:off x="1018" y="1410"/>
              <a:ext cx="14" cy="23"/>
            </a:xfrm>
            <a:custGeom>
              <a:avLst/>
              <a:gdLst>
                <a:gd name="T0" fmla="*/ 0 w 14"/>
                <a:gd name="T1" fmla="*/ 0 h 23"/>
                <a:gd name="T2" fmla="*/ 0 w 14"/>
                <a:gd name="T3" fmla="*/ 23 h 23"/>
                <a:gd name="T4" fmla="*/ 14 w 14"/>
                <a:gd name="T5" fmla="*/ 22 h 23"/>
                <a:gd name="T6" fmla="*/ 14 w 14"/>
                <a:gd name="T7" fmla="*/ 2 h 23"/>
                <a:gd name="T8" fmla="*/ 0 w 14"/>
                <a:gd name="T9" fmla="*/ 0 h 23"/>
                <a:gd name="T10" fmla="*/ 0 60000 65536"/>
                <a:gd name="T11" fmla="*/ 0 60000 65536"/>
                <a:gd name="T12" fmla="*/ 0 60000 65536"/>
                <a:gd name="T13" fmla="*/ 0 60000 65536"/>
                <a:gd name="T14" fmla="*/ 0 60000 65536"/>
                <a:gd name="T15" fmla="*/ 0 w 14"/>
                <a:gd name="T16" fmla="*/ 0 h 23"/>
                <a:gd name="T17" fmla="*/ 14 w 14"/>
                <a:gd name="T18" fmla="*/ 23 h 23"/>
              </a:gdLst>
              <a:ahLst/>
              <a:cxnLst>
                <a:cxn ang="T10">
                  <a:pos x="T0" y="T1"/>
                </a:cxn>
                <a:cxn ang="T11">
                  <a:pos x="T2" y="T3"/>
                </a:cxn>
                <a:cxn ang="T12">
                  <a:pos x="T4" y="T5"/>
                </a:cxn>
                <a:cxn ang="T13">
                  <a:pos x="T6" y="T7"/>
                </a:cxn>
                <a:cxn ang="T14">
                  <a:pos x="T8" y="T9"/>
                </a:cxn>
              </a:cxnLst>
              <a:rect l="T15" t="T16" r="T17" b="T18"/>
              <a:pathLst>
                <a:path w="14" h="23">
                  <a:moveTo>
                    <a:pt x="0" y="0"/>
                  </a:moveTo>
                  <a:lnTo>
                    <a:pt x="0" y="23"/>
                  </a:lnTo>
                  <a:lnTo>
                    <a:pt x="14" y="22"/>
                  </a:lnTo>
                  <a:lnTo>
                    <a:pt x="14" y="2"/>
                  </a:lnTo>
                  <a:lnTo>
                    <a:pt x="0" y="0"/>
                  </a:lnTo>
                  <a:close/>
                </a:path>
              </a:pathLst>
            </a:custGeom>
            <a:solidFill>
              <a:srgbClr val="00FFFF"/>
            </a:solidFill>
            <a:ln w="3175">
              <a:solidFill>
                <a:srgbClr val="000000"/>
              </a:solidFill>
              <a:prstDash val="solid"/>
              <a:round/>
              <a:headEnd/>
              <a:tailEnd/>
            </a:ln>
          </p:spPr>
          <p:txBody>
            <a:bodyPr/>
            <a:lstStyle/>
            <a:p>
              <a:endParaRPr lang="en-GB"/>
            </a:p>
          </p:txBody>
        </p:sp>
        <p:sp>
          <p:nvSpPr>
            <p:cNvPr id="29199" name="Freeform 110"/>
            <p:cNvSpPr>
              <a:spLocks/>
            </p:cNvSpPr>
            <p:nvPr/>
          </p:nvSpPr>
          <p:spPr bwMode="auto">
            <a:xfrm>
              <a:off x="796" y="1348"/>
              <a:ext cx="67" cy="6"/>
            </a:xfrm>
            <a:custGeom>
              <a:avLst/>
              <a:gdLst>
                <a:gd name="T0" fmla="*/ 0 w 67"/>
                <a:gd name="T1" fmla="*/ 3 h 6"/>
                <a:gd name="T2" fmla="*/ 60 w 67"/>
                <a:gd name="T3" fmla="*/ 0 h 6"/>
                <a:gd name="T4" fmla="*/ 67 w 67"/>
                <a:gd name="T5" fmla="*/ 5 h 6"/>
                <a:gd name="T6" fmla="*/ 6 w 67"/>
                <a:gd name="T7" fmla="*/ 6 h 6"/>
                <a:gd name="T8" fmla="*/ 0 w 67"/>
                <a:gd name="T9" fmla="*/ 3 h 6"/>
                <a:gd name="T10" fmla="*/ 0 60000 65536"/>
                <a:gd name="T11" fmla="*/ 0 60000 65536"/>
                <a:gd name="T12" fmla="*/ 0 60000 65536"/>
                <a:gd name="T13" fmla="*/ 0 60000 65536"/>
                <a:gd name="T14" fmla="*/ 0 60000 65536"/>
                <a:gd name="T15" fmla="*/ 0 w 67"/>
                <a:gd name="T16" fmla="*/ 0 h 6"/>
                <a:gd name="T17" fmla="*/ 67 w 67"/>
                <a:gd name="T18" fmla="*/ 6 h 6"/>
              </a:gdLst>
              <a:ahLst/>
              <a:cxnLst>
                <a:cxn ang="T10">
                  <a:pos x="T0" y="T1"/>
                </a:cxn>
                <a:cxn ang="T11">
                  <a:pos x="T2" y="T3"/>
                </a:cxn>
                <a:cxn ang="T12">
                  <a:pos x="T4" y="T5"/>
                </a:cxn>
                <a:cxn ang="T13">
                  <a:pos x="T6" y="T7"/>
                </a:cxn>
                <a:cxn ang="T14">
                  <a:pos x="T8" y="T9"/>
                </a:cxn>
              </a:cxnLst>
              <a:rect l="T15" t="T16" r="T17" b="T18"/>
              <a:pathLst>
                <a:path w="67" h="6">
                  <a:moveTo>
                    <a:pt x="0" y="3"/>
                  </a:moveTo>
                  <a:lnTo>
                    <a:pt x="60" y="0"/>
                  </a:lnTo>
                  <a:lnTo>
                    <a:pt x="67" y="5"/>
                  </a:lnTo>
                  <a:lnTo>
                    <a:pt x="6" y="6"/>
                  </a:lnTo>
                  <a:lnTo>
                    <a:pt x="0" y="3"/>
                  </a:lnTo>
                  <a:close/>
                </a:path>
              </a:pathLst>
            </a:custGeom>
            <a:solidFill>
              <a:srgbClr val="008080"/>
            </a:solidFill>
            <a:ln w="3175">
              <a:solidFill>
                <a:srgbClr val="000000"/>
              </a:solidFill>
              <a:prstDash val="solid"/>
              <a:round/>
              <a:headEnd/>
              <a:tailEnd/>
            </a:ln>
          </p:spPr>
          <p:txBody>
            <a:bodyPr/>
            <a:lstStyle/>
            <a:p>
              <a:endParaRPr lang="en-GB"/>
            </a:p>
          </p:txBody>
        </p:sp>
        <p:sp>
          <p:nvSpPr>
            <p:cNvPr id="29200" name="Freeform 111"/>
            <p:cNvSpPr>
              <a:spLocks/>
            </p:cNvSpPr>
            <p:nvPr/>
          </p:nvSpPr>
          <p:spPr bwMode="auto">
            <a:xfrm>
              <a:off x="795" y="1351"/>
              <a:ext cx="7" cy="78"/>
            </a:xfrm>
            <a:custGeom>
              <a:avLst/>
              <a:gdLst>
                <a:gd name="T0" fmla="*/ 0 w 7"/>
                <a:gd name="T1" fmla="*/ 78 h 78"/>
                <a:gd name="T2" fmla="*/ 0 w 7"/>
                <a:gd name="T3" fmla="*/ 0 h 78"/>
                <a:gd name="T4" fmla="*/ 7 w 7"/>
                <a:gd name="T5" fmla="*/ 4 h 78"/>
                <a:gd name="T6" fmla="*/ 7 w 7"/>
                <a:gd name="T7" fmla="*/ 78 h 78"/>
                <a:gd name="T8" fmla="*/ 0 w 7"/>
                <a:gd name="T9" fmla="*/ 78 h 78"/>
                <a:gd name="T10" fmla="*/ 0 60000 65536"/>
                <a:gd name="T11" fmla="*/ 0 60000 65536"/>
                <a:gd name="T12" fmla="*/ 0 60000 65536"/>
                <a:gd name="T13" fmla="*/ 0 60000 65536"/>
                <a:gd name="T14" fmla="*/ 0 60000 65536"/>
                <a:gd name="T15" fmla="*/ 0 w 7"/>
                <a:gd name="T16" fmla="*/ 0 h 78"/>
                <a:gd name="T17" fmla="*/ 7 w 7"/>
                <a:gd name="T18" fmla="*/ 78 h 78"/>
              </a:gdLst>
              <a:ahLst/>
              <a:cxnLst>
                <a:cxn ang="T10">
                  <a:pos x="T0" y="T1"/>
                </a:cxn>
                <a:cxn ang="T11">
                  <a:pos x="T2" y="T3"/>
                </a:cxn>
                <a:cxn ang="T12">
                  <a:pos x="T4" y="T5"/>
                </a:cxn>
                <a:cxn ang="T13">
                  <a:pos x="T6" y="T7"/>
                </a:cxn>
                <a:cxn ang="T14">
                  <a:pos x="T8" y="T9"/>
                </a:cxn>
              </a:cxnLst>
              <a:rect l="T15" t="T16" r="T17" b="T18"/>
              <a:pathLst>
                <a:path w="7" h="78">
                  <a:moveTo>
                    <a:pt x="0" y="78"/>
                  </a:moveTo>
                  <a:lnTo>
                    <a:pt x="0" y="0"/>
                  </a:lnTo>
                  <a:lnTo>
                    <a:pt x="7" y="4"/>
                  </a:lnTo>
                  <a:lnTo>
                    <a:pt x="7" y="78"/>
                  </a:lnTo>
                  <a:lnTo>
                    <a:pt x="0" y="78"/>
                  </a:lnTo>
                  <a:close/>
                </a:path>
              </a:pathLst>
            </a:custGeom>
            <a:solidFill>
              <a:srgbClr val="00BF9F"/>
            </a:solidFill>
            <a:ln w="3175">
              <a:solidFill>
                <a:srgbClr val="000000"/>
              </a:solidFill>
              <a:prstDash val="solid"/>
              <a:round/>
              <a:headEnd/>
              <a:tailEnd/>
            </a:ln>
          </p:spPr>
          <p:txBody>
            <a:bodyPr/>
            <a:lstStyle/>
            <a:p>
              <a:endParaRPr lang="en-GB"/>
            </a:p>
          </p:txBody>
        </p:sp>
        <p:sp>
          <p:nvSpPr>
            <p:cNvPr id="29201" name="Freeform 112"/>
            <p:cNvSpPr>
              <a:spLocks/>
            </p:cNvSpPr>
            <p:nvPr/>
          </p:nvSpPr>
          <p:spPr bwMode="auto">
            <a:xfrm>
              <a:off x="855" y="1348"/>
              <a:ext cx="7" cy="82"/>
            </a:xfrm>
            <a:custGeom>
              <a:avLst/>
              <a:gdLst>
                <a:gd name="T0" fmla="*/ 0 w 7"/>
                <a:gd name="T1" fmla="*/ 82 h 82"/>
                <a:gd name="T2" fmla="*/ 0 w 7"/>
                <a:gd name="T3" fmla="*/ 0 h 82"/>
                <a:gd name="T4" fmla="*/ 7 w 7"/>
                <a:gd name="T5" fmla="*/ 5 h 82"/>
                <a:gd name="T6" fmla="*/ 7 w 7"/>
                <a:gd name="T7" fmla="*/ 82 h 82"/>
                <a:gd name="T8" fmla="*/ 0 w 7"/>
                <a:gd name="T9" fmla="*/ 82 h 82"/>
                <a:gd name="T10" fmla="*/ 0 60000 65536"/>
                <a:gd name="T11" fmla="*/ 0 60000 65536"/>
                <a:gd name="T12" fmla="*/ 0 60000 65536"/>
                <a:gd name="T13" fmla="*/ 0 60000 65536"/>
                <a:gd name="T14" fmla="*/ 0 60000 65536"/>
                <a:gd name="T15" fmla="*/ 0 w 7"/>
                <a:gd name="T16" fmla="*/ 0 h 82"/>
                <a:gd name="T17" fmla="*/ 7 w 7"/>
                <a:gd name="T18" fmla="*/ 82 h 82"/>
              </a:gdLst>
              <a:ahLst/>
              <a:cxnLst>
                <a:cxn ang="T10">
                  <a:pos x="T0" y="T1"/>
                </a:cxn>
                <a:cxn ang="T11">
                  <a:pos x="T2" y="T3"/>
                </a:cxn>
                <a:cxn ang="T12">
                  <a:pos x="T4" y="T5"/>
                </a:cxn>
                <a:cxn ang="T13">
                  <a:pos x="T6" y="T7"/>
                </a:cxn>
                <a:cxn ang="T14">
                  <a:pos x="T8" y="T9"/>
                </a:cxn>
              </a:cxnLst>
              <a:rect l="T15" t="T16" r="T17" b="T18"/>
              <a:pathLst>
                <a:path w="7" h="82">
                  <a:moveTo>
                    <a:pt x="0" y="82"/>
                  </a:moveTo>
                  <a:lnTo>
                    <a:pt x="0" y="0"/>
                  </a:lnTo>
                  <a:lnTo>
                    <a:pt x="7" y="5"/>
                  </a:lnTo>
                  <a:lnTo>
                    <a:pt x="7" y="82"/>
                  </a:lnTo>
                  <a:lnTo>
                    <a:pt x="0" y="82"/>
                  </a:lnTo>
                  <a:close/>
                </a:path>
              </a:pathLst>
            </a:custGeom>
            <a:solidFill>
              <a:srgbClr val="00BF9F"/>
            </a:solidFill>
            <a:ln w="3175">
              <a:solidFill>
                <a:srgbClr val="000000"/>
              </a:solidFill>
              <a:prstDash val="solid"/>
              <a:round/>
              <a:headEnd/>
              <a:tailEnd/>
            </a:ln>
          </p:spPr>
          <p:txBody>
            <a:bodyPr/>
            <a:lstStyle/>
            <a:p>
              <a:endParaRPr lang="en-GB"/>
            </a:p>
          </p:txBody>
        </p:sp>
        <p:sp>
          <p:nvSpPr>
            <p:cNvPr id="29202" name="Freeform 113"/>
            <p:cNvSpPr>
              <a:spLocks/>
            </p:cNvSpPr>
            <p:nvPr/>
          </p:nvSpPr>
          <p:spPr bwMode="auto">
            <a:xfrm>
              <a:off x="855" y="1346"/>
              <a:ext cx="83" cy="7"/>
            </a:xfrm>
            <a:custGeom>
              <a:avLst/>
              <a:gdLst>
                <a:gd name="T0" fmla="*/ 0 w 83"/>
                <a:gd name="T1" fmla="*/ 2 h 7"/>
                <a:gd name="T2" fmla="*/ 73 w 83"/>
                <a:gd name="T3" fmla="*/ 0 h 7"/>
                <a:gd name="T4" fmla="*/ 83 w 83"/>
                <a:gd name="T5" fmla="*/ 4 h 7"/>
                <a:gd name="T6" fmla="*/ 8 w 83"/>
                <a:gd name="T7" fmla="*/ 7 h 7"/>
                <a:gd name="T8" fmla="*/ 0 w 83"/>
                <a:gd name="T9" fmla="*/ 2 h 7"/>
                <a:gd name="T10" fmla="*/ 0 60000 65536"/>
                <a:gd name="T11" fmla="*/ 0 60000 65536"/>
                <a:gd name="T12" fmla="*/ 0 60000 65536"/>
                <a:gd name="T13" fmla="*/ 0 60000 65536"/>
                <a:gd name="T14" fmla="*/ 0 60000 65536"/>
                <a:gd name="T15" fmla="*/ 0 w 83"/>
                <a:gd name="T16" fmla="*/ 0 h 7"/>
                <a:gd name="T17" fmla="*/ 83 w 83"/>
                <a:gd name="T18" fmla="*/ 7 h 7"/>
              </a:gdLst>
              <a:ahLst/>
              <a:cxnLst>
                <a:cxn ang="T10">
                  <a:pos x="T0" y="T1"/>
                </a:cxn>
                <a:cxn ang="T11">
                  <a:pos x="T2" y="T3"/>
                </a:cxn>
                <a:cxn ang="T12">
                  <a:pos x="T4" y="T5"/>
                </a:cxn>
                <a:cxn ang="T13">
                  <a:pos x="T6" y="T7"/>
                </a:cxn>
                <a:cxn ang="T14">
                  <a:pos x="T8" y="T9"/>
                </a:cxn>
              </a:cxnLst>
              <a:rect l="T15" t="T16" r="T17" b="T18"/>
              <a:pathLst>
                <a:path w="83" h="7">
                  <a:moveTo>
                    <a:pt x="0" y="2"/>
                  </a:moveTo>
                  <a:lnTo>
                    <a:pt x="73" y="0"/>
                  </a:lnTo>
                  <a:lnTo>
                    <a:pt x="83" y="4"/>
                  </a:lnTo>
                  <a:lnTo>
                    <a:pt x="8" y="7"/>
                  </a:lnTo>
                  <a:lnTo>
                    <a:pt x="0" y="2"/>
                  </a:lnTo>
                  <a:close/>
                </a:path>
              </a:pathLst>
            </a:custGeom>
            <a:solidFill>
              <a:srgbClr val="008080"/>
            </a:solidFill>
            <a:ln w="3175">
              <a:solidFill>
                <a:srgbClr val="000000"/>
              </a:solidFill>
              <a:prstDash val="solid"/>
              <a:round/>
              <a:headEnd/>
              <a:tailEnd/>
            </a:ln>
          </p:spPr>
          <p:txBody>
            <a:bodyPr/>
            <a:lstStyle/>
            <a:p>
              <a:endParaRPr lang="en-GB"/>
            </a:p>
          </p:txBody>
        </p:sp>
        <p:sp>
          <p:nvSpPr>
            <p:cNvPr id="29203" name="Freeform 114"/>
            <p:cNvSpPr>
              <a:spLocks/>
            </p:cNvSpPr>
            <p:nvPr/>
          </p:nvSpPr>
          <p:spPr bwMode="auto">
            <a:xfrm>
              <a:off x="930" y="1345"/>
              <a:ext cx="8" cy="86"/>
            </a:xfrm>
            <a:custGeom>
              <a:avLst/>
              <a:gdLst>
                <a:gd name="T0" fmla="*/ 0 w 8"/>
                <a:gd name="T1" fmla="*/ 86 h 86"/>
                <a:gd name="T2" fmla="*/ 0 w 8"/>
                <a:gd name="T3" fmla="*/ 0 h 86"/>
                <a:gd name="T4" fmla="*/ 8 w 8"/>
                <a:gd name="T5" fmla="*/ 5 h 86"/>
                <a:gd name="T6" fmla="*/ 8 w 8"/>
                <a:gd name="T7" fmla="*/ 86 h 86"/>
                <a:gd name="T8" fmla="*/ 0 w 8"/>
                <a:gd name="T9" fmla="*/ 86 h 86"/>
                <a:gd name="T10" fmla="*/ 0 60000 65536"/>
                <a:gd name="T11" fmla="*/ 0 60000 65536"/>
                <a:gd name="T12" fmla="*/ 0 60000 65536"/>
                <a:gd name="T13" fmla="*/ 0 60000 65536"/>
                <a:gd name="T14" fmla="*/ 0 60000 65536"/>
                <a:gd name="T15" fmla="*/ 0 w 8"/>
                <a:gd name="T16" fmla="*/ 0 h 86"/>
                <a:gd name="T17" fmla="*/ 8 w 8"/>
                <a:gd name="T18" fmla="*/ 86 h 86"/>
              </a:gdLst>
              <a:ahLst/>
              <a:cxnLst>
                <a:cxn ang="T10">
                  <a:pos x="T0" y="T1"/>
                </a:cxn>
                <a:cxn ang="T11">
                  <a:pos x="T2" y="T3"/>
                </a:cxn>
                <a:cxn ang="T12">
                  <a:pos x="T4" y="T5"/>
                </a:cxn>
                <a:cxn ang="T13">
                  <a:pos x="T6" y="T7"/>
                </a:cxn>
                <a:cxn ang="T14">
                  <a:pos x="T8" y="T9"/>
                </a:cxn>
              </a:cxnLst>
              <a:rect l="T15" t="T16" r="T17" b="T18"/>
              <a:pathLst>
                <a:path w="8" h="86">
                  <a:moveTo>
                    <a:pt x="0" y="86"/>
                  </a:moveTo>
                  <a:lnTo>
                    <a:pt x="0" y="0"/>
                  </a:lnTo>
                  <a:lnTo>
                    <a:pt x="8" y="5"/>
                  </a:lnTo>
                  <a:lnTo>
                    <a:pt x="8" y="86"/>
                  </a:lnTo>
                  <a:lnTo>
                    <a:pt x="0" y="86"/>
                  </a:lnTo>
                  <a:close/>
                </a:path>
              </a:pathLst>
            </a:custGeom>
            <a:solidFill>
              <a:srgbClr val="00BF9F"/>
            </a:solidFill>
            <a:ln w="3175">
              <a:solidFill>
                <a:srgbClr val="000000"/>
              </a:solidFill>
              <a:prstDash val="solid"/>
              <a:round/>
              <a:headEnd/>
              <a:tailEnd/>
            </a:ln>
          </p:spPr>
          <p:txBody>
            <a:bodyPr/>
            <a:lstStyle/>
            <a:p>
              <a:endParaRPr lang="en-GB"/>
            </a:p>
          </p:txBody>
        </p:sp>
        <p:sp>
          <p:nvSpPr>
            <p:cNvPr id="29204" name="Rectangle 115"/>
            <p:cNvSpPr>
              <a:spLocks noChangeArrowheads="1"/>
            </p:cNvSpPr>
            <p:nvPr/>
          </p:nvSpPr>
          <p:spPr bwMode="auto">
            <a:xfrm>
              <a:off x="529"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05" name="Freeform 116"/>
            <p:cNvSpPr>
              <a:spLocks/>
            </p:cNvSpPr>
            <p:nvPr/>
          </p:nvSpPr>
          <p:spPr bwMode="auto">
            <a:xfrm>
              <a:off x="528"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06" name="Rectangle 117"/>
            <p:cNvSpPr>
              <a:spLocks noChangeArrowheads="1"/>
            </p:cNvSpPr>
            <p:nvPr/>
          </p:nvSpPr>
          <p:spPr bwMode="auto">
            <a:xfrm>
              <a:off x="552"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07" name="Freeform 118"/>
            <p:cNvSpPr>
              <a:spLocks/>
            </p:cNvSpPr>
            <p:nvPr/>
          </p:nvSpPr>
          <p:spPr bwMode="auto">
            <a:xfrm>
              <a:off x="551"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08" name="Rectangle 119"/>
            <p:cNvSpPr>
              <a:spLocks noChangeArrowheads="1"/>
            </p:cNvSpPr>
            <p:nvPr/>
          </p:nvSpPr>
          <p:spPr bwMode="auto">
            <a:xfrm>
              <a:off x="575"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09" name="Freeform 120"/>
            <p:cNvSpPr>
              <a:spLocks/>
            </p:cNvSpPr>
            <p:nvPr/>
          </p:nvSpPr>
          <p:spPr bwMode="auto">
            <a:xfrm>
              <a:off x="574"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10" name="Rectangle 121"/>
            <p:cNvSpPr>
              <a:spLocks noChangeArrowheads="1"/>
            </p:cNvSpPr>
            <p:nvPr/>
          </p:nvSpPr>
          <p:spPr bwMode="auto">
            <a:xfrm>
              <a:off x="598" y="1409"/>
              <a:ext cx="22"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11" name="Freeform 122"/>
            <p:cNvSpPr>
              <a:spLocks/>
            </p:cNvSpPr>
            <p:nvPr/>
          </p:nvSpPr>
          <p:spPr bwMode="auto">
            <a:xfrm>
              <a:off x="597" y="1408"/>
              <a:ext cx="24" cy="19"/>
            </a:xfrm>
            <a:custGeom>
              <a:avLst/>
              <a:gdLst>
                <a:gd name="T0" fmla="*/ 0 w 24"/>
                <a:gd name="T1" fmla="*/ 0 h 19"/>
                <a:gd name="T2" fmla="*/ 24 w 24"/>
                <a:gd name="T3" fmla="*/ 19 h 19"/>
                <a:gd name="T4" fmla="*/ 24 w 24"/>
                <a:gd name="T5" fmla="*/ 0 h 19"/>
                <a:gd name="T6" fmla="*/ 0 w 24"/>
                <a:gd name="T7" fmla="*/ 19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0" y="0"/>
                  </a:moveTo>
                  <a:lnTo>
                    <a:pt x="24" y="19"/>
                  </a:lnTo>
                  <a:lnTo>
                    <a:pt x="24"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12" name="Rectangle 123"/>
            <p:cNvSpPr>
              <a:spLocks noChangeArrowheads="1"/>
            </p:cNvSpPr>
            <p:nvPr/>
          </p:nvSpPr>
          <p:spPr bwMode="auto">
            <a:xfrm>
              <a:off x="622"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13" name="Freeform 124"/>
            <p:cNvSpPr>
              <a:spLocks/>
            </p:cNvSpPr>
            <p:nvPr/>
          </p:nvSpPr>
          <p:spPr bwMode="auto">
            <a:xfrm>
              <a:off x="621"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14" name="Rectangle 125"/>
            <p:cNvSpPr>
              <a:spLocks noChangeArrowheads="1"/>
            </p:cNvSpPr>
            <p:nvPr/>
          </p:nvSpPr>
          <p:spPr bwMode="auto">
            <a:xfrm>
              <a:off x="645"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15" name="Freeform 126"/>
            <p:cNvSpPr>
              <a:spLocks/>
            </p:cNvSpPr>
            <p:nvPr/>
          </p:nvSpPr>
          <p:spPr bwMode="auto">
            <a:xfrm>
              <a:off x="644"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16" name="Rectangle 127"/>
            <p:cNvSpPr>
              <a:spLocks noChangeArrowheads="1"/>
            </p:cNvSpPr>
            <p:nvPr/>
          </p:nvSpPr>
          <p:spPr bwMode="auto">
            <a:xfrm>
              <a:off x="668" y="1409"/>
              <a:ext cx="22"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17" name="Freeform 128"/>
            <p:cNvSpPr>
              <a:spLocks/>
            </p:cNvSpPr>
            <p:nvPr/>
          </p:nvSpPr>
          <p:spPr bwMode="auto">
            <a:xfrm>
              <a:off x="667" y="1408"/>
              <a:ext cx="24" cy="19"/>
            </a:xfrm>
            <a:custGeom>
              <a:avLst/>
              <a:gdLst>
                <a:gd name="T0" fmla="*/ 0 w 24"/>
                <a:gd name="T1" fmla="*/ 0 h 19"/>
                <a:gd name="T2" fmla="*/ 24 w 24"/>
                <a:gd name="T3" fmla="*/ 19 h 19"/>
                <a:gd name="T4" fmla="*/ 24 w 24"/>
                <a:gd name="T5" fmla="*/ 0 h 19"/>
                <a:gd name="T6" fmla="*/ 0 w 24"/>
                <a:gd name="T7" fmla="*/ 19 h 19"/>
                <a:gd name="T8" fmla="*/ 0 60000 65536"/>
                <a:gd name="T9" fmla="*/ 0 60000 65536"/>
                <a:gd name="T10" fmla="*/ 0 60000 65536"/>
                <a:gd name="T11" fmla="*/ 0 60000 65536"/>
                <a:gd name="T12" fmla="*/ 0 w 24"/>
                <a:gd name="T13" fmla="*/ 0 h 19"/>
                <a:gd name="T14" fmla="*/ 24 w 24"/>
                <a:gd name="T15" fmla="*/ 19 h 19"/>
              </a:gdLst>
              <a:ahLst/>
              <a:cxnLst>
                <a:cxn ang="T8">
                  <a:pos x="T0" y="T1"/>
                </a:cxn>
                <a:cxn ang="T9">
                  <a:pos x="T2" y="T3"/>
                </a:cxn>
                <a:cxn ang="T10">
                  <a:pos x="T4" y="T5"/>
                </a:cxn>
                <a:cxn ang="T11">
                  <a:pos x="T6" y="T7"/>
                </a:cxn>
              </a:cxnLst>
              <a:rect l="T12" t="T13" r="T14" b="T15"/>
              <a:pathLst>
                <a:path w="24" h="19">
                  <a:moveTo>
                    <a:pt x="0" y="0"/>
                  </a:moveTo>
                  <a:lnTo>
                    <a:pt x="24" y="19"/>
                  </a:lnTo>
                  <a:lnTo>
                    <a:pt x="24"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18" name="Rectangle 129"/>
            <p:cNvSpPr>
              <a:spLocks noChangeArrowheads="1"/>
            </p:cNvSpPr>
            <p:nvPr/>
          </p:nvSpPr>
          <p:spPr bwMode="auto">
            <a:xfrm>
              <a:off x="692" y="1409"/>
              <a:ext cx="21"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219" name="Freeform 130"/>
            <p:cNvSpPr>
              <a:spLocks/>
            </p:cNvSpPr>
            <p:nvPr/>
          </p:nvSpPr>
          <p:spPr bwMode="auto">
            <a:xfrm>
              <a:off x="691" y="1408"/>
              <a:ext cx="23" cy="19"/>
            </a:xfrm>
            <a:custGeom>
              <a:avLst/>
              <a:gdLst>
                <a:gd name="T0" fmla="*/ 0 w 23"/>
                <a:gd name="T1" fmla="*/ 0 h 19"/>
                <a:gd name="T2" fmla="*/ 23 w 23"/>
                <a:gd name="T3" fmla="*/ 19 h 19"/>
                <a:gd name="T4" fmla="*/ 23 w 23"/>
                <a:gd name="T5" fmla="*/ 0 h 19"/>
                <a:gd name="T6" fmla="*/ 0 w 23"/>
                <a:gd name="T7" fmla="*/ 19 h 19"/>
                <a:gd name="T8" fmla="*/ 0 60000 65536"/>
                <a:gd name="T9" fmla="*/ 0 60000 65536"/>
                <a:gd name="T10" fmla="*/ 0 60000 65536"/>
                <a:gd name="T11" fmla="*/ 0 60000 65536"/>
                <a:gd name="T12" fmla="*/ 0 w 23"/>
                <a:gd name="T13" fmla="*/ 0 h 19"/>
                <a:gd name="T14" fmla="*/ 23 w 23"/>
                <a:gd name="T15" fmla="*/ 19 h 19"/>
              </a:gdLst>
              <a:ahLst/>
              <a:cxnLst>
                <a:cxn ang="T8">
                  <a:pos x="T0" y="T1"/>
                </a:cxn>
                <a:cxn ang="T9">
                  <a:pos x="T2" y="T3"/>
                </a:cxn>
                <a:cxn ang="T10">
                  <a:pos x="T4" y="T5"/>
                </a:cxn>
                <a:cxn ang="T11">
                  <a:pos x="T6" y="T7"/>
                </a:cxn>
              </a:cxnLst>
              <a:rect l="T12" t="T13" r="T14" b="T15"/>
              <a:pathLst>
                <a:path w="23" h="19">
                  <a:moveTo>
                    <a:pt x="0" y="0"/>
                  </a:moveTo>
                  <a:lnTo>
                    <a:pt x="23" y="19"/>
                  </a:lnTo>
                  <a:lnTo>
                    <a:pt x="23" y="0"/>
                  </a:lnTo>
                  <a:lnTo>
                    <a:pt x="0" y="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220" name="Line 131"/>
            <p:cNvSpPr>
              <a:spLocks noChangeShapeType="1"/>
            </p:cNvSpPr>
            <p:nvPr/>
          </p:nvSpPr>
          <p:spPr bwMode="auto">
            <a:xfrm>
              <a:off x="585"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1" name="Line 132"/>
            <p:cNvSpPr>
              <a:spLocks noChangeShapeType="1"/>
            </p:cNvSpPr>
            <p:nvPr/>
          </p:nvSpPr>
          <p:spPr bwMode="auto">
            <a:xfrm>
              <a:off x="656"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2" name="Line 133"/>
            <p:cNvSpPr>
              <a:spLocks noChangeShapeType="1"/>
            </p:cNvSpPr>
            <p:nvPr/>
          </p:nvSpPr>
          <p:spPr bwMode="auto">
            <a:xfrm>
              <a:off x="609"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3" name="Line 134"/>
            <p:cNvSpPr>
              <a:spLocks noChangeShapeType="1"/>
            </p:cNvSpPr>
            <p:nvPr/>
          </p:nvSpPr>
          <p:spPr bwMode="auto">
            <a:xfrm>
              <a:off x="632"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4" name="Line 135"/>
            <p:cNvSpPr>
              <a:spLocks noChangeShapeType="1"/>
            </p:cNvSpPr>
            <p:nvPr/>
          </p:nvSpPr>
          <p:spPr bwMode="auto">
            <a:xfrm>
              <a:off x="563"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5" name="Line 136"/>
            <p:cNvSpPr>
              <a:spLocks noChangeShapeType="1"/>
            </p:cNvSpPr>
            <p:nvPr/>
          </p:nvSpPr>
          <p:spPr bwMode="auto">
            <a:xfrm>
              <a:off x="539"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6" name="Line 137"/>
            <p:cNvSpPr>
              <a:spLocks noChangeShapeType="1"/>
            </p:cNvSpPr>
            <p:nvPr/>
          </p:nvSpPr>
          <p:spPr bwMode="auto">
            <a:xfrm>
              <a:off x="679"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227" name="Line 138"/>
            <p:cNvSpPr>
              <a:spLocks noChangeShapeType="1"/>
            </p:cNvSpPr>
            <p:nvPr/>
          </p:nvSpPr>
          <p:spPr bwMode="auto">
            <a:xfrm>
              <a:off x="702" y="1408"/>
              <a:ext cx="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681" name="Group 139"/>
          <p:cNvGrpSpPr>
            <a:grpSpLocks/>
          </p:cNvGrpSpPr>
          <p:nvPr/>
        </p:nvGrpSpPr>
        <p:grpSpPr bwMode="auto">
          <a:xfrm>
            <a:off x="528414" y="3115444"/>
            <a:ext cx="400050" cy="871537"/>
            <a:chOff x="438" y="2071"/>
            <a:chExt cx="252" cy="549"/>
          </a:xfrm>
        </p:grpSpPr>
        <p:grpSp>
          <p:nvGrpSpPr>
            <p:cNvPr id="29089" name="Group 140"/>
            <p:cNvGrpSpPr>
              <a:grpSpLocks/>
            </p:cNvGrpSpPr>
            <p:nvPr/>
          </p:nvGrpSpPr>
          <p:grpSpPr bwMode="auto">
            <a:xfrm>
              <a:off x="438" y="2071"/>
              <a:ext cx="252" cy="549"/>
              <a:chOff x="438" y="2071"/>
              <a:chExt cx="252" cy="549"/>
            </a:xfrm>
          </p:grpSpPr>
          <p:sp>
            <p:nvSpPr>
              <p:cNvPr id="29092" name="Rectangle 141"/>
              <p:cNvSpPr>
                <a:spLocks noChangeArrowheads="1"/>
              </p:cNvSpPr>
              <p:nvPr/>
            </p:nvSpPr>
            <p:spPr bwMode="auto">
              <a:xfrm>
                <a:off x="452" y="2085"/>
                <a:ext cx="238" cy="5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93" name="Rectangle 142"/>
              <p:cNvSpPr>
                <a:spLocks noChangeArrowheads="1"/>
              </p:cNvSpPr>
              <p:nvPr/>
            </p:nvSpPr>
            <p:spPr bwMode="auto">
              <a:xfrm>
                <a:off x="438" y="2071"/>
                <a:ext cx="237" cy="5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94" name="Rectangle 143"/>
              <p:cNvSpPr>
                <a:spLocks noChangeArrowheads="1"/>
              </p:cNvSpPr>
              <p:nvPr/>
            </p:nvSpPr>
            <p:spPr bwMode="auto">
              <a:xfrm>
                <a:off x="441" y="2074"/>
                <a:ext cx="231" cy="528"/>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sp>
          <p:nvSpPr>
            <p:cNvPr id="29090" name="Oval 144"/>
            <p:cNvSpPr>
              <a:spLocks noChangeArrowheads="1"/>
            </p:cNvSpPr>
            <p:nvPr/>
          </p:nvSpPr>
          <p:spPr bwMode="auto">
            <a:xfrm>
              <a:off x="474" y="2159"/>
              <a:ext cx="166" cy="219"/>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91" name="Oval 145"/>
            <p:cNvSpPr>
              <a:spLocks noChangeArrowheads="1"/>
            </p:cNvSpPr>
            <p:nvPr/>
          </p:nvSpPr>
          <p:spPr bwMode="auto">
            <a:xfrm>
              <a:off x="474" y="2325"/>
              <a:ext cx="166" cy="219"/>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grpSp>
        <p:nvGrpSpPr>
          <p:cNvPr id="28682" name="Group 146"/>
          <p:cNvGrpSpPr>
            <a:grpSpLocks/>
          </p:cNvGrpSpPr>
          <p:nvPr/>
        </p:nvGrpSpPr>
        <p:grpSpPr bwMode="auto">
          <a:xfrm>
            <a:off x="904652" y="2974156"/>
            <a:ext cx="1516062" cy="1058863"/>
            <a:chOff x="675" y="1982"/>
            <a:chExt cx="955" cy="667"/>
          </a:xfrm>
        </p:grpSpPr>
        <p:grpSp>
          <p:nvGrpSpPr>
            <p:cNvPr id="29031" name="Group 147"/>
            <p:cNvGrpSpPr>
              <a:grpSpLocks/>
            </p:cNvGrpSpPr>
            <p:nvPr/>
          </p:nvGrpSpPr>
          <p:grpSpPr bwMode="auto">
            <a:xfrm>
              <a:off x="1147" y="2092"/>
              <a:ext cx="265" cy="50"/>
              <a:chOff x="1147" y="2092"/>
              <a:chExt cx="265" cy="50"/>
            </a:xfrm>
          </p:grpSpPr>
          <p:sp>
            <p:nvSpPr>
              <p:cNvPr id="29087" name="Freeform 148"/>
              <p:cNvSpPr>
                <a:spLocks/>
              </p:cNvSpPr>
              <p:nvPr/>
            </p:nvSpPr>
            <p:spPr bwMode="auto">
              <a:xfrm>
                <a:off x="1271" y="2092"/>
                <a:ext cx="141" cy="50"/>
              </a:xfrm>
              <a:custGeom>
                <a:avLst/>
                <a:gdLst>
                  <a:gd name="T0" fmla="*/ 141 w 141"/>
                  <a:gd name="T1" fmla="*/ 0 h 50"/>
                  <a:gd name="T2" fmla="*/ 0 w 141"/>
                  <a:gd name="T3" fmla="*/ 50 h 50"/>
                  <a:gd name="T4" fmla="*/ 0 60000 65536"/>
                  <a:gd name="T5" fmla="*/ 0 60000 65536"/>
                  <a:gd name="T6" fmla="*/ 0 w 141"/>
                  <a:gd name="T7" fmla="*/ 0 h 50"/>
                  <a:gd name="T8" fmla="*/ 141 w 141"/>
                  <a:gd name="T9" fmla="*/ 50 h 50"/>
                </a:gdLst>
                <a:ahLst/>
                <a:cxnLst>
                  <a:cxn ang="T4">
                    <a:pos x="T0" y="T1"/>
                  </a:cxn>
                  <a:cxn ang="T5">
                    <a:pos x="T2" y="T3"/>
                  </a:cxn>
                </a:cxnLst>
                <a:rect l="T6" t="T7" r="T8" b="T9"/>
                <a:pathLst>
                  <a:path w="141" h="50">
                    <a:moveTo>
                      <a:pt x="141" y="0"/>
                    </a:moveTo>
                    <a:cubicBezTo>
                      <a:pt x="141" y="28"/>
                      <a:pt x="78" y="50"/>
                      <a:pt x="0" y="5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88" name="Freeform 149"/>
              <p:cNvSpPr>
                <a:spLocks/>
              </p:cNvSpPr>
              <p:nvPr/>
            </p:nvSpPr>
            <p:spPr bwMode="auto">
              <a:xfrm>
                <a:off x="1147" y="2092"/>
                <a:ext cx="142" cy="50"/>
              </a:xfrm>
              <a:custGeom>
                <a:avLst/>
                <a:gdLst>
                  <a:gd name="T0" fmla="*/ 142 w 142"/>
                  <a:gd name="T1" fmla="*/ 50 h 50"/>
                  <a:gd name="T2" fmla="*/ 0 w 142"/>
                  <a:gd name="T3" fmla="*/ 0 h 50"/>
                  <a:gd name="T4" fmla="*/ 0 60000 65536"/>
                  <a:gd name="T5" fmla="*/ 0 60000 65536"/>
                  <a:gd name="T6" fmla="*/ 0 w 142"/>
                  <a:gd name="T7" fmla="*/ 0 h 50"/>
                  <a:gd name="T8" fmla="*/ 142 w 142"/>
                  <a:gd name="T9" fmla="*/ 50 h 50"/>
                </a:gdLst>
                <a:ahLst/>
                <a:cxnLst>
                  <a:cxn ang="T4">
                    <a:pos x="T0" y="T1"/>
                  </a:cxn>
                  <a:cxn ang="T5">
                    <a:pos x="T2" y="T3"/>
                  </a:cxn>
                </a:cxnLst>
                <a:rect l="T6" t="T7" r="T8" b="T9"/>
                <a:pathLst>
                  <a:path w="142" h="50">
                    <a:moveTo>
                      <a:pt x="142" y="50"/>
                    </a:moveTo>
                    <a:cubicBezTo>
                      <a:pt x="63" y="50"/>
                      <a:pt x="0" y="28"/>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9032" name="Group 150"/>
            <p:cNvGrpSpPr>
              <a:grpSpLocks/>
            </p:cNvGrpSpPr>
            <p:nvPr/>
          </p:nvGrpSpPr>
          <p:grpSpPr bwMode="auto">
            <a:xfrm>
              <a:off x="1198" y="2214"/>
              <a:ext cx="157" cy="50"/>
              <a:chOff x="1198" y="2214"/>
              <a:chExt cx="157" cy="50"/>
            </a:xfrm>
          </p:grpSpPr>
          <p:sp>
            <p:nvSpPr>
              <p:cNvPr id="29085" name="Freeform 151"/>
              <p:cNvSpPr>
                <a:spLocks/>
              </p:cNvSpPr>
              <p:nvPr/>
            </p:nvSpPr>
            <p:spPr bwMode="auto">
              <a:xfrm>
                <a:off x="1273" y="2214"/>
                <a:ext cx="82" cy="50"/>
              </a:xfrm>
              <a:custGeom>
                <a:avLst/>
                <a:gdLst>
                  <a:gd name="T0" fmla="*/ 82 w 82"/>
                  <a:gd name="T1" fmla="*/ 0 h 50"/>
                  <a:gd name="T2" fmla="*/ 0 w 82"/>
                  <a:gd name="T3" fmla="*/ 50 h 50"/>
                  <a:gd name="T4" fmla="*/ 0 60000 65536"/>
                  <a:gd name="T5" fmla="*/ 0 60000 65536"/>
                  <a:gd name="T6" fmla="*/ 0 w 82"/>
                  <a:gd name="T7" fmla="*/ 0 h 50"/>
                  <a:gd name="T8" fmla="*/ 82 w 82"/>
                  <a:gd name="T9" fmla="*/ 50 h 50"/>
                </a:gdLst>
                <a:ahLst/>
                <a:cxnLst>
                  <a:cxn ang="T4">
                    <a:pos x="T0" y="T1"/>
                  </a:cxn>
                  <a:cxn ang="T5">
                    <a:pos x="T2" y="T3"/>
                  </a:cxn>
                </a:cxnLst>
                <a:rect l="T6" t="T7" r="T8" b="T9"/>
                <a:pathLst>
                  <a:path w="82" h="50">
                    <a:moveTo>
                      <a:pt x="82" y="0"/>
                    </a:moveTo>
                    <a:cubicBezTo>
                      <a:pt x="82" y="27"/>
                      <a:pt x="45" y="50"/>
                      <a:pt x="0" y="5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86" name="Freeform 152"/>
              <p:cNvSpPr>
                <a:spLocks/>
              </p:cNvSpPr>
              <p:nvPr/>
            </p:nvSpPr>
            <p:spPr bwMode="auto">
              <a:xfrm>
                <a:off x="1198" y="2214"/>
                <a:ext cx="83" cy="50"/>
              </a:xfrm>
              <a:custGeom>
                <a:avLst/>
                <a:gdLst>
                  <a:gd name="T0" fmla="*/ 83 w 83"/>
                  <a:gd name="T1" fmla="*/ 50 h 50"/>
                  <a:gd name="T2" fmla="*/ 0 w 83"/>
                  <a:gd name="T3" fmla="*/ 0 h 50"/>
                  <a:gd name="T4" fmla="*/ 0 60000 65536"/>
                  <a:gd name="T5" fmla="*/ 0 60000 65536"/>
                  <a:gd name="T6" fmla="*/ 0 w 83"/>
                  <a:gd name="T7" fmla="*/ 0 h 50"/>
                  <a:gd name="T8" fmla="*/ 83 w 83"/>
                  <a:gd name="T9" fmla="*/ 50 h 50"/>
                </a:gdLst>
                <a:ahLst/>
                <a:cxnLst>
                  <a:cxn ang="T4">
                    <a:pos x="T0" y="T1"/>
                  </a:cxn>
                  <a:cxn ang="T5">
                    <a:pos x="T2" y="T3"/>
                  </a:cxn>
                </a:cxnLst>
                <a:rect l="T6" t="T7" r="T8" b="T9"/>
                <a:pathLst>
                  <a:path w="83" h="50">
                    <a:moveTo>
                      <a:pt x="83" y="50"/>
                    </a:moveTo>
                    <a:cubicBezTo>
                      <a:pt x="37" y="50"/>
                      <a:pt x="0" y="27"/>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9033" name="Group 153"/>
            <p:cNvGrpSpPr>
              <a:grpSpLocks/>
            </p:cNvGrpSpPr>
            <p:nvPr/>
          </p:nvGrpSpPr>
          <p:grpSpPr bwMode="auto">
            <a:xfrm>
              <a:off x="924" y="1982"/>
              <a:ext cx="278" cy="667"/>
              <a:chOff x="924" y="1982"/>
              <a:chExt cx="278" cy="667"/>
            </a:xfrm>
          </p:grpSpPr>
          <p:grpSp>
            <p:nvGrpSpPr>
              <p:cNvPr id="29063" name="Group 154"/>
              <p:cNvGrpSpPr>
                <a:grpSpLocks/>
              </p:cNvGrpSpPr>
              <p:nvPr/>
            </p:nvGrpSpPr>
            <p:grpSpPr bwMode="auto">
              <a:xfrm>
                <a:off x="979" y="1982"/>
                <a:ext cx="168" cy="667"/>
                <a:chOff x="979" y="1982"/>
                <a:chExt cx="168" cy="667"/>
              </a:xfrm>
            </p:grpSpPr>
            <p:sp>
              <p:nvSpPr>
                <p:cNvPr id="29083" name="Freeform 155"/>
                <p:cNvSpPr>
                  <a:spLocks/>
                </p:cNvSpPr>
                <p:nvPr/>
              </p:nvSpPr>
              <p:spPr bwMode="auto">
                <a:xfrm>
                  <a:off x="979" y="1982"/>
                  <a:ext cx="84" cy="667"/>
                </a:xfrm>
                <a:custGeom>
                  <a:avLst/>
                  <a:gdLst>
                    <a:gd name="T0" fmla="*/ 0 w 84"/>
                    <a:gd name="T1" fmla="*/ 667 h 667"/>
                    <a:gd name="T2" fmla="*/ 44 w 84"/>
                    <a:gd name="T3" fmla="*/ 550 h 667"/>
                    <a:gd name="T4" fmla="*/ 84 w 84"/>
                    <a:gd name="T5" fmla="*/ 0 h 667"/>
                    <a:gd name="T6" fmla="*/ 0 60000 65536"/>
                    <a:gd name="T7" fmla="*/ 0 60000 65536"/>
                    <a:gd name="T8" fmla="*/ 0 60000 65536"/>
                    <a:gd name="T9" fmla="*/ 0 w 84"/>
                    <a:gd name="T10" fmla="*/ 0 h 667"/>
                    <a:gd name="T11" fmla="*/ 84 w 84"/>
                    <a:gd name="T12" fmla="*/ 667 h 667"/>
                  </a:gdLst>
                  <a:ahLst/>
                  <a:cxnLst>
                    <a:cxn ang="T6">
                      <a:pos x="T0" y="T1"/>
                    </a:cxn>
                    <a:cxn ang="T7">
                      <a:pos x="T2" y="T3"/>
                    </a:cxn>
                    <a:cxn ang="T8">
                      <a:pos x="T4" y="T5"/>
                    </a:cxn>
                  </a:cxnLst>
                  <a:rect l="T9" t="T10" r="T11" b="T12"/>
                  <a:pathLst>
                    <a:path w="84" h="667">
                      <a:moveTo>
                        <a:pt x="0" y="667"/>
                      </a:moveTo>
                      <a:lnTo>
                        <a:pt x="44" y="550"/>
                      </a:lnTo>
                      <a:lnTo>
                        <a:pt x="84"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84" name="Freeform 156"/>
                <p:cNvSpPr>
                  <a:spLocks/>
                </p:cNvSpPr>
                <p:nvPr/>
              </p:nvSpPr>
              <p:spPr bwMode="auto">
                <a:xfrm>
                  <a:off x="1063" y="1982"/>
                  <a:ext cx="84" cy="667"/>
                </a:xfrm>
                <a:custGeom>
                  <a:avLst/>
                  <a:gdLst>
                    <a:gd name="T0" fmla="*/ 84 w 84"/>
                    <a:gd name="T1" fmla="*/ 667 h 667"/>
                    <a:gd name="T2" fmla="*/ 41 w 84"/>
                    <a:gd name="T3" fmla="*/ 550 h 667"/>
                    <a:gd name="T4" fmla="*/ 0 w 84"/>
                    <a:gd name="T5" fmla="*/ 0 h 667"/>
                    <a:gd name="T6" fmla="*/ 0 60000 65536"/>
                    <a:gd name="T7" fmla="*/ 0 60000 65536"/>
                    <a:gd name="T8" fmla="*/ 0 60000 65536"/>
                    <a:gd name="T9" fmla="*/ 0 w 84"/>
                    <a:gd name="T10" fmla="*/ 0 h 667"/>
                    <a:gd name="T11" fmla="*/ 84 w 84"/>
                    <a:gd name="T12" fmla="*/ 667 h 667"/>
                  </a:gdLst>
                  <a:ahLst/>
                  <a:cxnLst>
                    <a:cxn ang="T6">
                      <a:pos x="T0" y="T1"/>
                    </a:cxn>
                    <a:cxn ang="T7">
                      <a:pos x="T2" y="T3"/>
                    </a:cxn>
                    <a:cxn ang="T8">
                      <a:pos x="T4" y="T5"/>
                    </a:cxn>
                  </a:cxnLst>
                  <a:rect l="T9" t="T10" r="T11" b="T12"/>
                  <a:pathLst>
                    <a:path w="84" h="667">
                      <a:moveTo>
                        <a:pt x="84" y="667"/>
                      </a:moveTo>
                      <a:lnTo>
                        <a:pt x="41" y="550"/>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9064" name="Freeform 157"/>
              <p:cNvSpPr>
                <a:spLocks/>
              </p:cNvSpPr>
              <p:nvPr/>
            </p:nvSpPr>
            <p:spPr bwMode="auto">
              <a:xfrm>
                <a:off x="983" y="2087"/>
                <a:ext cx="160" cy="26"/>
              </a:xfrm>
              <a:custGeom>
                <a:avLst/>
                <a:gdLst>
                  <a:gd name="T0" fmla="*/ 80 w 160"/>
                  <a:gd name="T1" fmla="*/ 26 h 26"/>
                  <a:gd name="T2" fmla="*/ 0 w 160"/>
                  <a:gd name="T3" fmla="*/ 0 h 26"/>
                  <a:gd name="T4" fmla="*/ 160 w 160"/>
                  <a:gd name="T5" fmla="*/ 0 h 26"/>
                  <a:gd name="T6" fmla="*/ 80 w 160"/>
                  <a:gd name="T7" fmla="*/ 26 h 26"/>
                  <a:gd name="T8" fmla="*/ 0 60000 65536"/>
                  <a:gd name="T9" fmla="*/ 0 60000 65536"/>
                  <a:gd name="T10" fmla="*/ 0 60000 65536"/>
                  <a:gd name="T11" fmla="*/ 0 60000 65536"/>
                  <a:gd name="T12" fmla="*/ 0 w 160"/>
                  <a:gd name="T13" fmla="*/ 0 h 26"/>
                  <a:gd name="T14" fmla="*/ 160 w 160"/>
                  <a:gd name="T15" fmla="*/ 26 h 26"/>
                </a:gdLst>
                <a:ahLst/>
                <a:cxnLst>
                  <a:cxn ang="T8">
                    <a:pos x="T0" y="T1"/>
                  </a:cxn>
                  <a:cxn ang="T9">
                    <a:pos x="T2" y="T3"/>
                  </a:cxn>
                  <a:cxn ang="T10">
                    <a:pos x="T4" y="T5"/>
                  </a:cxn>
                  <a:cxn ang="T11">
                    <a:pos x="T6" y="T7"/>
                  </a:cxn>
                </a:cxnLst>
                <a:rect l="T12" t="T13" r="T14" b="T15"/>
                <a:pathLst>
                  <a:path w="160" h="26">
                    <a:moveTo>
                      <a:pt x="80" y="26"/>
                    </a:moveTo>
                    <a:lnTo>
                      <a:pt x="0" y="0"/>
                    </a:lnTo>
                    <a:lnTo>
                      <a:pt x="160" y="0"/>
                    </a:lnTo>
                    <a:lnTo>
                      <a:pt x="80" y="26"/>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65" name="Freeform 158"/>
              <p:cNvSpPr>
                <a:spLocks/>
              </p:cNvSpPr>
              <p:nvPr/>
            </p:nvSpPr>
            <p:spPr bwMode="auto">
              <a:xfrm>
                <a:off x="924" y="2208"/>
                <a:ext cx="278" cy="26"/>
              </a:xfrm>
              <a:custGeom>
                <a:avLst/>
                <a:gdLst>
                  <a:gd name="T0" fmla="*/ 139 w 278"/>
                  <a:gd name="T1" fmla="*/ 26 h 26"/>
                  <a:gd name="T2" fmla="*/ 0 w 278"/>
                  <a:gd name="T3" fmla="*/ 0 h 26"/>
                  <a:gd name="T4" fmla="*/ 278 w 278"/>
                  <a:gd name="T5" fmla="*/ 0 h 26"/>
                  <a:gd name="T6" fmla="*/ 139 w 278"/>
                  <a:gd name="T7" fmla="*/ 26 h 26"/>
                  <a:gd name="T8" fmla="*/ 0 60000 65536"/>
                  <a:gd name="T9" fmla="*/ 0 60000 65536"/>
                  <a:gd name="T10" fmla="*/ 0 60000 65536"/>
                  <a:gd name="T11" fmla="*/ 0 60000 65536"/>
                  <a:gd name="T12" fmla="*/ 0 w 278"/>
                  <a:gd name="T13" fmla="*/ 0 h 26"/>
                  <a:gd name="T14" fmla="*/ 278 w 278"/>
                  <a:gd name="T15" fmla="*/ 26 h 26"/>
                </a:gdLst>
                <a:ahLst/>
                <a:cxnLst>
                  <a:cxn ang="T8">
                    <a:pos x="T0" y="T1"/>
                  </a:cxn>
                  <a:cxn ang="T9">
                    <a:pos x="T2" y="T3"/>
                  </a:cxn>
                  <a:cxn ang="T10">
                    <a:pos x="T4" y="T5"/>
                  </a:cxn>
                  <a:cxn ang="T11">
                    <a:pos x="T6" y="T7"/>
                  </a:cxn>
                </a:cxnLst>
                <a:rect l="T12" t="T13" r="T14" b="T15"/>
                <a:pathLst>
                  <a:path w="278" h="26">
                    <a:moveTo>
                      <a:pt x="139" y="26"/>
                    </a:moveTo>
                    <a:lnTo>
                      <a:pt x="0" y="0"/>
                    </a:lnTo>
                    <a:lnTo>
                      <a:pt x="278" y="0"/>
                    </a:lnTo>
                    <a:lnTo>
                      <a:pt x="139" y="26"/>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66" name="Line 159"/>
              <p:cNvSpPr>
                <a:spLocks noChangeShapeType="1"/>
              </p:cNvSpPr>
              <p:nvPr/>
            </p:nvSpPr>
            <p:spPr bwMode="auto">
              <a:xfrm flipV="1">
                <a:off x="1004" y="2526"/>
                <a:ext cx="98" cy="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67" name="Line 160"/>
              <p:cNvSpPr>
                <a:spLocks noChangeShapeType="1"/>
              </p:cNvSpPr>
              <p:nvPr/>
            </p:nvSpPr>
            <p:spPr bwMode="auto">
              <a:xfrm flipH="1" flipV="1">
                <a:off x="1019" y="2526"/>
                <a:ext cx="106" cy="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68" name="Line 161"/>
              <p:cNvSpPr>
                <a:spLocks noChangeShapeType="1"/>
              </p:cNvSpPr>
              <p:nvPr/>
            </p:nvSpPr>
            <p:spPr bwMode="auto">
              <a:xfrm>
                <a:off x="1025" y="2530"/>
                <a:ext cx="7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69" name="Group 162"/>
              <p:cNvGrpSpPr>
                <a:grpSpLocks/>
              </p:cNvGrpSpPr>
              <p:nvPr/>
            </p:nvGrpSpPr>
            <p:grpSpPr bwMode="auto">
              <a:xfrm>
                <a:off x="1025" y="2443"/>
                <a:ext cx="82" cy="92"/>
                <a:chOff x="1025" y="2443"/>
                <a:chExt cx="82" cy="92"/>
              </a:xfrm>
            </p:grpSpPr>
            <p:sp>
              <p:nvSpPr>
                <p:cNvPr id="29081" name="Line 163"/>
                <p:cNvSpPr>
                  <a:spLocks noChangeShapeType="1"/>
                </p:cNvSpPr>
                <p:nvPr/>
              </p:nvSpPr>
              <p:spPr bwMode="auto">
                <a:xfrm flipV="1">
                  <a:off x="1025" y="2444"/>
                  <a:ext cx="72" cy="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82" name="Line 164"/>
                <p:cNvSpPr>
                  <a:spLocks noChangeShapeType="1"/>
                </p:cNvSpPr>
                <p:nvPr/>
              </p:nvSpPr>
              <p:spPr bwMode="auto">
                <a:xfrm flipH="1" flipV="1">
                  <a:off x="1026" y="2443"/>
                  <a:ext cx="81"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70" name="Group 165"/>
              <p:cNvGrpSpPr>
                <a:grpSpLocks/>
              </p:cNvGrpSpPr>
              <p:nvPr/>
            </p:nvGrpSpPr>
            <p:grpSpPr bwMode="auto">
              <a:xfrm>
                <a:off x="1030" y="2368"/>
                <a:ext cx="70" cy="85"/>
                <a:chOff x="1030" y="2368"/>
                <a:chExt cx="70" cy="85"/>
              </a:xfrm>
            </p:grpSpPr>
            <p:sp>
              <p:nvSpPr>
                <p:cNvPr id="29079" name="Line 166"/>
                <p:cNvSpPr>
                  <a:spLocks noChangeShapeType="1"/>
                </p:cNvSpPr>
                <p:nvPr/>
              </p:nvSpPr>
              <p:spPr bwMode="auto">
                <a:xfrm flipV="1">
                  <a:off x="1030" y="2368"/>
                  <a:ext cx="60"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80" name="Line 167"/>
                <p:cNvSpPr>
                  <a:spLocks noChangeShapeType="1"/>
                </p:cNvSpPr>
                <p:nvPr/>
              </p:nvSpPr>
              <p:spPr bwMode="auto">
                <a:xfrm flipH="1" flipV="1">
                  <a:off x="1031" y="2368"/>
                  <a:ext cx="69"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71" name="Group 168"/>
              <p:cNvGrpSpPr>
                <a:grpSpLocks/>
              </p:cNvGrpSpPr>
              <p:nvPr/>
            </p:nvGrpSpPr>
            <p:grpSpPr bwMode="auto">
              <a:xfrm>
                <a:off x="1037" y="2293"/>
                <a:ext cx="57" cy="86"/>
                <a:chOff x="1037" y="2293"/>
                <a:chExt cx="57" cy="86"/>
              </a:xfrm>
            </p:grpSpPr>
            <p:sp>
              <p:nvSpPr>
                <p:cNvPr id="29077" name="Line 169"/>
                <p:cNvSpPr>
                  <a:spLocks noChangeShapeType="1"/>
                </p:cNvSpPr>
                <p:nvPr/>
              </p:nvSpPr>
              <p:spPr bwMode="auto">
                <a:xfrm flipV="1">
                  <a:off x="1037" y="2293"/>
                  <a:ext cx="48" cy="8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78" name="Line 170"/>
                <p:cNvSpPr>
                  <a:spLocks noChangeShapeType="1"/>
                </p:cNvSpPr>
                <p:nvPr/>
              </p:nvSpPr>
              <p:spPr bwMode="auto">
                <a:xfrm flipH="1" flipV="1">
                  <a:off x="1037" y="2293"/>
                  <a:ext cx="57"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9072" name="Line 171"/>
              <p:cNvSpPr>
                <a:spLocks noChangeShapeType="1"/>
              </p:cNvSpPr>
              <p:nvPr/>
            </p:nvSpPr>
            <p:spPr bwMode="auto">
              <a:xfrm flipV="1">
                <a:off x="1041" y="2228"/>
                <a:ext cx="39" cy="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73" name="Line 172"/>
              <p:cNvSpPr>
                <a:spLocks noChangeShapeType="1"/>
              </p:cNvSpPr>
              <p:nvPr/>
            </p:nvSpPr>
            <p:spPr bwMode="auto">
              <a:xfrm flipH="1" flipV="1">
                <a:off x="1041" y="2228"/>
                <a:ext cx="48" cy="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74" name="Group 173"/>
              <p:cNvGrpSpPr>
                <a:grpSpLocks/>
              </p:cNvGrpSpPr>
              <p:nvPr/>
            </p:nvGrpSpPr>
            <p:grpSpPr bwMode="auto">
              <a:xfrm>
                <a:off x="1048" y="2109"/>
                <a:ext cx="33" cy="100"/>
                <a:chOff x="1048" y="2109"/>
                <a:chExt cx="33" cy="100"/>
              </a:xfrm>
            </p:grpSpPr>
            <p:sp>
              <p:nvSpPr>
                <p:cNvPr id="29075" name="Line 174"/>
                <p:cNvSpPr>
                  <a:spLocks noChangeShapeType="1"/>
                </p:cNvSpPr>
                <p:nvPr/>
              </p:nvSpPr>
              <p:spPr bwMode="auto">
                <a:xfrm flipV="1">
                  <a:off x="1048" y="2109"/>
                  <a:ext cx="23" cy="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76" name="Line 175"/>
                <p:cNvSpPr>
                  <a:spLocks noChangeShapeType="1"/>
                </p:cNvSpPr>
                <p:nvPr/>
              </p:nvSpPr>
              <p:spPr bwMode="auto">
                <a:xfrm flipH="1" flipV="1">
                  <a:off x="1050" y="2109"/>
                  <a:ext cx="31" cy="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9034" name="Group 176"/>
            <p:cNvGrpSpPr>
              <a:grpSpLocks/>
            </p:cNvGrpSpPr>
            <p:nvPr/>
          </p:nvGrpSpPr>
          <p:grpSpPr bwMode="auto">
            <a:xfrm>
              <a:off x="1352" y="1982"/>
              <a:ext cx="278" cy="667"/>
              <a:chOff x="1352" y="1982"/>
              <a:chExt cx="278" cy="667"/>
            </a:xfrm>
          </p:grpSpPr>
          <p:grpSp>
            <p:nvGrpSpPr>
              <p:cNvPr id="29041" name="Group 177"/>
              <p:cNvGrpSpPr>
                <a:grpSpLocks/>
              </p:cNvGrpSpPr>
              <p:nvPr/>
            </p:nvGrpSpPr>
            <p:grpSpPr bwMode="auto">
              <a:xfrm>
                <a:off x="1408" y="1982"/>
                <a:ext cx="167" cy="667"/>
                <a:chOff x="1408" y="1982"/>
                <a:chExt cx="167" cy="667"/>
              </a:xfrm>
            </p:grpSpPr>
            <p:sp>
              <p:nvSpPr>
                <p:cNvPr id="29061" name="Freeform 178"/>
                <p:cNvSpPr>
                  <a:spLocks/>
                </p:cNvSpPr>
                <p:nvPr/>
              </p:nvSpPr>
              <p:spPr bwMode="auto">
                <a:xfrm>
                  <a:off x="1408" y="1982"/>
                  <a:ext cx="83" cy="667"/>
                </a:xfrm>
                <a:custGeom>
                  <a:avLst/>
                  <a:gdLst>
                    <a:gd name="T0" fmla="*/ 0 w 83"/>
                    <a:gd name="T1" fmla="*/ 667 h 667"/>
                    <a:gd name="T2" fmla="*/ 43 w 83"/>
                    <a:gd name="T3" fmla="*/ 550 h 667"/>
                    <a:gd name="T4" fmla="*/ 83 w 83"/>
                    <a:gd name="T5" fmla="*/ 0 h 667"/>
                    <a:gd name="T6" fmla="*/ 0 60000 65536"/>
                    <a:gd name="T7" fmla="*/ 0 60000 65536"/>
                    <a:gd name="T8" fmla="*/ 0 60000 65536"/>
                    <a:gd name="T9" fmla="*/ 0 w 83"/>
                    <a:gd name="T10" fmla="*/ 0 h 667"/>
                    <a:gd name="T11" fmla="*/ 83 w 83"/>
                    <a:gd name="T12" fmla="*/ 667 h 667"/>
                  </a:gdLst>
                  <a:ahLst/>
                  <a:cxnLst>
                    <a:cxn ang="T6">
                      <a:pos x="T0" y="T1"/>
                    </a:cxn>
                    <a:cxn ang="T7">
                      <a:pos x="T2" y="T3"/>
                    </a:cxn>
                    <a:cxn ang="T8">
                      <a:pos x="T4" y="T5"/>
                    </a:cxn>
                  </a:cxnLst>
                  <a:rect l="T9" t="T10" r="T11" b="T12"/>
                  <a:pathLst>
                    <a:path w="83" h="667">
                      <a:moveTo>
                        <a:pt x="0" y="667"/>
                      </a:moveTo>
                      <a:lnTo>
                        <a:pt x="43" y="550"/>
                      </a:lnTo>
                      <a:lnTo>
                        <a:pt x="83"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62" name="Freeform 179"/>
                <p:cNvSpPr>
                  <a:spLocks/>
                </p:cNvSpPr>
                <p:nvPr/>
              </p:nvSpPr>
              <p:spPr bwMode="auto">
                <a:xfrm>
                  <a:off x="1492" y="1982"/>
                  <a:ext cx="83" cy="667"/>
                </a:xfrm>
                <a:custGeom>
                  <a:avLst/>
                  <a:gdLst>
                    <a:gd name="T0" fmla="*/ 83 w 83"/>
                    <a:gd name="T1" fmla="*/ 667 h 667"/>
                    <a:gd name="T2" fmla="*/ 40 w 83"/>
                    <a:gd name="T3" fmla="*/ 550 h 667"/>
                    <a:gd name="T4" fmla="*/ 0 w 83"/>
                    <a:gd name="T5" fmla="*/ 0 h 667"/>
                    <a:gd name="T6" fmla="*/ 0 60000 65536"/>
                    <a:gd name="T7" fmla="*/ 0 60000 65536"/>
                    <a:gd name="T8" fmla="*/ 0 60000 65536"/>
                    <a:gd name="T9" fmla="*/ 0 w 83"/>
                    <a:gd name="T10" fmla="*/ 0 h 667"/>
                    <a:gd name="T11" fmla="*/ 83 w 83"/>
                    <a:gd name="T12" fmla="*/ 667 h 667"/>
                  </a:gdLst>
                  <a:ahLst/>
                  <a:cxnLst>
                    <a:cxn ang="T6">
                      <a:pos x="T0" y="T1"/>
                    </a:cxn>
                    <a:cxn ang="T7">
                      <a:pos x="T2" y="T3"/>
                    </a:cxn>
                    <a:cxn ang="T8">
                      <a:pos x="T4" y="T5"/>
                    </a:cxn>
                  </a:cxnLst>
                  <a:rect l="T9" t="T10" r="T11" b="T12"/>
                  <a:pathLst>
                    <a:path w="83" h="667">
                      <a:moveTo>
                        <a:pt x="83" y="667"/>
                      </a:moveTo>
                      <a:lnTo>
                        <a:pt x="40" y="550"/>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9042" name="Freeform 180"/>
              <p:cNvSpPr>
                <a:spLocks/>
              </p:cNvSpPr>
              <p:nvPr/>
            </p:nvSpPr>
            <p:spPr bwMode="auto">
              <a:xfrm>
                <a:off x="1411" y="2087"/>
                <a:ext cx="160" cy="26"/>
              </a:xfrm>
              <a:custGeom>
                <a:avLst/>
                <a:gdLst>
                  <a:gd name="T0" fmla="*/ 80 w 160"/>
                  <a:gd name="T1" fmla="*/ 26 h 26"/>
                  <a:gd name="T2" fmla="*/ 0 w 160"/>
                  <a:gd name="T3" fmla="*/ 0 h 26"/>
                  <a:gd name="T4" fmla="*/ 160 w 160"/>
                  <a:gd name="T5" fmla="*/ 0 h 26"/>
                  <a:gd name="T6" fmla="*/ 80 w 160"/>
                  <a:gd name="T7" fmla="*/ 26 h 26"/>
                  <a:gd name="T8" fmla="*/ 0 60000 65536"/>
                  <a:gd name="T9" fmla="*/ 0 60000 65536"/>
                  <a:gd name="T10" fmla="*/ 0 60000 65536"/>
                  <a:gd name="T11" fmla="*/ 0 60000 65536"/>
                  <a:gd name="T12" fmla="*/ 0 w 160"/>
                  <a:gd name="T13" fmla="*/ 0 h 26"/>
                  <a:gd name="T14" fmla="*/ 160 w 160"/>
                  <a:gd name="T15" fmla="*/ 26 h 26"/>
                </a:gdLst>
                <a:ahLst/>
                <a:cxnLst>
                  <a:cxn ang="T8">
                    <a:pos x="T0" y="T1"/>
                  </a:cxn>
                  <a:cxn ang="T9">
                    <a:pos x="T2" y="T3"/>
                  </a:cxn>
                  <a:cxn ang="T10">
                    <a:pos x="T4" y="T5"/>
                  </a:cxn>
                  <a:cxn ang="T11">
                    <a:pos x="T6" y="T7"/>
                  </a:cxn>
                </a:cxnLst>
                <a:rect l="T12" t="T13" r="T14" b="T15"/>
                <a:pathLst>
                  <a:path w="160" h="26">
                    <a:moveTo>
                      <a:pt x="80" y="26"/>
                    </a:moveTo>
                    <a:lnTo>
                      <a:pt x="0" y="0"/>
                    </a:lnTo>
                    <a:lnTo>
                      <a:pt x="160" y="0"/>
                    </a:lnTo>
                    <a:lnTo>
                      <a:pt x="80" y="26"/>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43" name="Freeform 181"/>
              <p:cNvSpPr>
                <a:spLocks/>
              </p:cNvSpPr>
              <p:nvPr/>
            </p:nvSpPr>
            <p:spPr bwMode="auto">
              <a:xfrm>
                <a:off x="1352" y="2208"/>
                <a:ext cx="278" cy="26"/>
              </a:xfrm>
              <a:custGeom>
                <a:avLst/>
                <a:gdLst>
                  <a:gd name="T0" fmla="*/ 139 w 278"/>
                  <a:gd name="T1" fmla="*/ 26 h 26"/>
                  <a:gd name="T2" fmla="*/ 0 w 278"/>
                  <a:gd name="T3" fmla="*/ 0 h 26"/>
                  <a:gd name="T4" fmla="*/ 278 w 278"/>
                  <a:gd name="T5" fmla="*/ 0 h 26"/>
                  <a:gd name="T6" fmla="*/ 139 w 278"/>
                  <a:gd name="T7" fmla="*/ 26 h 26"/>
                  <a:gd name="T8" fmla="*/ 0 60000 65536"/>
                  <a:gd name="T9" fmla="*/ 0 60000 65536"/>
                  <a:gd name="T10" fmla="*/ 0 60000 65536"/>
                  <a:gd name="T11" fmla="*/ 0 60000 65536"/>
                  <a:gd name="T12" fmla="*/ 0 w 278"/>
                  <a:gd name="T13" fmla="*/ 0 h 26"/>
                  <a:gd name="T14" fmla="*/ 278 w 278"/>
                  <a:gd name="T15" fmla="*/ 26 h 26"/>
                </a:gdLst>
                <a:ahLst/>
                <a:cxnLst>
                  <a:cxn ang="T8">
                    <a:pos x="T0" y="T1"/>
                  </a:cxn>
                  <a:cxn ang="T9">
                    <a:pos x="T2" y="T3"/>
                  </a:cxn>
                  <a:cxn ang="T10">
                    <a:pos x="T4" y="T5"/>
                  </a:cxn>
                  <a:cxn ang="T11">
                    <a:pos x="T6" y="T7"/>
                  </a:cxn>
                </a:cxnLst>
                <a:rect l="T12" t="T13" r="T14" b="T15"/>
                <a:pathLst>
                  <a:path w="278" h="26">
                    <a:moveTo>
                      <a:pt x="139" y="26"/>
                    </a:moveTo>
                    <a:lnTo>
                      <a:pt x="0" y="0"/>
                    </a:lnTo>
                    <a:lnTo>
                      <a:pt x="278" y="0"/>
                    </a:lnTo>
                    <a:lnTo>
                      <a:pt x="139" y="26"/>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44" name="Line 182"/>
              <p:cNvSpPr>
                <a:spLocks noChangeShapeType="1"/>
              </p:cNvSpPr>
              <p:nvPr/>
            </p:nvSpPr>
            <p:spPr bwMode="auto">
              <a:xfrm flipV="1">
                <a:off x="1433" y="2526"/>
                <a:ext cx="97" cy="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45" name="Line 183"/>
              <p:cNvSpPr>
                <a:spLocks noChangeShapeType="1"/>
              </p:cNvSpPr>
              <p:nvPr/>
            </p:nvSpPr>
            <p:spPr bwMode="auto">
              <a:xfrm flipH="1" flipV="1">
                <a:off x="1447" y="2526"/>
                <a:ext cx="107" cy="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46" name="Line 184"/>
              <p:cNvSpPr>
                <a:spLocks noChangeShapeType="1"/>
              </p:cNvSpPr>
              <p:nvPr/>
            </p:nvSpPr>
            <p:spPr bwMode="auto">
              <a:xfrm>
                <a:off x="1453" y="2530"/>
                <a:ext cx="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47" name="Group 185"/>
              <p:cNvGrpSpPr>
                <a:grpSpLocks/>
              </p:cNvGrpSpPr>
              <p:nvPr/>
            </p:nvGrpSpPr>
            <p:grpSpPr bwMode="auto">
              <a:xfrm>
                <a:off x="1453" y="2443"/>
                <a:ext cx="82" cy="92"/>
                <a:chOff x="1453" y="2443"/>
                <a:chExt cx="82" cy="92"/>
              </a:xfrm>
            </p:grpSpPr>
            <p:sp>
              <p:nvSpPr>
                <p:cNvPr id="29059" name="Line 186"/>
                <p:cNvSpPr>
                  <a:spLocks noChangeShapeType="1"/>
                </p:cNvSpPr>
                <p:nvPr/>
              </p:nvSpPr>
              <p:spPr bwMode="auto">
                <a:xfrm flipV="1">
                  <a:off x="1453" y="2444"/>
                  <a:ext cx="72" cy="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60" name="Line 187"/>
                <p:cNvSpPr>
                  <a:spLocks noChangeShapeType="1"/>
                </p:cNvSpPr>
                <p:nvPr/>
              </p:nvSpPr>
              <p:spPr bwMode="auto">
                <a:xfrm flipH="1" flipV="1">
                  <a:off x="1454" y="2443"/>
                  <a:ext cx="81"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48" name="Group 188"/>
              <p:cNvGrpSpPr>
                <a:grpSpLocks/>
              </p:cNvGrpSpPr>
              <p:nvPr/>
            </p:nvGrpSpPr>
            <p:grpSpPr bwMode="auto">
              <a:xfrm>
                <a:off x="1458" y="2368"/>
                <a:ext cx="71" cy="85"/>
                <a:chOff x="1458" y="2368"/>
                <a:chExt cx="71" cy="85"/>
              </a:xfrm>
            </p:grpSpPr>
            <p:sp>
              <p:nvSpPr>
                <p:cNvPr id="29057" name="Line 189"/>
                <p:cNvSpPr>
                  <a:spLocks noChangeShapeType="1"/>
                </p:cNvSpPr>
                <p:nvPr/>
              </p:nvSpPr>
              <p:spPr bwMode="auto">
                <a:xfrm flipV="1">
                  <a:off x="1458" y="2368"/>
                  <a:ext cx="60"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58" name="Line 190"/>
                <p:cNvSpPr>
                  <a:spLocks noChangeShapeType="1"/>
                </p:cNvSpPr>
                <p:nvPr/>
              </p:nvSpPr>
              <p:spPr bwMode="auto">
                <a:xfrm flipH="1" flipV="1">
                  <a:off x="1459" y="2368"/>
                  <a:ext cx="70" cy="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49" name="Group 191"/>
              <p:cNvGrpSpPr>
                <a:grpSpLocks/>
              </p:cNvGrpSpPr>
              <p:nvPr/>
            </p:nvGrpSpPr>
            <p:grpSpPr bwMode="auto">
              <a:xfrm>
                <a:off x="1465" y="2293"/>
                <a:ext cx="57" cy="86"/>
                <a:chOff x="1465" y="2293"/>
                <a:chExt cx="57" cy="86"/>
              </a:xfrm>
            </p:grpSpPr>
            <p:sp>
              <p:nvSpPr>
                <p:cNvPr id="29055" name="Line 192"/>
                <p:cNvSpPr>
                  <a:spLocks noChangeShapeType="1"/>
                </p:cNvSpPr>
                <p:nvPr/>
              </p:nvSpPr>
              <p:spPr bwMode="auto">
                <a:xfrm flipV="1">
                  <a:off x="1465" y="2293"/>
                  <a:ext cx="48" cy="8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56" name="Line 193"/>
                <p:cNvSpPr>
                  <a:spLocks noChangeShapeType="1"/>
                </p:cNvSpPr>
                <p:nvPr/>
              </p:nvSpPr>
              <p:spPr bwMode="auto">
                <a:xfrm flipH="1" flipV="1">
                  <a:off x="1465" y="2293"/>
                  <a:ext cx="57" cy="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9050" name="Line 194"/>
              <p:cNvSpPr>
                <a:spLocks noChangeShapeType="1"/>
              </p:cNvSpPr>
              <p:nvPr/>
            </p:nvSpPr>
            <p:spPr bwMode="auto">
              <a:xfrm flipV="1">
                <a:off x="1470" y="2228"/>
                <a:ext cx="38" cy="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51" name="Line 195"/>
              <p:cNvSpPr>
                <a:spLocks noChangeShapeType="1"/>
              </p:cNvSpPr>
              <p:nvPr/>
            </p:nvSpPr>
            <p:spPr bwMode="auto">
              <a:xfrm flipH="1" flipV="1">
                <a:off x="1470" y="2228"/>
                <a:ext cx="48" cy="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52" name="Group 196"/>
              <p:cNvGrpSpPr>
                <a:grpSpLocks/>
              </p:cNvGrpSpPr>
              <p:nvPr/>
            </p:nvGrpSpPr>
            <p:grpSpPr bwMode="auto">
              <a:xfrm>
                <a:off x="1476" y="2109"/>
                <a:ext cx="33" cy="100"/>
                <a:chOff x="1476" y="2109"/>
                <a:chExt cx="33" cy="100"/>
              </a:xfrm>
            </p:grpSpPr>
            <p:sp>
              <p:nvSpPr>
                <p:cNvPr id="29053" name="Line 197"/>
                <p:cNvSpPr>
                  <a:spLocks noChangeShapeType="1"/>
                </p:cNvSpPr>
                <p:nvPr/>
              </p:nvSpPr>
              <p:spPr bwMode="auto">
                <a:xfrm flipV="1">
                  <a:off x="1476" y="2109"/>
                  <a:ext cx="23" cy="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54" name="Line 198"/>
                <p:cNvSpPr>
                  <a:spLocks noChangeShapeType="1"/>
                </p:cNvSpPr>
                <p:nvPr/>
              </p:nvSpPr>
              <p:spPr bwMode="auto">
                <a:xfrm flipH="1" flipV="1">
                  <a:off x="1479" y="2109"/>
                  <a:ext cx="30" cy="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9035" name="Group 199"/>
            <p:cNvGrpSpPr>
              <a:grpSpLocks/>
            </p:cNvGrpSpPr>
            <p:nvPr/>
          </p:nvGrpSpPr>
          <p:grpSpPr bwMode="auto">
            <a:xfrm>
              <a:off x="675" y="2146"/>
              <a:ext cx="375" cy="69"/>
              <a:chOff x="675" y="2146"/>
              <a:chExt cx="375" cy="69"/>
            </a:xfrm>
          </p:grpSpPr>
          <p:sp>
            <p:nvSpPr>
              <p:cNvPr id="29039" name="Freeform 200"/>
              <p:cNvSpPr>
                <a:spLocks/>
              </p:cNvSpPr>
              <p:nvPr/>
            </p:nvSpPr>
            <p:spPr bwMode="auto">
              <a:xfrm>
                <a:off x="849" y="2146"/>
                <a:ext cx="201" cy="69"/>
              </a:xfrm>
              <a:custGeom>
                <a:avLst/>
                <a:gdLst>
                  <a:gd name="T0" fmla="*/ 201 w 201"/>
                  <a:gd name="T1" fmla="*/ 0 h 69"/>
                  <a:gd name="T2" fmla="*/ 0 w 201"/>
                  <a:gd name="T3" fmla="*/ 69 h 69"/>
                  <a:gd name="T4" fmla="*/ 0 60000 65536"/>
                  <a:gd name="T5" fmla="*/ 0 60000 65536"/>
                  <a:gd name="T6" fmla="*/ 0 w 201"/>
                  <a:gd name="T7" fmla="*/ 0 h 69"/>
                  <a:gd name="T8" fmla="*/ 201 w 201"/>
                  <a:gd name="T9" fmla="*/ 69 h 69"/>
                </a:gdLst>
                <a:ahLst/>
                <a:cxnLst>
                  <a:cxn ang="T4">
                    <a:pos x="T0" y="T1"/>
                  </a:cxn>
                  <a:cxn ang="T5">
                    <a:pos x="T2" y="T3"/>
                  </a:cxn>
                </a:cxnLst>
                <a:rect l="T6" t="T7" r="T8" b="T9"/>
                <a:pathLst>
                  <a:path w="201" h="69">
                    <a:moveTo>
                      <a:pt x="201" y="0"/>
                    </a:moveTo>
                    <a:cubicBezTo>
                      <a:pt x="201" y="38"/>
                      <a:pt x="111" y="69"/>
                      <a:pt x="0" y="69"/>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40" name="Freeform 201"/>
              <p:cNvSpPr>
                <a:spLocks/>
              </p:cNvSpPr>
              <p:nvPr/>
            </p:nvSpPr>
            <p:spPr bwMode="auto">
              <a:xfrm>
                <a:off x="675" y="2146"/>
                <a:ext cx="201" cy="69"/>
              </a:xfrm>
              <a:custGeom>
                <a:avLst/>
                <a:gdLst>
                  <a:gd name="T0" fmla="*/ 201 w 201"/>
                  <a:gd name="T1" fmla="*/ 69 h 69"/>
                  <a:gd name="T2" fmla="*/ 0 w 201"/>
                  <a:gd name="T3" fmla="*/ 0 h 69"/>
                  <a:gd name="T4" fmla="*/ 0 60000 65536"/>
                  <a:gd name="T5" fmla="*/ 0 60000 65536"/>
                  <a:gd name="T6" fmla="*/ 0 w 201"/>
                  <a:gd name="T7" fmla="*/ 0 h 69"/>
                  <a:gd name="T8" fmla="*/ 201 w 201"/>
                  <a:gd name="T9" fmla="*/ 69 h 69"/>
                </a:gdLst>
                <a:ahLst/>
                <a:cxnLst>
                  <a:cxn ang="T4">
                    <a:pos x="T0" y="T1"/>
                  </a:cxn>
                  <a:cxn ang="T5">
                    <a:pos x="T2" y="T3"/>
                  </a:cxn>
                </a:cxnLst>
                <a:rect l="T6" t="T7" r="T8" b="T9"/>
                <a:pathLst>
                  <a:path w="201" h="69">
                    <a:moveTo>
                      <a:pt x="201" y="69"/>
                    </a:moveTo>
                    <a:cubicBezTo>
                      <a:pt x="90" y="69"/>
                      <a:pt x="0" y="38"/>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9036" name="Group 202"/>
            <p:cNvGrpSpPr>
              <a:grpSpLocks/>
            </p:cNvGrpSpPr>
            <p:nvPr/>
          </p:nvGrpSpPr>
          <p:grpSpPr bwMode="auto">
            <a:xfrm>
              <a:off x="680" y="2222"/>
              <a:ext cx="308" cy="76"/>
              <a:chOff x="680" y="2222"/>
              <a:chExt cx="308" cy="76"/>
            </a:xfrm>
          </p:grpSpPr>
          <p:sp>
            <p:nvSpPr>
              <p:cNvPr id="29037" name="Freeform 203"/>
              <p:cNvSpPr>
                <a:spLocks/>
              </p:cNvSpPr>
              <p:nvPr/>
            </p:nvSpPr>
            <p:spPr bwMode="auto">
              <a:xfrm>
                <a:off x="824" y="2222"/>
                <a:ext cx="164" cy="76"/>
              </a:xfrm>
              <a:custGeom>
                <a:avLst/>
                <a:gdLst>
                  <a:gd name="T0" fmla="*/ 164 w 164"/>
                  <a:gd name="T1" fmla="*/ 0 h 76"/>
                  <a:gd name="T2" fmla="*/ 0 w 164"/>
                  <a:gd name="T3" fmla="*/ 76 h 76"/>
                  <a:gd name="T4" fmla="*/ 0 60000 65536"/>
                  <a:gd name="T5" fmla="*/ 0 60000 65536"/>
                  <a:gd name="T6" fmla="*/ 0 w 164"/>
                  <a:gd name="T7" fmla="*/ 0 h 76"/>
                  <a:gd name="T8" fmla="*/ 164 w 164"/>
                  <a:gd name="T9" fmla="*/ 76 h 76"/>
                </a:gdLst>
                <a:ahLst/>
                <a:cxnLst>
                  <a:cxn ang="T4">
                    <a:pos x="T0" y="T1"/>
                  </a:cxn>
                  <a:cxn ang="T5">
                    <a:pos x="T2" y="T3"/>
                  </a:cxn>
                </a:cxnLst>
                <a:rect l="T6" t="T7" r="T8" b="T9"/>
                <a:pathLst>
                  <a:path w="164" h="76">
                    <a:moveTo>
                      <a:pt x="164" y="0"/>
                    </a:moveTo>
                    <a:cubicBezTo>
                      <a:pt x="164" y="42"/>
                      <a:pt x="91" y="76"/>
                      <a:pt x="0" y="76"/>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38" name="Freeform 204"/>
              <p:cNvSpPr>
                <a:spLocks/>
              </p:cNvSpPr>
              <p:nvPr/>
            </p:nvSpPr>
            <p:spPr bwMode="auto">
              <a:xfrm>
                <a:off x="680" y="2222"/>
                <a:ext cx="165" cy="76"/>
              </a:xfrm>
              <a:custGeom>
                <a:avLst/>
                <a:gdLst>
                  <a:gd name="T0" fmla="*/ 165 w 165"/>
                  <a:gd name="T1" fmla="*/ 76 h 76"/>
                  <a:gd name="T2" fmla="*/ 0 w 165"/>
                  <a:gd name="T3" fmla="*/ 0 h 76"/>
                  <a:gd name="T4" fmla="*/ 0 60000 65536"/>
                  <a:gd name="T5" fmla="*/ 0 60000 65536"/>
                  <a:gd name="T6" fmla="*/ 0 w 165"/>
                  <a:gd name="T7" fmla="*/ 0 h 76"/>
                  <a:gd name="T8" fmla="*/ 165 w 165"/>
                  <a:gd name="T9" fmla="*/ 76 h 76"/>
                </a:gdLst>
                <a:ahLst/>
                <a:cxnLst>
                  <a:cxn ang="T4">
                    <a:pos x="T0" y="T1"/>
                  </a:cxn>
                  <a:cxn ang="T5">
                    <a:pos x="T2" y="T3"/>
                  </a:cxn>
                </a:cxnLst>
                <a:rect l="T6" t="T7" r="T8" b="T9"/>
                <a:pathLst>
                  <a:path w="165" h="76">
                    <a:moveTo>
                      <a:pt x="165" y="76"/>
                    </a:moveTo>
                    <a:cubicBezTo>
                      <a:pt x="74" y="76"/>
                      <a:pt x="0" y="42"/>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8683" name="Rectangle 205"/>
          <p:cNvSpPr>
            <a:spLocks noChangeArrowheads="1"/>
          </p:cNvSpPr>
          <p:nvPr/>
        </p:nvSpPr>
        <p:spPr bwMode="auto">
          <a:xfrm>
            <a:off x="885602" y="2605856"/>
            <a:ext cx="10776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300" b="1" dirty="0" smtClean="0">
                <a:solidFill>
                  <a:srgbClr val="000000"/>
                </a:solidFill>
              </a:rPr>
              <a:t>Transmission</a:t>
            </a:r>
            <a:endParaRPr lang="en-US" altLang="en-US" sz="1800" dirty="0"/>
          </a:p>
        </p:txBody>
      </p:sp>
      <p:sp>
        <p:nvSpPr>
          <p:cNvPr id="28684" name="Rectangle 206"/>
          <p:cNvSpPr>
            <a:spLocks noChangeArrowheads="1"/>
          </p:cNvSpPr>
          <p:nvPr/>
        </p:nvSpPr>
        <p:spPr bwMode="auto">
          <a:xfrm>
            <a:off x="885602" y="2772544"/>
            <a:ext cx="106045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685" name="Rectangle 207"/>
          <p:cNvSpPr>
            <a:spLocks noChangeArrowheads="1"/>
          </p:cNvSpPr>
          <p:nvPr/>
        </p:nvSpPr>
        <p:spPr bwMode="auto">
          <a:xfrm>
            <a:off x="857027" y="4409256"/>
            <a:ext cx="9393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300" b="1" dirty="0" smtClean="0">
                <a:solidFill>
                  <a:srgbClr val="000000"/>
                </a:solidFill>
              </a:rPr>
              <a:t>Distribution</a:t>
            </a:r>
            <a:endParaRPr lang="en-US" altLang="en-US" sz="1800" dirty="0"/>
          </a:p>
        </p:txBody>
      </p:sp>
      <p:sp>
        <p:nvSpPr>
          <p:cNvPr id="28686" name="Rectangle 208"/>
          <p:cNvSpPr>
            <a:spLocks noChangeArrowheads="1"/>
          </p:cNvSpPr>
          <p:nvPr/>
        </p:nvSpPr>
        <p:spPr bwMode="auto">
          <a:xfrm>
            <a:off x="857027" y="4574356"/>
            <a:ext cx="9144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687" name="Rectangle 209"/>
          <p:cNvSpPr>
            <a:spLocks noChangeArrowheads="1"/>
          </p:cNvSpPr>
          <p:nvPr/>
        </p:nvSpPr>
        <p:spPr bwMode="auto">
          <a:xfrm>
            <a:off x="353789" y="902469"/>
            <a:ext cx="1984375" cy="1327150"/>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688" name="Rectangle 210"/>
          <p:cNvSpPr>
            <a:spLocks noChangeArrowheads="1"/>
          </p:cNvSpPr>
          <p:nvPr/>
        </p:nvSpPr>
        <p:spPr bwMode="auto">
          <a:xfrm>
            <a:off x="353789" y="2440756"/>
            <a:ext cx="1984375" cy="1660525"/>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nvGrpSpPr>
          <p:cNvPr id="28689" name="Group 211"/>
          <p:cNvGrpSpPr>
            <a:grpSpLocks/>
          </p:cNvGrpSpPr>
          <p:nvPr/>
        </p:nvGrpSpPr>
        <p:grpSpPr bwMode="auto">
          <a:xfrm>
            <a:off x="393477" y="4783906"/>
            <a:ext cx="304800" cy="874713"/>
            <a:chOff x="353" y="3122"/>
            <a:chExt cx="192" cy="551"/>
          </a:xfrm>
        </p:grpSpPr>
        <p:grpSp>
          <p:nvGrpSpPr>
            <p:cNvPr id="29025" name="Group 212"/>
            <p:cNvGrpSpPr>
              <a:grpSpLocks/>
            </p:cNvGrpSpPr>
            <p:nvPr/>
          </p:nvGrpSpPr>
          <p:grpSpPr bwMode="auto">
            <a:xfrm>
              <a:off x="353" y="3122"/>
              <a:ext cx="192" cy="551"/>
              <a:chOff x="353" y="3122"/>
              <a:chExt cx="192" cy="551"/>
            </a:xfrm>
          </p:grpSpPr>
          <p:sp>
            <p:nvSpPr>
              <p:cNvPr id="29028" name="Rectangle 213"/>
              <p:cNvSpPr>
                <a:spLocks noChangeArrowheads="1"/>
              </p:cNvSpPr>
              <p:nvPr/>
            </p:nvSpPr>
            <p:spPr bwMode="auto">
              <a:xfrm>
                <a:off x="367" y="3137"/>
                <a:ext cx="178" cy="53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29" name="Rectangle 214"/>
              <p:cNvSpPr>
                <a:spLocks noChangeArrowheads="1"/>
              </p:cNvSpPr>
              <p:nvPr/>
            </p:nvSpPr>
            <p:spPr bwMode="auto">
              <a:xfrm>
                <a:off x="353" y="3122"/>
                <a:ext cx="177" cy="5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30" name="Rectangle 215"/>
              <p:cNvSpPr>
                <a:spLocks noChangeArrowheads="1"/>
              </p:cNvSpPr>
              <p:nvPr/>
            </p:nvSpPr>
            <p:spPr bwMode="auto">
              <a:xfrm>
                <a:off x="356" y="3125"/>
                <a:ext cx="171" cy="530"/>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sp>
          <p:nvSpPr>
            <p:cNvPr id="29026" name="Oval 216"/>
            <p:cNvSpPr>
              <a:spLocks noChangeArrowheads="1"/>
            </p:cNvSpPr>
            <p:nvPr/>
          </p:nvSpPr>
          <p:spPr bwMode="auto">
            <a:xfrm>
              <a:off x="381" y="3211"/>
              <a:ext cx="122" cy="220"/>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9027" name="Oval 217"/>
            <p:cNvSpPr>
              <a:spLocks noChangeArrowheads="1"/>
            </p:cNvSpPr>
            <p:nvPr/>
          </p:nvSpPr>
          <p:spPr bwMode="auto">
            <a:xfrm>
              <a:off x="381" y="3378"/>
              <a:ext cx="122" cy="219"/>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grpSp>
      <p:grpSp>
        <p:nvGrpSpPr>
          <p:cNvPr id="28690" name="Group 218"/>
          <p:cNvGrpSpPr>
            <a:grpSpLocks/>
          </p:cNvGrpSpPr>
          <p:nvPr/>
        </p:nvGrpSpPr>
        <p:grpSpPr bwMode="auto">
          <a:xfrm>
            <a:off x="674464" y="5244281"/>
            <a:ext cx="1628775" cy="673100"/>
            <a:chOff x="530" y="3412"/>
            <a:chExt cx="1026" cy="424"/>
          </a:xfrm>
        </p:grpSpPr>
        <p:sp>
          <p:nvSpPr>
            <p:cNvPr id="28951" name="Freeform 219"/>
            <p:cNvSpPr>
              <a:spLocks/>
            </p:cNvSpPr>
            <p:nvPr/>
          </p:nvSpPr>
          <p:spPr bwMode="auto">
            <a:xfrm>
              <a:off x="530" y="3466"/>
              <a:ext cx="104" cy="26"/>
            </a:xfrm>
            <a:custGeom>
              <a:avLst/>
              <a:gdLst>
                <a:gd name="T0" fmla="*/ 104 w 104"/>
                <a:gd name="T1" fmla="*/ 0 h 26"/>
                <a:gd name="T2" fmla="*/ 0 w 104"/>
                <a:gd name="T3" fmla="*/ 26 h 26"/>
                <a:gd name="T4" fmla="*/ 0 60000 65536"/>
                <a:gd name="T5" fmla="*/ 0 60000 65536"/>
                <a:gd name="T6" fmla="*/ 0 w 104"/>
                <a:gd name="T7" fmla="*/ 0 h 26"/>
                <a:gd name="T8" fmla="*/ 104 w 104"/>
                <a:gd name="T9" fmla="*/ 26 h 26"/>
              </a:gdLst>
              <a:ahLst/>
              <a:cxnLst>
                <a:cxn ang="T4">
                  <a:pos x="T0" y="T1"/>
                </a:cxn>
                <a:cxn ang="T5">
                  <a:pos x="T2" y="T3"/>
                </a:cxn>
              </a:cxnLst>
              <a:rect l="T6" t="T7" r="T8" b="T9"/>
              <a:pathLst>
                <a:path w="104" h="26">
                  <a:moveTo>
                    <a:pt x="104" y="0"/>
                  </a:moveTo>
                  <a:cubicBezTo>
                    <a:pt x="104" y="14"/>
                    <a:pt x="58" y="26"/>
                    <a:pt x="0" y="26"/>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52" name="Freeform 220"/>
            <p:cNvSpPr>
              <a:spLocks/>
            </p:cNvSpPr>
            <p:nvPr/>
          </p:nvSpPr>
          <p:spPr bwMode="auto">
            <a:xfrm>
              <a:off x="1200" y="3529"/>
              <a:ext cx="201" cy="31"/>
            </a:xfrm>
            <a:custGeom>
              <a:avLst/>
              <a:gdLst>
                <a:gd name="T0" fmla="*/ 201 w 201"/>
                <a:gd name="T1" fmla="*/ 31 h 31"/>
                <a:gd name="T2" fmla="*/ 0 w 201"/>
                <a:gd name="T3" fmla="*/ 0 h 31"/>
                <a:gd name="T4" fmla="*/ 0 60000 65536"/>
                <a:gd name="T5" fmla="*/ 0 60000 65536"/>
                <a:gd name="T6" fmla="*/ 0 w 201"/>
                <a:gd name="T7" fmla="*/ 0 h 31"/>
                <a:gd name="T8" fmla="*/ 201 w 201"/>
                <a:gd name="T9" fmla="*/ 31 h 31"/>
              </a:gdLst>
              <a:ahLst/>
              <a:cxnLst>
                <a:cxn ang="T4">
                  <a:pos x="T0" y="T1"/>
                </a:cxn>
                <a:cxn ang="T5">
                  <a:pos x="T2" y="T3"/>
                </a:cxn>
              </a:cxnLst>
              <a:rect l="T6" t="T7" r="T8" b="T9"/>
              <a:pathLst>
                <a:path w="201" h="31">
                  <a:moveTo>
                    <a:pt x="201" y="31"/>
                  </a:moveTo>
                  <a:cubicBezTo>
                    <a:pt x="90" y="31"/>
                    <a:pt x="0" y="17"/>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53" name="Freeform 221"/>
            <p:cNvSpPr>
              <a:spLocks/>
            </p:cNvSpPr>
            <p:nvPr/>
          </p:nvSpPr>
          <p:spPr bwMode="auto">
            <a:xfrm>
              <a:off x="1259" y="3589"/>
              <a:ext cx="105" cy="25"/>
            </a:xfrm>
            <a:custGeom>
              <a:avLst/>
              <a:gdLst>
                <a:gd name="T0" fmla="*/ 105 w 105"/>
                <a:gd name="T1" fmla="*/ 25 h 25"/>
                <a:gd name="T2" fmla="*/ 0 w 105"/>
                <a:gd name="T3" fmla="*/ 0 h 25"/>
                <a:gd name="T4" fmla="*/ 0 60000 65536"/>
                <a:gd name="T5" fmla="*/ 0 60000 65536"/>
                <a:gd name="T6" fmla="*/ 0 w 105"/>
                <a:gd name="T7" fmla="*/ 0 h 25"/>
                <a:gd name="T8" fmla="*/ 105 w 105"/>
                <a:gd name="T9" fmla="*/ 25 h 25"/>
              </a:gdLst>
              <a:ahLst/>
              <a:cxnLst>
                <a:cxn ang="T4">
                  <a:pos x="T0" y="T1"/>
                </a:cxn>
                <a:cxn ang="T5">
                  <a:pos x="T2" y="T3"/>
                </a:cxn>
              </a:cxnLst>
              <a:rect l="T6" t="T7" r="T8" b="T9"/>
              <a:pathLst>
                <a:path w="105" h="25">
                  <a:moveTo>
                    <a:pt x="105" y="25"/>
                  </a:moveTo>
                  <a:cubicBezTo>
                    <a:pt x="47" y="25"/>
                    <a:pt x="0" y="13"/>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54" name="Freeform 222"/>
            <p:cNvSpPr>
              <a:spLocks/>
            </p:cNvSpPr>
            <p:nvPr/>
          </p:nvSpPr>
          <p:spPr bwMode="auto">
            <a:xfrm>
              <a:off x="809" y="3468"/>
              <a:ext cx="232" cy="60"/>
            </a:xfrm>
            <a:custGeom>
              <a:avLst/>
              <a:gdLst>
                <a:gd name="T0" fmla="*/ 232 w 232"/>
                <a:gd name="T1" fmla="*/ 60 h 60"/>
                <a:gd name="T2" fmla="*/ 0 w 232"/>
                <a:gd name="T3" fmla="*/ 0 h 60"/>
                <a:gd name="T4" fmla="*/ 0 60000 65536"/>
                <a:gd name="T5" fmla="*/ 0 60000 65536"/>
                <a:gd name="T6" fmla="*/ 0 w 232"/>
                <a:gd name="T7" fmla="*/ 0 h 60"/>
                <a:gd name="T8" fmla="*/ 232 w 232"/>
                <a:gd name="T9" fmla="*/ 60 h 60"/>
              </a:gdLst>
              <a:ahLst/>
              <a:cxnLst>
                <a:cxn ang="T4">
                  <a:pos x="T0" y="T1"/>
                </a:cxn>
                <a:cxn ang="T5">
                  <a:pos x="T2" y="T3"/>
                </a:cxn>
              </a:cxnLst>
              <a:rect l="T6" t="T7" r="T8" b="T9"/>
              <a:pathLst>
                <a:path w="232" h="60">
                  <a:moveTo>
                    <a:pt x="232" y="60"/>
                  </a:moveTo>
                  <a:cubicBezTo>
                    <a:pt x="105" y="60"/>
                    <a:pt x="1" y="33"/>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55" name="Freeform 223"/>
            <p:cNvSpPr>
              <a:spLocks/>
            </p:cNvSpPr>
            <p:nvPr/>
          </p:nvSpPr>
          <p:spPr bwMode="auto">
            <a:xfrm>
              <a:off x="862" y="3530"/>
              <a:ext cx="122" cy="60"/>
            </a:xfrm>
            <a:custGeom>
              <a:avLst/>
              <a:gdLst>
                <a:gd name="T0" fmla="*/ 122 w 122"/>
                <a:gd name="T1" fmla="*/ 60 h 60"/>
                <a:gd name="T2" fmla="*/ 0 w 122"/>
                <a:gd name="T3" fmla="*/ 0 h 60"/>
                <a:gd name="T4" fmla="*/ 0 60000 65536"/>
                <a:gd name="T5" fmla="*/ 0 60000 65536"/>
                <a:gd name="T6" fmla="*/ 0 w 122"/>
                <a:gd name="T7" fmla="*/ 0 h 60"/>
                <a:gd name="T8" fmla="*/ 122 w 122"/>
                <a:gd name="T9" fmla="*/ 60 h 60"/>
              </a:gdLst>
              <a:ahLst/>
              <a:cxnLst>
                <a:cxn ang="T4">
                  <a:pos x="T0" y="T1"/>
                </a:cxn>
                <a:cxn ang="T5">
                  <a:pos x="T2" y="T3"/>
                </a:cxn>
              </a:cxnLst>
              <a:rect l="T6" t="T7" r="T8" b="T9"/>
              <a:pathLst>
                <a:path w="122" h="60">
                  <a:moveTo>
                    <a:pt x="122" y="60"/>
                  </a:moveTo>
                  <a:cubicBezTo>
                    <a:pt x="55" y="60"/>
                    <a:pt x="1" y="33"/>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8956" name="Group 224"/>
            <p:cNvGrpSpPr>
              <a:grpSpLocks/>
            </p:cNvGrpSpPr>
            <p:nvPr/>
          </p:nvGrpSpPr>
          <p:grpSpPr bwMode="auto">
            <a:xfrm>
              <a:off x="578" y="3412"/>
              <a:ext cx="286" cy="336"/>
              <a:chOff x="578" y="3412"/>
              <a:chExt cx="286" cy="336"/>
            </a:xfrm>
          </p:grpSpPr>
          <p:grpSp>
            <p:nvGrpSpPr>
              <p:cNvPr id="29003" name="Group 225"/>
              <p:cNvGrpSpPr>
                <a:grpSpLocks/>
              </p:cNvGrpSpPr>
              <p:nvPr/>
            </p:nvGrpSpPr>
            <p:grpSpPr bwMode="auto">
              <a:xfrm>
                <a:off x="635" y="3412"/>
                <a:ext cx="172" cy="336"/>
                <a:chOff x="635" y="3412"/>
                <a:chExt cx="172" cy="336"/>
              </a:xfrm>
            </p:grpSpPr>
            <p:sp>
              <p:nvSpPr>
                <p:cNvPr id="29023" name="Freeform 226"/>
                <p:cNvSpPr>
                  <a:spLocks/>
                </p:cNvSpPr>
                <p:nvPr/>
              </p:nvSpPr>
              <p:spPr bwMode="auto">
                <a:xfrm>
                  <a:off x="722" y="3412"/>
                  <a:ext cx="85" cy="336"/>
                </a:xfrm>
                <a:custGeom>
                  <a:avLst/>
                  <a:gdLst>
                    <a:gd name="T0" fmla="*/ 85 w 85"/>
                    <a:gd name="T1" fmla="*/ 336 h 336"/>
                    <a:gd name="T2" fmla="*/ 41 w 85"/>
                    <a:gd name="T3" fmla="*/ 277 h 336"/>
                    <a:gd name="T4" fmla="*/ 0 w 85"/>
                    <a:gd name="T5" fmla="*/ 0 h 336"/>
                    <a:gd name="T6" fmla="*/ 0 60000 65536"/>
                    <a:gd name="T7" fmla="*/ 0 60000 65536"/>
                    <a:gd name="T8" fmla="*/ 0 60000 65536"/>
                    <a:gd name="T9" fmla="*/ 0 w 85"/>
                    <a:gd name="T10" fmla="*/ 0 h 336"/>
                    <a:gd name="T11" fmla="*/ 85 w 85"/>
                    <a:gd name="T12" fmla="*/ 336 h 336"/>
                  </a:gdLst>
                  <a:ahLst/>
                  <a:cxnLst>
                    <a:cxn ang="T6">
                      <a:pos x="T0" y="T1"/>
                    </a:cxn>
                    <a:cxn ang="T7">
                      <a:pos x="T2" y="T3"/>
                    </a:cxn>
                    <a:cxn ang="T8">
                      <a:pos x="T4" y="T5"/>
                    </a:cxn>
                  </a:cxnLst>
                  <a:rect l="T9" t="T10" r="T11" b="T12"/>
                  <a:pathLst>
                    <a:path w="85" h="336">
                      <a:moveTo>
                        <a:pt x="85" y="336"/>
                      </a:moveTo>
                      <a:lnTo>
                        <a:pt x="41" y="27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24" name="Freeform 227"/>
                <p:cNvSpPr>
                  <a:spLocks/>
                </p:cNvSpPr>
                <p:nvPr/>
              </p:nvSpPr>
              <p:spPr bwMode="auto">
                <a:xfrm>
                  <a:off x="635" y="3412"/>
                  <a:ext cx="86" cy="336"/>
                </a:xfrm>
                <a:custGeom>
                  <a:avLst/>
                  <a:gdLst>
                    <a:gd name="T0" fmla="*/ 0 w 86"/>
                    <a:gd name="T1" fmla="*/ 336 h 336"/>
                    <a:gd name="T2" fmla="*/ 45 w 86"/>
                    <a:gd name="T3" fmla="*/ 277 h 336"/>
                    <a:gd name="T4" fmla="*/ 86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0" y="336"/>
                      </a:moveTo>
                      <a:lnTo>
                        <a:pt x="45" y="277"/>
                      </a:lnTo>
                      <a:lnTo>
                        <a:pt x="8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9004" name="Freeform 228"/>
              <p:cNvSpPr>
                <a:spLocks/>
              </p:cNvSpPr>
              <p:nvPr/>
            </p:nvSpPr>
            <p:spPr bwMode="auto">
              <a:xfrm>
                <a:off x="639" y="3465"/>
                <a:ext cx="164" cy="14"/>
              </a:xfrm>
              <a:custGeom>
                <a:avLst/>
                <a:gdLst>
                  <a:gd name="T0" fmla="*/ 82 w 164"/>
                  <a:gd name="T1" fmla="*/ 14 h 14"/>
                  <a:gd name="T2" fmla="*/ 164 w 164"/>
                  <a:gd name="T3" fmla="*/ 0 h 14"/>
                  <a:gd name="T4" fmla="*/ 0 w 164"/>
                  <a:gd name="T5" fmla="*/ 0 h 14"/>
                  <a:gd name="T6" fmla="*/ 82 w 164"/>
                  <a:gd name="T7" fmla="*/ 14 h 14"/>
                  <a:gd name="T8" fmla="*/ 0 60000 65536"/>
                  <a:gd name="T9" fmla="*/ 0 60000 65536"/>
                  <a:gd name="T10" fmla="*/ 0 60000 65536"/>
                  <a:gd name="T11" fmla="*/ 0 60000 65536"/>
                  <a:gd name="T12" fmla="*/ 0 w 164"/>
                  <a:gd name="T13" fmla="*/ 0 h 14"/>
                  <a:gd name="T14" fmla="*/ 164 w 164"/>
                  <a:gd name="T15" fmla="*/ 14 h 14"/>
                </a:gdLst>
                <a:ahLst/>
                <a:cxnLst>
                  <a:cxn ang="T8">
                    <a:pos x="T0" y="T1"/>
                  </a:cxn>
                  <a:cxn ang="T9">
                    <a:pos x="T2" y="T3"/>
                  </a:cxn>
                  <a:cxn ang="T10">
                    <a:pos x="T4" y="T5"/>
                  </a:cxn>
                  <a:cxn ang="T11">
                    <a:pos x="T6" y="T7"/>
                  </a:cxn>
                </a:cxnLst>
                <a:rect l="T12" t="T13" r="T14" b="T15"/>
                <a:pathLst>
                  <a:path w="164" h="14">
                    <a:moveTo>
                      <a:pt x="82" y="14"/>
                    </a:moveTo>
                    <a:lnTo>
                      <a:pt x="164" y="0"/>
                    </a:lnTo>
                    <a:lnTo>
                      <a:pt x="0" y="0"/>
                    </a:lnTo>
                    <a:lnTo>
                      <a:pt x="8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05" name="Freeform 229"/>
              <p:cNvSpPr>
                <a:spLocks/>
              </p:cNvSpPr>
              <p:nvPr/>
            </p:nvSpPr>
            <p:spPr bwMode="auto">
              <a:xfrm>
                <a:off x="578" y="3526"/>
                <a:ext cx="286" cy="13"/>
              </a:xfrm>
              <a:custGeom>
                <a:avLst/>
                <a:gdLst>
                  <a:gd name="T0" fmla="*/ 143 w 286"/>
                  <a:gd name="T1" fmla="*/ 13 h 13"/>
                  <a:gd name="T2" fmla="*/ 286 w 286"/>
                  <a:gd name="T3" fmla="*/ 0 h 13"/>
                  <a:gd name="T4" fmla="*/ 0 w 286"/>
                  <a:gd name="T5" fmla="*/ 0 h 13"/>
                  <a:gd name="T6" fmla="*/ 143 w 286"/>
                  <a:gd name="T7" fmla="*/ 13 h 13"/>
                  <a:gd name="T8" fmla="*/ 0 60000 65536"/>
                  <a:gd name="T9" fmla="*/ 0 60000 65536"/>
                  <a:gd name="T10" fmla="*/ 0 60000 65536"/>
                  <a:gd name="T11" fmla="*/ 0 60000 65536"/>
                  <a:gd name="T12" fmla="*/ 0 w 286"/>
                  <a:gd name="T13" fmla="*/ 0 h 13"/>
                  <a:gd name="T14" fmla="*/ 286 w 286"/>
                  <a:gd name="T15" fmla="*/ 13 h 13"/>
                </a:gdLst>
                <a:ahLst/>
                <a:cxnLst>
                  <a:cxn ang="T8">
                    <a:pos x="T0" y="T1"/>
                  </a:cxn>
                  <a:cxn ang="T9">
                    <a:pos x="T2" y="T3"/>
                  </a:cxn>
                  <a:cxn ang="T10">
                    <a:pos x="T4" y="T5"/>
                  </a:cxn>
                  <a:cxn ang="T11">
                    <a:pos x="T6" y="T7"/>
                  </a:cxn>
                </a:cxnLst>
                <a:rect l="T12" t="T13" r="T14" b="T15"/>
                <a:pathLst>
                  <a:path w="286" h="13">
                    <a:moveTo>
                      <a:pt x="143" y="13"/>
                    </a:moveTo>
                    <a:lnTo>
                      <a:pt x="286" y="0"/>
                    </a:lnTo>
                    <a:lnTo>
                      <a:pt x="0" y="0"/>
                    </a:lnTo>
                    <a:lnTo>
                      <a:pt x="143" y="13"/>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06" name="Line 230"/>
              <p:cNvSpPr>
                <a:spLocks noChangeShapeType="1"/>
              </p:cNvSpPr>
              <p:nvPr/>
            </p:nvSpPr>
            <p:spPr bwMode="auto">
              <a:xfrm flipH="1" flipV="1">
                <a:off x="676" y="3686"/>
                <a:ext cx="111"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07" name="Line 231"/>
              <p:cNvSpPr>
                <a:spLocks noChangeShapeType="1"/>
              </p:cNvSpPr>
              <p:nvPr/>
            </p:nvSpPr>
            <p:spPr bwMode="auto">
              <a:xfrm flipV="1">
                <a:off x="661" y="3686"/>
                <a:ext cx="101"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08" name="Line 232"/>
              <p:cNvSpPr>
                <a:spLocks noChangeShapeType="1"/>
              </p:cNvSpPr>
              <p:nvPr/>
            </p:nvSpPr>
            <p:spPr bwMode="auto">
              <a:xfrm flipH="1">
                <a:off x="677" y="3688"/>
                <a:ext cx="8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09" name="Group 233"/>
              <p:cNvGrpSpPr>
                <a:grpSpLocks/>
              </p:cNvGrpSpPr>
              <p:nvPr/>
            </p:nvGrpSpPr>
            <p:grpSpPr bwMode="auto">
              <a:xfrm>
                <a:off x="681" y="3644"/>
                <a:ext cx="84" cy="47"/>
                <a:chOff x="681" y="3644"/>
                <a:chExt cx="84" cy="47"/>
              </a:xfrm>
            </p:grpSpPr>
            <p:sp>
              <p:nvSpPr>
                <p:cNvPr id="29021" name="Line 234"/>
                <p:cNvSpPr>
                  <a:spLocks noChangeShapeType="1"/>
                </p:cNvSpPr>
                <p:nvPr/>
              </p:nvSpPr>
              <p:spPr bwMode="auto">
                <a:xfrm flipH="1" flipV="1">
                  <a:off x="682" y="3645"/>
                  <a:ext cx="83"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22" name="Line 235"/>
                <p:cNvSpPr>
                  <a:spLocks noChangeShapeType="1"/>
                </p:cNvSpPr>
                <p:nvPr/>
              </p:nvSpPr>
              <p:spPr bwMode="auto">
                <a:xfrm flipV="1">
                  <a:off x="681" y="3644"/>
                  <a:ext cx="7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10" name="Group 236"/>
              <p:cNvGrpSpPr>
                <a:grpSpLocks/>
              </p:cNvGrpSpPr>
              <p:nvPr/>
            </p:nvGrpSpPr>
            <p:grpSpPr bwMode="auto">
              <a:xfrm>
                <a:off x="687" y="3606"/>
                <a:ext cx="72" cy="44"/>
                <a:chOff x="687" y="3606"/>
                <a:chExt cx="72" cy="44"/>
              </a:xfrm>
            </p:grpSpPr>
            <p:sp>
              <p:nvSpPr>
                <p:cNvPr id="29019" name="Line 237"/>
                <p:cNvSpPr>
                  <a:spLocks noChangeShapeType="1"/>
                </p:cNvSpPr>
                <p:nvPr/>
              </p:nvSpPr>
              <p:spPr bwMode="auto">
                <a:xfrm flipH="1" flipV="1">
                  <a:off x="688" y="3606"/>
                  <a:ext cx="71"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20" name="Line 238"/>
                <p:cNvSpPr>
                  <a:spLocks noChangeShapeType="1"/>
                </p:cNvSpPr>
                <p:nvPr/>
              </p:nvSpPr>
              <p:spPr bwMode="auto">
                <a:xfrm flipV="1">
                  <a:off x="687" y="3606"/>
                  <a:ext cx="62"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9011" name="Group 239"/>
              <p:cNvGrpSpPr>
                <a:grpSpLocks/>
              </p:cNvGrpSpPr>
              <p:nvPr/>
            </p:nvGrpSpPr>
            <p:grpSpPr bwMode="auto">
              <a:xfrm>
                <a:off x="693" y="3569"/>
                <a:ext cx="60" cy="43"/>
                <a:chOff x="693" y="3569"/>
                <a:chExt cx="60" cy="43"/>
              </a:xfrm>
            </p:grpSpPr>
            <p:sp>
              <p:nvSpPr>
                <p:cNvPr id="29017" name="Line 240"/>
                <p:cNvSpPr>
                  <a:spLocks noChangeShapeType="1"/>
                </p:cNvSpPr>
                <p:nvPr/>
              </p:nvSpPr>
              <p:spPr bwMode="auto">
                <a:xfrm flipH="1" flipV="1">
                  <a:off x="693" y="3569"/>
                  <a:ext cx="60"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18" name="Line 241"/>
                <p:cNvSpPr>
                  <a:spLocks noChangeShapeType="1"/>
                </p:cNvSpPr>
                <p:nvPr/>
              </p:nvSpPr>
              <p:spPr bwMode="auto">
                <a:xfrm flipV="1">
                  <a:off x="693" y="3569"/>
                  <a:ext cx="50"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9012" name="Line 242"/>
              <p:cNvSpPr>
                <a:spLocks noChangeShapeType="1"/>
              </p:cNvSpPr>
              <p:nvPr/>
            </p:nvSpPr>
            <p:spPr bwMode="auto">
              <a:xfrm flipH="1" flipV="1">
                <a:off x="699" y="3537"/>
                <a:ext cx="49"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13" name="Line 243"/>
              <p:cNvSpPr>
                <a:spLocks noChangeShapeType="1"/>
              </p:cNvSpPr>
              <p:nvPr/>
            </p:nvSpPr>
            <p:spPr bwMode="auto">
              <a:xfrm flipV="1">
                <a:off x="699" y="3537"/>
                <a:ext cx="39" cy="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9014" name="Group 244"/>
              <p:cNvGrpSpPr>
                <a:grpSpLocks/>
              </p:cNvGrpSpPr>
              <p:nvPr/>
            </p:nvGrpSpPr>
            <p:grpSpPr bwMode="auto">
              <a:xfrm>
                <a:off x="707" y="3476"/>
                <a:ext cx="34" cy="50"/>
                <a:chOff x="707" y="3476"/>
                <a:chExt cx="34" cy="50"/>
              </a:xfrm>
            </p:grpSpPr>
            <p:sp>
              <p:nvSpPr>
                <p:cNvPr id="29015" name="Line 245"/>
                <p:cNvSpPr>
                  <a:spLocks noChangeShapeType="1"/>
                </p:cNvSpPr>
                <p:nvPr/>
              </p:nvSpPr>
              <p:spPr bwMode="auto">
                <a:xfrm flipH="1" flipV="1">
                  <a:off x="708" y="3476"/>
                  <a:ext cx="33"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16" name="Line 246"/>
                <p:cNvSpPr>
                  <a:spLocks noChangeShapeType="1"/>
                </p:cNvSpPr>
                <p:nvPr/>
              </p:nvSpPr>
              <p:spPr bwMode="auto">
                <a:xfrm flipV="1">
                  <a:off x="707" y="3476"/>
                  <a:ext cx="22"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8957" name="Group 247"/>
            <p:cNvGrpSpPr>
              <a:grpSpLocks/>
            </p:cNvGrpSpPr>
            <p:nvPr/>
          </p:nvGrpSpPr>
          <p:grpSpPr bwMode="auto">
            <a:xfrm>
              <a:off x="978" y="3474"/>
              <a:ext cx="287" cy="336"/>
              <a:chOff x="978" y="3474"/>
              <a:chExt cx="287" cy="336"/>
            </a:xfrm>
          </p:grpSpPr>
          <p:grpSp>
            <p:nvGrpSpPr>
              <p:cNvPr id="28981" name="Group 248"/>
              <p:cNvGrpSpPr>
                <a:grpSpLocks/>
              </p:cNvGrpSpPr>
              <p:nvPr/>
            </p:nvGrpSpPr>
            <p:grpSpPr bwMode="auto">
              <a:xfrm>
                <a:off x="1035" y="3474"/>
                <a:ext cx="173" cy="336"/>
                <a:chOff x="1035" y="3474"/>
                <a:chExt cx="173" cy="336"/>
              </a:xfrm>
            </p:grpSpPr>
            <p:sp>
              <p:nvSpPr>
                <p:cNvPr id="29001" name="Freeform 249"/>
                <p:cNvSpPr>
                  <a:spLocks/>
                </p:cNvSpPr>
                <p:nvPr/>
              </p:nvSpPr>
              <p:spPr bwMode="auto">
                <a:xfrm>
                  <a:off x="1122" y="3474"/>
                  <a:ext cx="86" cy="336"/>
                </a:xfrm>
                <a:custGeom>
                  <a:avLst/>
                  <a:gdLst>
                    <a:gd name="T0" fmla="*/ 86 w 86"/>
                    <a:gd name="T1" fmla="*/ 336 h 336"/>
                    <a:gd name="T2" fmla="*/ 41 w 86"/>
                    <a:gd name="T3" fmla="*/ 277 h 336"/>
                    <a:gd name="T4" fmla="*/ 0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86" y="336"/>
                      </a:moveTo>
                      <a:lnTo>
                        <a:pt x="41" y="27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002" name="Freeform 250"/>
                <p:cNvSpPr>
                  <a:spLocks/>
                </p:cNvSpPr>
                <p:nvPr/>
              </p:nvSpPr>
              <p:spPr bwMode="auto">
                <a:xfrm>
                  <a:off x="1035" y="3474"/>
                  <a:ext cx="86" cy="336"/>
                </a:xfrm>
                <a:custGeom>
                  <a:avLst/>
                  <a:gdLst>
                    <a:gd name="T0" fmla="*/ 0 w 86"/>
                    <a:gd name="T1" fmla="*/ 336 h 336"/>
                    <a:gd name="T2" fmla="*/ 44 w 86"/>
                    <a:gd name="T3" fmla="*/ 277 h 336"/>
                    <a:gd name="T4" fmla="*/ 86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0" y="336"/>
                      </a:moveTo>
                      <a:lnTo>
                        <a:pt x="44" y="277"/>
                      </a:lnTo>
                      <a:lnTo>
                        <a:pt x="8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982" name="Freeform 251"/>
              <p:cNvSpPr>
                <a:spLocks/>
              </p:cNvSpPr>
              <p:nvPr/>
            </p:nvSpPr>
            <p:spPr bwMode="auto">
              <a:xfrm>
                <a:off x="1039" y="3527"/>
                <a:ext cx="165" cy="14"/>
              </a:xfrm>
              <a:custGeom>
                <a:avLst/>
                <a:gdLst>
                  <a:gd name="T0" fmla="*/ 82 w 165"/>
                  <a:gd name="T1" fmla="*/ 14 h 14"/>
                  <a:gd name="T2" fmla="*/ 165 w 165"/>
                  <a:gd name="T3" fmla="*/ 0 h 14"/>
                  <a:gd name="T4" fmla="*/ 0 w 165"/>
                  <a:gd name="T5" fmla="*/ 0 h 14"/>
                  <a:gd name="T6" fmla="*/ 82 w 165"/>
                  <a:gd name="T7" fmla="*/ 14 h 14"/>
                  <a:gd name="T8" fmla="*/ 0 60000 65536"/>
                  <a:gd name="T9" fmla="*/ 0 60000 65536"/>
                  <a:gd name="T10" fmla="*/ 0 60000 65536"/>
                  <a:gd name="T11" fmla="*/ 0 60000 65536"/>
                  <a:gd name="T12" fmla="*/ 0 w 165"/>
                  <a:gd name="T13" fmla="*/ 0 h 14"/>
                  <a:gd name="T14" fmla="*/ 165 w 165"/>
                  <a:gd name="T15" fmla="*/ 14 h 14"/>
                </a:gdLst>
                <a:ahLst/>
                <a:cxnLst>
                  <a:cxn ang="T8">
                    <a:pos x="T0" y="T1"/>
                  </a:cxn>
                  <a:cxn ang="T9">
                    <a:pos x="T2" y="T3"/>
                  </a:cxn>
                  <a:cxn ang="T10">
                    <a:pos x="T4" y="T5"/>
                  </a:cxn>
                  <a:cxn ang="T11">
                    <a:pos x="T6" y="T7"/>
                  </a:cxn>
                </a:cxnLst>
                <a:rect l="T12" t="T13" r="T14" b="T15"/>
                <a:pathLst>
                  <a:path w="165" h="14">
                    <a:moveTo>
                      <a:pt x="82" y="14"/>
                    </a:moveTo>
                    <a:lnTo>
                      <a:pt x="165" y="0"/>
                    </a:lnTo>
                    <a:lnTo>
                      <a:pt x="0" y="0"/>
                    </a:lnTo>
                    <a:lnTo>
                      <a:pt x="8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83" name="Freeform 252"/>
              <p:cNvSpPr>
                <a:spLocks/>
              </p:cNvSpPr>
              <p:nvPr/>
            </p:nvSpPr>
            <p:spPr bwMode="auto">
              <a:xfrm>
                <a:off x="978" y="3589"/>
                <a:ext cx="287" cy="13"/>
              </a:xfrm>
              <a:custGeom>
                <a:avLst/>
                <a:gdLst>
                  <a:gd name="T0" fmla="*/ 143 w 287"/>
                  <a:gd name="T1" fmla="*/ 13 h 13"/>
                  <a:gd name="T2" fmla="*/ 287 w 287"/>
                  <a:gd name="T3" fmla="*/ 0 h 13"/>
                  <a:gd name="T4" fmla="*/ 0 w 287"/>
                  <a:gd name="T5" fmla="*/ 0 h 13"/>
                  <a:gd name="T6" fmla="*/ 143 w 287"/>
                  <a:gd name="T7" fmla="*/ 13 h 13"/>
                  <a:gd name="T8" fmla="*/ 0 60000 65536"/>
                  <a:gd name="T9" fmla="*/ 0 60000 65536"/>
                  <a:gd name="T10" fmla="*/ 0 60000 65536"/>
                  <a:gd name="T11" fmla="*/ 0 60000 65536"/>
                  <a:gd name="T12" fmla="*/ 0 w 287"/>
                  <a:gd name="T13" fmla="*/ 0 h 13"/>
                  <a:gd name="T14" fmla="*/ 287 w 287"/>
                  <a:gd name="T15" fmla="*/ 13 h 13"/>
                </a:gdLst>
                <a:ahLst/>
                <a:cxnLst>
                  <a:cxn ang="T8">
                    <a:pos x="T0" y="T1"/>
                  </a:cxn>
                  <a:cxn ang="T9">
                    <a:pos x="T2" y="T3"/>
                  </a:cxn>
                  <a:cxn ang="T10">
                    <a:pos x="T4" y="T5"/>
                  </a:cxn>
                  <a:cxn ang="T11">
                    <a:pos x="T6" y="T7"/>
                  </a:cxn>
                </a:cxnLst>
                <a:rect l="T12" t="T13" r="T14" b="T15"/>
                <a:pathLst>
                  <a:path w="287" h="13">
                    <a:moveTo>
                      <a:pt x="143" y="13"/>
                    </a:moveTo>
                    <a:lnTo>
                      <a:pt x="287" y="0"/>
                    </a:lnTo>
                    <a:lnTo>
                      <a:pt x="0" y="0"/>
                    </a:lnTo>
                    <a:lnTo>
                      <a:pt x="143" y="13"/>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84" name="Line 253"/>
              <p:cNvSpPr>
                <a:spLocks noChangeShapeType="1"/>
              </p:cNvSpPr>
              <p:nvPr/>
            </p:nvSpPr>
            <p:spPr bwMode="auto">
              <a:xfrm flipH="1" flipV="1">
                <a:off x="1075" y="3748"/>
                <a:ext cx="111"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85" name="Line 254"/>
              <p:cNvSpPr>
                <a:spLocks noChangeShapeType="1"/>
              </p:cNvSpPr>
              <p:nvPr/>
            </p:nvSpPr>
            <p:spPr bwMode="auto">
              <a:xfrm flipV="1">
                <a:off x="1062" y="3748"/>
                <a:ext cx="100"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86" name="Line 255"/>
              <p:cNvSpPr>
                <a:spLocks noChangeShapeType="1"/>
              </p:cNvSpPr>
              <p:nvPr/>
            </p:nvSpPr>
            <p:spPr bwMode="auto">
              <a:xfrm flipH="1">
                <a:off x="1077" y="3750"/>
                <a:ext cx="8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87" name="Group 256"/>
              <p:cNvGrpSpPr>
                <a:grpSpLocks/>
              </p:cNvGrpSpPr>
              <p:nvPr/>
            </p:nvGrpSpPr>
            <p:grpSpPr bwMode="auto">
              <a:xfrm>
                <a:off x="1081" y="3707"/>
                <a:ext cx="84" cy="46"/>
                <a:chOff x="1081" y="3707"/>
                <a:chExt cx="84" cy="46"/>
              </a:xfrm>
            </p:grpSpPr>
            <p:sp>
              <p:nvSpPr>
                <p:cNvPr id="28999" name="Line 257"/>
                <p:cNvSpPr>
                  <a:spLocks noChangeShapeType="1"/>
                </p:cNvSpPr>
                <p:nvPr/>
              </p:nvSpPr>
              <p:spPr bwMode="auto">
                <a:xfrm flipH="1" flipV="1">
                  <a:off x="1082" y="3707"/>
                  <a:ext cx="83"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000" name="Line 258"/>
                <p:cNvSpPr>
                  <a:spLocks noChangeShapeType="1"/>
                </p:cNvSpPr>
                <p:nvPr/>
              </p:nvSpPr>
              <p:spPr bwMode="auto">
                <a:xfrm flipV="1">
                  <a:off x="1081" y="3707"/>
                  <a:ext cx="73"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88" name="Group 259"/>
              <p:cNvGrpSpPr>
                <a:grpSpLocks/>
              </p:cNvGrpSpPr>
              <p:nvPr/>
            </p:nvGrpSpPr>
            <p:grpSpPr bwMode="auto">
              <a:xfrm>
                <a:off x="1087" y="3668"/>
                <a:ext cx="72" cy="44"/>
                <a:chOff x="1087" y="3668"/>
                <a:chExt cx="72" cy="44"/>
              </a:xfrm>
            </p:grpSpPr>
            <p:sp>
              <p:nvSpPr>
                <p:cNvPr id="28997" name="Line 260"/>
                <p:cNvSpPr>
                  <a:spLocks noChangeShapeType="1"/>
                </p:cNvSpPr>
                <p:nvPr/>
              </p:nvSpPr>
              <p:spPr bwMode="auto">
                <a:xfrm flipH="1" flipV="1">
                  <a:off x="1088" y="3668"/>
                  <a:ext cx="71"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98" name="Line 261"/>
                <p:cNvSpPr>
                  <a:spLocks noChangeShapeType="1"/>
                </p:cNvSpPr>
                <p:nvPr/>
              </p:nvSpPr>
              <p:spPr bwMode="auto">
                <a:xfrm flipV="1">
                  <a:off x="1087" y="3668"/>
                  <a:ext cx="62"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89" name="Group 262"/>
              <p:cNvGrpSpPr>
                <a:grpSpLocks/>
              </p:cNvGrpSpPr>
              <p:nvPr/>
            </p:nvGrpSpPr>
            <p:grpSpPr bwMode="auto">
              <a:xfrm>
                <a:off x="1094" y="3631"/>
                <a:ext cx="59" cy="43"/>
                <a:chOff x="1094" y="3631"/>
                <a:chExt cx="59" cy="43"/>
              </a:xfrm>
            </p:grpSpPr>
            <p:sp>
              <p:nvSpPr>
                <p:cNvPr id="28995" name="Line 263"/>
                <p:cNvSpPr>
                  <a:spLocks noChangeShapeType="1"/>
                </p:cNvSpPr>
                <p:nvPr/>
              </p:nvSpPr>
              <p:spPr bwMode="auto">
                <a:xfrm flipH="1" flipV="1">
                  <a:off x="1094" y="3631"/>
                  <a:ext cx="59"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96" name="Line 264"/>
                <p:cNvSpPr>
                  <a:spLocks noChangeShapeType="1"/>
                </p:cNvSpPr>
                <p:nvPr/>
              </p:nvSpPr>
              <p:spPr bwMode="auto">
                <a:xfrm flipV="1">
                  <a:off x="1094" y="3631"/>
                  <a:ext cx="50"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990" name="Line 265"/>
              <p:cNvSpPr>
                <a:spLocks noChangeShapeType="1"/>
              </p:cNvSpPr>
              <p:nvPr/>
            </p:nvSpPr>
            <p:spPr bwMode="auto">
              <a:xfrm flipH="1" flipV="1">
                <a:off x="1098" y="3599"/>
                <a:ext cx="50"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91" name="Line 266"/>
              <p:cNvSpPr>
                <a:spLocks noChangeShapeType="1"/>
              </p:cNvSpPr>
              <p:nvPr/>
            </p:nvSpPr>
            <p:spPr bwMode="auto">
              <a:xfrm flipV="1">
                <a:off x="1098" y="3599"/>
                <a:ext cx="40" cy="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92" name="Group 267"/>
              <p:cNvGrpSpPr>
                <a:grpSpLocks/>
              </p:cNvGrpSpPr>
              <p:nvPr/>
            </p:nvGrpSpPr>
            <p:grpSpPr bwMode="auto">
              <a:xfrm>
                <a:off x="1107" y="3539"/>
                <a:ext cx="34" cy="50"/>
                <a:chOff x="1107" y="3539"/>
                <a:chExt cx="34" cy="50"/>
              </a:xfrm>
            </p:grpSpPr>
            <p:sp>
              <p:nvSpPr>
                <p:cNvPr id="28993" name="Line 268"/>
                <p:cNvSpPr>
                  <a:spLocks noChangeShapeType="1"/>
                </p:cNvSpPr>
                <p:nvPr/>
              </p:nvSpPr>
              <p:spPr bwMode="auto">
                <a:xfrm flipH="1" flipV="1">
                  <a:off x="1108" y="3539"/>
                  <a:ext cx="33"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94" name="Line 269"/>
                <p:cNvSpPr>
                  <a:spLocks noChangeShapeType="1"/>
                </p:cNvSpPr>
                <p:nvPr/>
              </p:nvSpPr>
              <p:spPr bwMode="auto">
                <a:xfrm flipV="1">
                  <a:off x="1107" y="3539"/>
                  <a:ext cx="22"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8958" name="Group 270"/>
            <p:cNvGrpSpPr>
              <a:grpSpLocks/>
            </p:cNvGrpSpPr>
            <p:nvPr/>
          </p:nvGrpSpPr>
          <p:grpSpPr bwMode="auto">
            <a:xfrm>
              <a:off x="1304" y="3491"/>
              <a:ext cx="252" cy="345"/>
              <a:chOff x="1304" y="3491"/>
              <a:chExt cx="252" cy="345"/>
            </a:xfrm>
          </p:grpSpPr>
          <p:grpSp>
            <p:nvGrpSpPr>
              <p:cNvPr id="28959" name="Group 271"/>
              <p:cNvGrpSpPr>
                <a:grpSpLocks/>
              </p:cNvGrpSpPr>
              <p:nvPr/>
            </p:nvGrpSpPr>
            <p:grpSpPr bwMode="auto">
              <a:xfrm>
                <a:off x="1354" y="3491"/>
                <a:ext cx="152" cy="345"/>
                <a:chOff x="1354" y="3491"/>
                <a:chExt cx="152" cy="345"/>
              </a:xfrm>
            </p:grpSpPr>
            <p:sp>
              <p:nvSpPr>
                <p:cNvPr id="28979" name="Freeform 272"/>
                <p:cNvSpPr>
                  <a:spLocks/>
                </p:cNvSpPr>
                <p:nvPr/>
              </p:nvSpPr>
              <p:spPr bwMode="auto">
                <a:xfrm>
                  <a:off x="1354" y="3491"/>
                  <a:ext cx="76" cy="345"/>
                </a:xfrm>
                <a:custGeom>
                  <a:avLst/>
                  <a:gdLst>
                    <a:gd name="T0" fmla="*/ 0 w 76"/>
                    <a:gd name="T1" fmla="*/ 345 h 345"/>
                    <a:gd name="T2" fmla="*/ 40 w 76"/>
                    <a:gd name="T3" fmla="*/ 284 h 345"/>
                    <a:gd name="T4" fmla="*/ 76 w 76"/>
                    <a:gd name="T5" fmla="*/ 0 h 345"/>
                    <a:gd name="T6" fmla="*/ 0 60000 65536"/>
                    <a:gd name="T7" fmla="*/ 0 60000 65536"/>
                    <a:gd name="T8" fmla="*/ 0 60000 65536"/>
                    <a:gd name="T9" fmla="*/ 0 w 76"/>
                    <a:gd name="T10" fmla="*/ 0 h 345"/>
                    <a:gd name="T11" fmla="*/ 76 w 76"/>
                    <a:gd name="T12" fmla="*/ 345 h 345"/>
                  </a:gdLst>
                  <a:ahLst/>
                  <a:cxnLst>
                    <a:cxn ang="T6">
                      <a:pos x="T0" y="T1"/>
                    </a:cxn>
                    <a:cxn ang="T7">
                      <a:pos x="T2" y="T3"/>
                    </a:cxn>
                    <a:cxn ang="T8">
                      <a:pos x="T4" y="T5"/>
                    </a:cxn>
                  </a:cxnLst>
                  <a:rect l="T9" t="T10" r="T11" b="T12"/>
                  <a:pathLst>
                    <a:path w="76" h="345">
                      <a:moveTo>
                        <a:pt x="0" y="345"/>
                      </a:moveTo>
                      <a:lnTo>
                        <a:pt x="40" y="284"/>
                      </a:lnTo>
                      <a:lnTo>
                        <a:pt x="7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80" name="Freeform 273"/>
                <p:cNvSpPr>
                  <a:spLocks/>
                </p:cNvSpPr>
                <p:nvPr/>
              </p:nvSpPr>
              <p:spPr bwMode="auto">
                <a:xfrm>
                  <a:off x="1431" y="3491"/>
                  <a:ext cx="75" cy="345"/>
                </a:xfrm>
                <a:custGeom>
                  <a:avLst/>
                  <a:gdLst>
                    <a:gd name="T0" fmla="*/ 75 w 75"/>
                    <a:gd name="T1" fmla="*/ 345 h 345"/>
                    <a:gd name="T2" fmla="*/ 36 w 75"/>
                    <a:gd name="T3" fmla="*/ 284 h 345"/>
                    <a:gd name="T4" fmla="*/ 0 w 75"/>
                    <a:gd name="T5" fmla="*/ 0 h 345"/>
                    <a:gd name="T6" fmla="*/ 0 60000 65536"/>
                    <a:gd name="T7" fmla="*/ 0 60000 65536"/>
                    <a:gd name="T8" fmla="*/ 0 60000 65536"/>
                    <a:gd name="T9" fmla="*/ 0 w 75"/>
                    <a:gd name="T10" fmla="*/ 0 h 345"/>
                    <a:gd name="T11" fmla="*/ 75 w 75"/>
                    <a:gd name="T12" fmla="*/ 345 h 345"/>
                  </a:gdLst>
                  <a:ahLst/>
                  <a:cxnLst>
                    <a:cxn ang="T6">
                      <a:pos x="T0" y="T1"/>
                    </a:cxn>
                    <a:cxn ang="T7">
                      <a:pos x="T2" y="T3"/>
                    </a:cxn>
                    <a:cxn ang="T8">
                      <a:pos x="T4" y="T5"/>
                    </a:cxn>
                  </a:cxnLst>
                  <a:rect l="T9" t="T10" r="T11" b="T12"/>
                  <a:pathLst>
                    <a:path w="75" h="345">
                      <a:moveTo>
                        <a:pt x="75" y="345"/>
                      </a:moveTo>
                      <a:lnTo>
                        <a:pt x="36" y="284"/>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960" name="Freeform 274"/>
              <p:cNvSpPr>
                <a:spLocks/>
              </p:cNvSpPr>
              <p:nvPr/>
            </p:nvSpPr>
            <p:spPr bwMode="auto">
              <a:xfrm>
                <a:off x="1358" y="3546"/>
                <a:ext cx="145" cy="14"/>
              </a:xfrm>
              <a:custGeom>
                <a:avLst/>
                <a:gdLst>
                  <a:gd name="T0" fmla="*/ 72 w 145"/>
                  <a:gd name="T1" fmla="*/ 14 h 14"/>
                  <a:gd name="T2" fmla="*/ 0 w 145"/>
                  <a:gd name="T3" fmla="*/ 0 h 14"/>
                  <a:gd name="T4" fmla="*/ 145 w 145"/>
                  <a:gd name="T5" fmla="*/ 0 h 14"/>
                  <a:gd name="T6" fmla="*/ 72 w 145"/>
                  <a:gd name="T7" fmla="*/ 14 h 14"/>
                  <a:gd name="T8" fmla="*/ 0 60000 65536"/>
                  <a:gd name="T9" fmla="*/ 0 60000 65536"/>
                  <a:gd name="T10" fmla="*/ 0 60000 65536"/>
                  <a:gd name="T11" fmla="*/ 0 60000 65536"/>
                  <a:gd name="T12" fmla="*/ 0 w 145"/>
                  <a:gd name="T13" fmla="*/ 0 h 14"/>
                  <a:gd name="T14" fmla="*/ 145 w 145"/>
                  <a:gd name="T15" fmla="*/ 14 h 14"/>
                </a:gdLst>
                <a:ahLst/>
                <a:cxnLst>
                  <a:cxn ang="T8">
                    <a:pos x="T0" y="T1"/>
                  </a:cxn>
                  <a:cxn ang="T9">
                    <a:pos x="T2" y="T3"/>
                  </a:cxn>
                  <a:cxn ang="T10">
                    <a:pos x="T4" y="T5"/>
                  </a:cxn>
                  <a:cxn ang="T11">
                    <a:pos x="T6" y="T7"/>
                  </a:cxn>
                </a:cxnLst>
                <a:rect l="T12" t="T13" r="T14" b="T15"/>
                <a:pathLst>
                  <a:path w="145" h="14">
                    <a:moveTo>
                      <a:pt x="72" y="14"/>
                    </a:moveTo>
                    <a:lnTo>
                      <a:pt x="0" y="0"/>
                    </a:lnTo>
                    <a:lnTo>
                      <a:pt x="145" y="0"/>
                    </a:lnTo>
                    <a:lnTo>
                      <a:pt x="7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61" name="Freeform 275"/>
              <p:cNvSpPr>
                <a:spLocks/>
              </p:cNvSpPr>
              <p:nvPr/>
            </p:nvSpPr>
            <p:spPr bwMode="auto">
              <a:xfrm>
                <a:off x="1304" y="3608"/>
                <a:ext cx="252" cy="14"/>
              </a:xfrm>
              <a:custGeom>
                <a:avLst/>
                <a:gdLst>
                  <a:gd name="T0" fmla="*/ 126 w 252"/>
                  <a:gd name="T1" fmla="*/ 14 h 14"/>
                  <a:gd name="T2" fmla="*/ 0 w 252"/>
                  <a:gd name="T3" fmla="*/ 0 h 14"/>
                  <a:gd name="T4" fmla="*/ 252 w 252"/>
                  <a:gd name="T5" fmla="*/ 0 h 14"/>
                  <a:gd name="T6" fmla="*/ 126 w 252"/>
                  <a:gd name="T7" fmla="*/ 14 h 14"/>
                  <a:gd name="T8" fmla="*/ 0 60000 65536"/>
                  <a:gd name="T9" fmla="*/ 0 60000 65536"/>
                  <a:gd name="T10" fmla="*/ 0 60000 65536"/>
                  <a:gd name="T11" fmla="*/ 0 60000 65536"/>
                  <a:gd name="T12" fmla="*/ 0 w 252"/>
                  <a:gd name="T13" fmla="*/ 0 h 14"/>
                  <a:gd name="T14" fmla="*/ 252 w 252"/>
                  <a:gd name="T15" fmla="*/ 14 h 14"/>
                </a:gdLst>
                <a:ahLst/>
                <a:cxnLst>
                  <a:cxn ang="T8">
                    <a:pos x="T0" y="T1"/>
                  </a:cxn>
                  <a:cxn ang="T9">
                    <a:pos x="T2" y="T3"/>
                  </a:cxn>
                  <a:cxn ang="T10">
                    <a:pos x="T4" y="T5"/>
                  </a:cxn>
                  <a:cxn ang="T11">
                    <a:pos x="T6" y="T7"/>
                  </a:cxn>
                </a:cxnLst>
                <a:rect l="T12" t="T13" r="T14" b="T15"/>
                <a:pathLst>
                  <a:path w="252" h="14">
                    <a:moveTo>
                      <a:pt x="126" y="14"/>
                    </a:moveTo>
                    <a:lnTo>
                      <a:pt x="0" y="0"/>
                    </a:lnTo>
                    <a:lnTo>
                      <a:pt x="252" y="0"/>
                    </a:lnTo>
                    <a:lnTo>
                      <a:pt x="126"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62" name="Line 276"/>
              <p:cNvSpPr>
                <a:spLocks noChangeShapeType="1"/>
              </p:cNvSpPr>
              <p:nvPr/>
            </p:nvSpPr>
            <p:spPr bwMode="auto">
              <a:xfrm flipV="1">
                <a:off x="1377" y="3772"/>
                <a:ext cx="89" cy="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63" name="Line 277"/>
              <p:cNvSpPr>
                <a:spLocks noChangeShapeType="1"/>
              </p:cNvSpPr>
              <p:nvPr/>
            </p:nvSpPr>
            <p:spPr bwMode="auto">
              <a:xfrm flipH="1" flipV="1">
                <a:off x="1390" y="3772"/>
                <a:ext cx="97" cy="3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64" name="Line 278"/>
              <p:cNvSpPr>
                <a:spLocks noChangeShapeType="1"/>
              </p:cNvSpPr>
              <p:nvPr/>
            </p:nvSpPr>
            <p:spPr bwMode="auto">
              <a:xfrm>
                <a:off x="1396" y="3775"/>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65" name="Group 279"/>
              <p:cNvGrpSpPr>
                <a:grpSpLocks/>
              </p:cNvGrpSpPr>
              <p:nvPr/>
            </p:nvGrpSpPr>
            <p:grpSpPr bwMode="auto">
              <a:xfrm>
                <a:off x="1396" y="3730"/>
                <a:ext cx="74" cy="47"/>
                <a:chOff x="1396" y="3730"/>
                <a:chExt cx="74" cy="47"/>
              </a:xfrm>
            </p:grpSpPr>
            <p:sp>
              <p:nvSpPr>
                <p:cNvPr id="28977" name="Line 280"/>
                <p:cNvSpPr>
                  <a:spLocks noChangeShapeType="1"/>
                </p:cNvSpPr>
                <p:nvPr/>
              </p:nvSpPr>
              <p:spPr bwMode="auto">
                <a:xfrm flipV="1">
                  <a:off x="1396" y="3731"/>
                  <a:ext cx="64"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78" name="Line 281"/>
                <p:cNvSpPr>
                  <a:spLocks noChangeShapeType="1"/>
                </p:cNvSpPr>
                <p:nvPr/>
              </p:nvSpPr>
              <p:spPr bwMode="auto">
                <a:xfrm flipH="1" flipV="1">
                  <a:off x="1397" y="3730"/>
                  <a:ext cx="73" cy="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66" name="Group 282"/>
              <p:cNvGrpSpPr>
                <a:grpSpLocks/>
              </p:cNvGrpSpPr>
              <p:nvPr/>
            </p:nvGrpSpPr>
            <p:grpSpPr bwMode="auto">
              <a:xfrm>
                <a:off x="1401" y="3691"/>
                <a:ext cx="63" cy="44"/>
                <a:chOff x="1401" y="3691"/>
                <a:chExt cx="63" cy="44"/>
              </a:xfrm>
            </p:grpSpPr>
            <p:sp>
              <p:nvSpPr>
                <p:cNvPr id="28975" name="Line 283"/>
                <p:cNvSpPr>
                  <a:spLocks noChangeShapeType="1"/>
                </p:cNvSpPr>
                <p:nvPr/>
              </p:nvSpPr>
              <p:spPr bwMode="auto">
                <a:xfrm flipV="1">
                  <a:off x="1401" y="3691"/>
                  <a:ext cx="54"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76" name="Line 284"/>
                <p:cNvSpPr>
                  <a:spLocks noChangeShapeType="1"/>
                </p:cNvSpPr>
                <p:nvPr/>
              </p:nvSpPr>
              <p:spPr bwMode="auto">
                <a:xfrm flipH="1" flipV="1">
                  <a:off x="1402" y="3691"/>
                  <a:ext cx="62"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67" name="Group 285"/>
              <p:cNvGrpSpPr>
                <a:grpSpLocks/>
              </p:cNvGrpSpPr>
              <p:nvPr/>
            </p:nvGrpSpPr>
            <p:grpSpPr bwMode="auto">
              <a:xfrm>
                <a:off x="1406" y="3653"/>
                <a:ext cx="52" cy="43"/>
                <a:chOff x="1406" y="3653"/>
                <a:chExt cx="52" cy="43"/>
              </a:xfrm>
            </p:grpSpPr>
            <p:sp>
              <p:nvSpPr>
                <p:cNvPr id="28973" name="Line 286"/>
                <p:cNvSpPr>
                  <a:spLocks noChangeShapeType="1"/>
                </p:cNvSpPr>
                <p:nvPr/>
              </p:nvSpPr>
              <p:spPr bwMode="auto">
                <a:xfrm flipV="1">
                  <a:off x="1406" y="3653"/>
                  <a:ext cx="44"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74" name="Line 287"/>
                <p:cNvSpPr>
                  <a:spLocks noChangeShapeType="1"/>
                </p:cNvSpPr>
                <p:nvPr/>
              </p:nvSpPr>
              <p:spPr bwMode="auto">
                <a:xfrm flipH="1" flipV="1">
                  <a:off x="1406" y="3653"/>
                  <a:ext cx="52"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968" name="Line 288"/>
              <p:cNvSpPr>
                <a:spLocks noChangeShapeType="1"/>
              </p:cNvSpPr>
              <p:nvPr/>
            </p:nvSpPr>
            <p:spPr bwMode="auto">
              <a:xfrm flipV="1">
                <a:off x="1411" y="3618"/>
                <a:ext cx="35"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69" name="Line 289"/>
              <p:cNvSpPr>
                <a:spLocks noChangeShapeType="1"/>
              </p:cNvSpPr>
              <p:nvPr/>
            </p:nvSpPr>
            <p:spPr bwMode="auto">
              <a:xfrm flipH="1" flipV="1">
                <a:off x="1411" y="3618"/>
                <a:ext cx="44" cy="3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70" name="Group 290"/>
              <p:cNvGrpSpPr>
                <a:grpSpLocks/>
              </p:cNvGrpSpPr>
              <p:nvPr/>
            </p:nvGrpSpPr>
            <p:grpSpPr bwMode="auto">
              <a:xfrm>
                <a:off x="1417" y="3557"/>
                <a:ext cx="30" cy="52"/>
                <a:chOff x="1417" y="3557"/>
                <a:chExt cx="30" cy="52"/>
              </a:xfrm>
            </p:grpSpPr>
            <p:sp>
              <p:nvSpPr>
                <p:cNvPr id="28971" name="Line 291"/>
                <p:cNvSpPr>
                  <a:spLocks noChangeShapeType="1"/>
                </p:cNvSpPr>
                <p:nvPr/>
              </p:nvSpPr>
              <p:spPr bwMode="auto">
                <a:xfrm flipV="1">
                  <a:off x="1417" y="3557"/>
                  <a:ext cx="2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72" name="Line 292"/>
                <p:cNvSpPr>
                  <a:spLocks noChangeShapeType="1"/>
                </p:cNvSpPr>
                <p:nvPr/>
              </p:nvSpPr>
              <p:spPr bwMode="auto">
                <a:xfrm flipH="1" flipV="1">
                  <a:off x="1419" y="3557"/>
                  <a:ext cx="28"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nvGrpSpPr>
          <p:cNvPr id="28691" name="Group 293"/>
          <p:cNvGrpSpPr>
            <a:grpSpLocks/>
          </p:cNvGrpSpPr>
          <p:nvPr/>
        </p:nvGrpSpPr>
        <p:grpSpPr bwMode="auto">
          <a:xfrm>
            <a:off x="674464" y="4677544"/>
            <a:ext cx="1628775" cy="673100"/>
            <a:chOff x="530" y="3055"/>
            <a:chExt cx="1026" cy="424"/>
          </a:xfrm>
        </p:grpSpPr>
        <p:sp>
          <p:nvSpPr>
            <p:cNvPr id="28877" name="Freeform 294"/>
            <p:cNvSpPr>
              <a:spLocks/>
            </p:cNvSpPr>
            <p:nvPr/>
          </p:nvSpPr>
          <p:spPr bwMode="auto">
            <a:xfrm>
              <a:off x="530" y="3109"/>
              <a:ext cx="104" cy="26"/>
            </a:xfrm>
            <a:custGeom>
              <a:avLst/>
              <a:gdLst>
                <a:gd name="T0" fmla="*/ 104 w 104"/>
                <a:gd name="T1" fmla="*/ 0 h 26"/>
                <a:gd name="T2" fmla="*/ 0 w 104"/>
                <a:gd name="T3" fmla="*/ 26 h 26"/>
                <a:gd name="T4" fmla="*/ 0 60000 65536"/>
                <a:gd name="T5" fmla="*/ 0 60000 65536"/>
                <a:gd name="T6" fmla="*/ 0 w 104"/>
                <a:gd name="T7" fmla="*/ 0 h 26"/>
                <a:gd name="T8" fmla="*/ 104 w 104"/>
                <a:gd name="T9" fmla="*/ 26 h 26"/>
              </a:gdLst>
              <a:ahLst/>
              <a:cxnLst>
                <a:cxn ang="T4">
                  <a:pos x="T0" y="T1"/>
                </a:cxn>
                <a:cxn ang="T5">
                  <a:pos x="T2" y="T3"/>
                </a:cxn>
              </a:cxnLst>
              <a:rect l="T6" t="T7" r="T8" b="T9"/>
              <a:pathLst>
                <a:path w="104" h="26">
                  <a:moveTo>
                    <a:pt x="104" y="0"/>
                  </a:moveTo>
                  <a:cubicBezTo>
                    <a:pt x="104" y="14"/>
                    <a:pt x="58" y="26"/>
                    <a:pt x="0" y="26"/>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78" name="Freeform 295"/>
            <p:cNvSpPr>
              <a:spLocks/>
            </p:cNvSpPr>
            <p:nvPr/>
          </p:nvSpPr>
          <p:spPr bwMode="auto">
            <a:xfrm>
              <a:off x="1200" y="3172"/>
              <a:ext cx="201" cy="30"/>
            </a:xfrm>
            <a:custGeom>
              <a:avLst/>
              <a:gdLst>
                <a:gd name="T0" fmla="*/ 201 w 201"/>
                <a:gd name="T1" fmla="*/ 30 h 30"/>
                <a:gd name="T2" fmla="*/ 0 w 201"/>
                <a:gd name="T3" fmla="*/ 0 h 30"/>
                <a:gd name="T4" fmla="*/ 0 60000 65536"/>
                <a:gd name="T5" fmla="*/ 0 60000 65536"/>
                <a:gd name="T6" fmla="*/ 0 w 201"/>
                <a:gd name="T7" fmla="*/ 0 h 30"/>
                <a:gd name="T8" fmla="*/ 201 w 201"/>
                <a:gd name="T9" fmla="*/ 30 h 30"/>
              </a:gdLst>
              <a:ahLst/>
              <a:cxnLst>
                <a:cxn ang="T4">
                  <a:pos x="T0" y="T1"/>
                </a:cxn>
                <a:cxn ang="T5">
                  <a:pos x="T2" y="T3"/>
                </a:cxn>
              </a:cxnLst>
              <a:rect l="T6" t="T7" r="T8" b="T9"/>
              <a:pathLst>
                <a:path w="201" h="30">
                  <a:moveTo>
                    <a:pt x="201" y="30"/>
                  </a:moveTo>
                  <a:cubicBezTo>
                    <a:pt x="90" y="30"/>
                    <a:pt x="0" y="17"/>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79" name="Freeform 296"/>
            <p:cNvSpPr>
              <a:spLocks/>
            </p:cNvSpPr>
            <p:nvPr/>
          </p:nvSpPr>
          <p:spPr bwMode="auto">
            <a:xfrm>
              <a:off x="1259" y="3231"/>
              <a:ext cx="105" cy="25"/>
            </a:xfrm>
            <a:custGeom>
              <a:avLst/>
              <a:gdLst>
                <a:gd name="T0" fmla="*/ 105 w 105"/>
                <a:gd name="T1" fmla="*/ 25 h 25"/>
                <a:gd name="T2" fmla="*/ 0 w 105"/>
                <a:gd name="T3" fmla="*/ 0 h 25"/>
                <a:gd name="T4" fmla="*/ 0 60000 65536"/>
                <a:gd name="T5" fmla="*/ 0 60000 65536"/>
                <a:gd name="T6" fmla="*/ 0 w 105"/>
                <a:gd name="T7" fmla="*/ 0 h 25"/>
                <a:gd name="T8" fmla="*/ 105 w 105"/>
                <a:gd name="T9" fmla="*/ 25 h 25"/>
              </a:gdLst>
              <a:ahLst/>
              <a:cxnLst>
                <a:cxn ang="T4">
                  <a:pos x="T0" y="T1"/>
                </a:cxn>
                <a:cxn ang="T5">
                  <a:pos x="T2" y="T3"/>
                </a:cxn>
              </a:cxnLst>
              <a:rect l="T6" t="T7" r="T8" b="T9"/>
              <a:pathLst>
                <a:path w="105" h="25">
                  <a:moveTo>
                    <a:pt x="105" y="25"/>
                  </a:moveTo>
                  <a:cubicBezTo>
                    <a:pt x="47" y="25"/>
                    <a:pt x="0" y="14"/>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80" name="Freeform 297"/>
            <p:cNvSpPr>
              <a:spLocks/>
            </p:cNvSpPr>
            <p:nvPr/>
          </p:nvSpPr>
          <p:spPr bwMode="auto">
            <a:xfrm>
              <a:off x="809" y="3110"/>
              <a:ext cx="232" cy="61"/>
            </a:xfrm>
            <a:custGeom>
              <a:avLst/>
              <a:gdLst>
                <a:gd name="T0" fmla="*/ 232 w 232"/>
                <a:gd name="T1" fmla="*/ 61 h 61"/>
                <a:gd name="T2" fmla="*/ 0 w 232"/>
                <a:gd name="T3" fmla="*/ 0 h 61"/>
                <a:gd name="T4" fmla="*/ 0 60000 65536"/>
                <a:gd name="T5" fmla="*/ 0 60000 65536"/>
                <a:gd name="T6" fmla="*/ 0 w 232"/>
                <a:gd name="T7" fmla="*/ 0 h 61"/>
                <a:gd name="T8" fmla="*/ 232 w 232"/>
                <a:gd name="T9" fmla="*/ 61 h 61"/>
              </a:gdLst>
              <a:ahLst/>
              <a:cxnLst>
                <a:cxn ang="T4">
                  <a:pos x="T0" y="T1"/>
                </a:cxn>
                <a:cxn ang="T5">
                  <a:pos x="T2" y="T3"/>
                </a:cxn>
              </a:cxnLst>
              <a:rect l="T6" t="T7" r="T8" b="T9"/>
              <a:pathLst>
                <a:path w="232" h="61">
                  <a:moveTo>
                    <a:pt x="232" y="61"/>
                  </a:moveTo>
                  <a:cubicBezTo>
                    <a:pt x="105" y="61"/>
                    <a:pt x="1" y="34"/>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81" name="Freeform 298"/>
            <p:cNvSpPr>
              <a:spLocks/>
            </p:cNvSpPr>
            <p:nvPr/>
          </p:nvSpPr>
          <p:spPr bwMode="auto">
            <a:xfrm>
              <a:off x="862" y="3172"/>
              <a:ext cx="122" cy="60"/>
            </a:xfrm>
            <a:custGeom>
              <a:avLst/>
              <a:gdLst>
                <a:gd name="T0" fmla="*/ 122 w 122"/>
                <a:gd name="T1" fmla="*/ 60 h 60"/>
                <a:gd name="T2" fmla="*/ 0 w 122"/>
                <a:gd name="T3" fmla="*/ 0 h 60"/>
                <a:gd name="T4" fmla="*/ 0 60000 65536"/>
                <a:gd name="T5" fmla="*/ 0 60000 65536"/>
                <a:gd name="T6" fmla="*/ 0 w 122"/>
                <a:gd name="T7" fmla="*/ 0 h 60"/>
                <a:gd name="T8" fmla="*/ 122 w 122"/>
                <a:gd name="T9" fmla="*/ 60 h 60"/>
              </a:gdLst>
              <a:ahLst/>
              <a:cxnLst>
                <a:cxn ang="T4">
                  <a:pos x="T0" y="T1"/>
                </a:cxn>
                <a:cxn ang="T5">
                  <a:pos x="T2" y="T3"/>
                </a:cxn>
              </a:cxnLst>
              <a:rect l="T6" t="T7" r="T8" b="T9"/>
              <a:pathLst>
                <a:path w="122" h="60">
                  <a:moveTo>
                    <a:pt x="122" y="60"/>
                  </a:moveTo>
                  <a:cubicBezTo>
                    <a:pt x="55" y="60"/>
                    <a:pt x="1" y="33"/>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8882" name="Group 299"/>
            <p:cNvGrpSpPr>
              <a:grpSpLocks/>
            </p:cNvGrpSpPr>
            <p:nvPr/>
          </p:nvGrpSpPr>
          <p:grpSpPr bwMode="auto">
            <a:xfrm>
              <a:off x="578" y="3055"/>
              <a:ext cx="286" cy="336"/>
              <a:chOff x="578" y="3055"/>
              <a:chExt cx="286" cy="336"/>
            </a:xfrm>
          </p:grpSpPr>
          <p:grpSp>
            <p:nvGrpSpPr>
              <p:cNvPr id="28929" name="Group 300"/>
              <p:cNvGrpSpPr>
                <a:grpSpLocks/>
              </p:cNvGrpSpPr>
              <p:nvPr/>
            </p:nvGrpSpPr>
            <p:grpSpPr bwMode="auto">
              <a:xfrm>
                <a:off x="635" y="3055"/>
                <a:ext cx="172" cy="336"/>
                <a:chOff x="635" y="3055"/>
                <a:chExt cx="172" cy="336"/>
              </a:xfrm>
            </p:grpSpPr>
            <p:sp>
              <p:nvSpPr>
                <p:cNvPr id="28949" name="Freeform 301"/>
                <p:cNvSpPr>
                  <a:spLocks/>
                </p:cNvSpPr>
                <p:nvPr/>
              </p:nvSpPr>
              <p:spPr bwMode="auto">
                <a:xfrm>
                  <a:off x="722" y="3055"/>
                  <a:ext cx="85" cy="336"/>
                </a:xfrm>
                <a:custGeom>
                  <a:avLst/>
                  <a:gdLst>
                    <a:gd name="T0" fmla="*/ 85 w 85"/>
                    <a:gd name="T1" fmla="*/ 336 h 336"/>
                    <a:gd name="T2" fmla="*/ 41 w 85"/>
                    <a:gd name="T3" fmla="*/ 277 h 336"/>
                    <a:gd name="T4" fmla="*/ 0 w 85"/>
                    <a:gd name="T5" fmla="*/ 0 h 336"/>
                    <a:gd name="T6" fmla="*/ 0 60000 65536"/>
                    <a:gd name="T7" fmla="*/ 0 60000 65536"/>
                    <a:gd name="T8" fmla="*/ 0 60000 65536"/>
                    <a:gd name="T9" fmla="*/ 0 w 85"/>
                    <a:gd name="T10" fmla="*/ 0 h 336"/>
                    <a:gd name="T11" fmla="*/ 85 w 85"/>
                    <a:gd name="T12" fmla="*/ 336 h 336"/>
                  </a:gdLst>
                  <a:ahLst/>
                  <a:cxnLst>
                    <a:cxn ang="T6">
                      <a:pos x="T0" y="T1"/>
                    </a:cxn>
                    <a:cxn ang="T7">
                      <a:pos x="T2" y="T3"/>
                    </a:cxn>
                    <a:cxn ang="T8">
                      <a:pos x="T4" y="T5"/>
                    </a:cxn>
                  </a:cxnLst>
                  <a:rect l="T9" t="T10" r="T11" b="T12"/>
                  <a:pathLst>
                    <a:path w="85" h="336">
                      <a:moveTo>
                        <a:pt x="85" y="336"/>
                      </a:moveTo>
                      <a:lnTo>
                        <a:pt x="41" y="27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50" name="Freeform 302"/>
                <p:cNvSpPr>
                  <a:spLocks/>
                </p:cNvSpPr>
                <p:nvPr/>
              </p:nvSpPr>
              <p:spPr bwMode="auto">
                <a:xfrm>
                  <a:off x="635" y="3055"/>
                  <a:ext cx="86" cy="336"/>
                </a:xfrm>
                <a:custGeom>
                  <a:avLst/>
                  <a:gdLst>
                    <a:gd name="T0" fmla="*/ 0 w 86"/>
                    <a:gd name="T1" fmla="*/ 336 h 336"/>
                    <a:gd name="T2" fmla="*/ 45 w 86"/>
                    <a:gd name="T3" fmla="*/ 277 h 336"/>
                    <a:gd name="T4" fmla="*/ 86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0" y="336"/>
                      </a:moveTo>
                      <a:lnTo>
                        <a:pt x="45" y="277"/>
                      </a:lnTo>
                      <a:lnTo>
                        <a:pt x="8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930" name="Freeform 303"/>
              <p:cNvSpPr>
                <a:spLocks/>
              </p:cNvSpPr>
              <p:nvPr/>
            </p:nvSpPr>
            <p:spPr bwMode="auto">
              <a:xfrm>
                <a:off x="639" y="3108"/>
                <a:ext cx="164" cy="14"/>
              </a:xfrm>
              <a:custGeom>
                <a:avLst/>
                <a:gdLst>
                  <a:gd name="T0" fmla="*/ 82 w 164"/>
                  <a:gd name="T1" fmla="*/ 14 h 14"/>
                  <a:gd name="T2" fmla="*/ 164 w 164"/>
                  <a:gd name="T3" fmla="*/ 0 h 14"/>
                  <a:gd name="T4" fmla="*/ 0 w 164"/>
                  <a:gd name="T5" fmla="*/ 0 h 14"/>
                  <a:gd name="T6" fmla="*/ 82 w 164"/>
                  <a:gd name="T7" fmla="*/ 14 h 14"/>
                  <a:gd name="T8" fmla="*/ 0 60000 65536"/>
                  <a:gd name="T9" fmla="*/ 0 60000 65536"/>
                  <a:gd name="T10" fmla="*/ 0 60000 65536"/>
                  <a:gd name="T11" fmla="*/ 0 60000 65536"/>
                  <a:gd name="T12" fmla="*/ 0 w 164"/>
                  <a:gd name="T13" fmla="*/ 0 h 14"/>
                  <a:gd name="T14" fmla="*/ 164 w 164"/>
                  <a:gd name="T15" fmla="*/ 14 h 14"/>
                </a:gdLst>
                <a:ahLst/>
                <a:cxnLst>
                  <a:cxn ang="T8">
                    <a:pos x="T0" y="T1"/>
                  </a:cxn>
                  <a:cxn ang="T9">
                    <a:pos x="T2" y="T3"/>
                  </a:cxn>
                  <a:cxn ang="T10">
                    <a:pos x="T4" y="T5"/>
                  </a:cxn>
                  <a:cxn ang="T11">
                    <a:pos x="T6" y="T7"/>
                  </a:cxn>
                </a:cxnLst>
                <a:rect l="T12" t="T13" r="T14" b="T15"/>
                <a:pathLst>
                  <a:path w="164" h="14">
                    <a:moveTo>
                      <a:pt x="82" y="14"/>
                    </a:moveTo>
                    <a:lnTo>
                      <a:pt x="164" y="0"/>
                    </a:lnTo>
                    <a:lnTo>
                      <a:pt x="0" y="0"/>
                    </a:lnTo>
                    <a:lnTo>
                      <a:pt x="8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31" name="Freeform 304"/>
              <p:cNvSpPr>
                <a:spLocks/>
              </p:cNvSpPr>
              <p:nvPr/>
            </p:nvSpPr>
            <p:spPr bwMode="auto">
              <a:xfrm>
                <a:off x="578" y="3169"/>
                <a:ext cx="286" cy="13"/>
              </a:xfrm>
              <a:custGeom>
                <a:avLst/>
                <a:gdLst>
                  <a:gd name="T0" fmla="*/ 143 w 286"/>
                  <a:gd name="T1" fmla="*/ 13 h 13"/>
                  <a:gd name="T2" fmla="*/ 286 w 286"/>
                  <a:gd name="T3" fmla="*/ 0 h 13"/>
                  <a:gd name="T4" fmla="*/ 0 w 286"/>
                  <a:gd name="T5" fmla="*/ 0 h 13"/>
                  <a:gd name="T6" fmla="*/ 143 w 286"/>
                  <a:gd name="T7" fmla="*/ 13 h 13"/>
                  <a:gd name="T8" fmla="*/ 0 60000 65536"/>
                  <a:gd name="T9" fmla="*/ 0 60000 65536"/>
                  <a:gd name="T10" fmla="*/ 0 60000 65536"/>
                  <a:gd name="T11" fmla="*/ 0 60000 65536"/>
                  <a:gd name="T12" fmla="*/ 0 w 286"/>
                  <a:gd name="T13" fmla="*/ 0 h 13"/>
                  <a:gd name="T14" fmla="*/ 286 w 286"/>
                  <a:gd name="T15" fmla="*/ 13 h 13"/>
                </a:gdLst>
                <a:ahLst/>
                <a:cxnLst>
                  <a:cxn ang="T8">
                    <a:pos x="T0" y="T1"/>
                  </a:cxn>
                  <a:cxn ang="T9">
                    <a:pos x="T2" y="T3"/>
                  </a:cxn>
                  <a:cxn ang="T10">
                    <a:pos x="T4" y="T5"/>
                  </a:cxn>
                  <a:cxn ang="T11">
                    <a:pos x="T6" y="T7"/>
                  </a:cxn>
                </a:cxnLst>
                <a:rect l="T12" t="T13" r="T14" b="T15"/>
                <a:pathLst>
                  <a:path w="286" h="13">
                    <a:moveTo>
                      <a:pt x="143" y="13"/>
                    </a:moveTo>
                    <a:lnTo>
                      <a:pt x="286" y="0"/>
                    </a:lnTo>
                    <a:lnTo>
                      <a:pt x="0" y="0"/>
                    </a:lnTo>
                    <a:lnTo>
                      <a:pt x="143" y="13"/>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32" name="Line 305"/>
              <p:cNvSpPr>
                <a:spLocks noChangeShapeType="1"/>
              </p:cNvSpPr>
              <p:nvPr/>
            </p:nvSpPr>
            <p:spPr bwMode="auto">
              <a:xfrm flipH="1" flipV="1">
                <a:off x="676" y="3330"/>
                <a:ext cx="111"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33" name="Line 306"/>
              <p:cNvSpPr>
                <a:spLocks noChangeShapeType="1"/>
              </p:cNvSpPr>
              <p:nvPr/>
            </p:nvSpPr>
            <p:spPr bwMode="auto">
              <a:xfrm flipV="1">
                <a:off x="661" y="3330"/>
                <a:ext cx="101"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34" name="Line 307"/>
              <p:cNvSpPr>
                <a:spLocks noChangeShapeType="1"/>
              </p:cNvSpPr>
              <p:nvPr/>
            </p:nvSpPr>
            <p:spPr bwMode="auto">
              <a:xfrm flipH="1">
                <a:off x="677" y="3331"/>
                <a:ext cx="8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35" name="Group 308"/>
              <p:cNvGrpSpPr>
                <a:grpSpLocks/>
              </p:cNvGrpSpPr>
              <p:nvPr/>
            </p:nvGrpSpPr>
            <p:grpSpPr bwMode="auto">
              <a:xfrm>
                <a:off x="681" y="3288"/>
                <a:ext cx="84" cy="46"/>
                <a:chOff x="681" y="3288"/>
                <a:chExt cx="84" cy="46"/>
              </a:xfrm>
            </p:grpSpPr>
            <p:sp>
              <p:nvSpPr>
                <p:cNvPr id="28947" name="Line 309"/>
                <p:cNvSpPr>
                  <a:spLocks noChangeShapeType="1"/>
                </p:cNvSpPr>
                <p:nvPr/>
              </p:nvSpPr>
              <p:spPr bwMode="auto">
                <a:xfrm flipH="1" flipV="1">
                  <a:off x="682" y="3289"/>
                  <a:ext cx="83"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48" name="Line 310"/>
                <p:cNvSpPr>
                  <a:spLocks noChangeShapeType="1"/>
                </p:cNvSpPr>
                <p:nvPr/>
              </p:nvSpPr>
              <p:spPr bwMode="auto">
                <a:xfrm flipV="1">
                  <a:off x="681" y="3288"/>
                  <a:ext cx="73"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36" name="Group 311"/>
              <p:cNvGrpSpPr>
                <a:grpSpLocks/>
              </p:cNvGrpSpPr>
              <p:nvPr/>
            </p:nvGrpSpPr>
            <p:grpSpPr bwMode="auto">
              <a:xfrm>
                <a:off x="687" y="3250"/>
                <a:ext cx="72" cy="42"/>
                <a:chOff x="687" y="3250"/>
                <a:chExt cx="72" cy="42"/>
              </a:xfrm>
            </p:grpSpPr>
            <p:sp>
              <p:nvSpPr>
                <p:cNvPr id="28945" name="Line 312"/>
                <p:cNvSpPr>
                  <a:spLocks noChangeShapeType="1"/>
                </p:cNvSpPr>
                <p:nvPr/>
              </p:nvSpPr>
              <p:spPr bwMode="auto">
                <a:xfrm flipH="1" flipV="1">
                  <a:off x="688" y="3250"/>
                  <a:ext cx="71"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46" name="Line 313"/>
                <p:cNvSpPr>
                  <a:spLocks noChangeShapeType="1"/>
                </p:cNvSpPr>
                <p:nvPr/>
              </p:nvSpPr>
              <p:spPr bwMode="auto">
                <a:xfrm flipV="1">
                  <a:off x="687" y="3250"/>
                  <a:ext cx="62"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37" name="Group 314"/>
              <p:cNvGrpSpPr>
                <a:grpSpLocks/>
              </p:cNvGrpSpPr>
              <p:nvPr/>
            </p:nvGrpSpPr>
            <p:grpSpPr bwMode="auto">
              <a:xfrm>
                <a:off x="693" y="3213"/>
                <a:ext cx="60" cy="42"/>
                <a:chOff x="693" y="3213"/>
                <a:chExt cx="60" cy="42"/>
              </a:xfrm>
            </p:grpSpPr>
            <p:sp>
              <p:nvSpPr>
                <p:cNvPr id="28943" name="Line 315"/>
                <p:cNvSpPr>
                  <a:spLocks noChangeShapeType="1"/>
                </p:cNvSpPr>
                <p:nvPr/>
              </p:nvSpPr>
              <p:spPr bwMode="auto">
                <a:xfrm flipH="1" flipV="1">
                  <a:off x="693" y="3213"/>
                  <a:ext cx="60"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44" name="Line 316"/>
                <p:cNvSpPr>
                  <a:spLocks noChangeShapeType="1"/>
                </p:cNvSpPr>
                <p:nvPr/>
              </p:nvSpPr>
              <p:spPr bwMode="auto">
                <a:xfrm flipV="1">
                  <a:off x="693" y="3213"/>
                  <a:ext cx="50"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938" name="Line 317"/>
              <p:cNvSpPr>
                <a:spLocks noChangeShapeType="1"/>
              </p:cNvSpPr>
              <p:nvPr/>
            </p:nvSpPr>
            <p:spPr bwMode="auto">
              <a:xfrm flipH="1" flipV="1">
                <a:off x="699" y="3179"/>
                <a:ext cx="49"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39" name="Line 318"/>
              <p:cNvSpPr>
                <a:spLocks noChangeShapeType="1"/>
              </p:cNvSpPr>
              <p:nvPr/>
            </p:nvSpPr>
            <p:spPr bwMode="auto">
              <a:xfrm flipV="1">
                <a:off x="699" y="3179"/>
                <a:ext cx="39"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40" name="Group 319"/>
              <p:cNvGrpSpPr>
                <a:grpSpLocks/>
              </p:cNvGrpSpPr>
              <p:nvPr/>
            </p:nvGrpSpPr>
            <p:grpSpPr bwMode="auto">
              <a:xfrm>
                <a:off x="707" y="3119"/>
                <a:ext cx="34" cy="50"/>
                <a:chOff x="707" y="3119"/>
                <a:chExt cx="34" cy="50"/>
              </a:xfrm>
            </p:grpSpPr>
            <p:sp>
              <p:nvSpPr>
                <p:cNvPr id="28941" name="Line 320"/>
                <p:cNvSpPr>
                  <a:spLocks noChangeShapeType="1"/>
                </p:cNvSpPr>
                <p:nvPr/>
              </p:nvSpPr>
              <p:spPr bwMode="auto">
                <a:xfrm flipH="1" flipV="1">
                  <a:off x="708" y="3119"/>
                  <a:ext cx="33"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42" name="Line 321"/>
                <p:cNvSpPr>
                  <a:spLocks noChangeShapeType="1"/>
                </p:cNvSpPr>
                <p:nvPr/>
              </p:nvSpPr>
              <p:spPr bwMode="auto">
                <a:xfrm flipV="1">
                  <a:off x="707" y="3119"/>
                  <a:ext cx="22"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8883" name="Group 322"/>
            <p:cNvGrpSpPr>
              <a:grpSpLocks/>
            </p:cNvGrpSpPr>
            <p:nvPr/>
          </p:nvGrpSpPr>
          <p:grpSpPr bwMode="auto">
            <a:xfrm>
              <a:off x="978" y="3117"/>
              <a:ext cx="287" cy="336"/>
              <a:chOff x="978" y="3117"/>
              <a:chExt cx="287" cy="336"/>
            </a:xfrm>
          </p:grpSpPr>
          <p:grpSp>
            <p:nvGrpSpPr>
              <p:cNvPr id="28907" name="Group 323"/>
              <p:cNvGrpSpPr>
                <a:grpSpLocks/>
              </p:cNvGrpSpPr>
              <p:nvPr/>
            </p:nvGrpSpPr>
            <p:grpSpPr bwMode="auto">
              <a:xfrm>
                <a:off x="1035" y="3117"/>
                <a:ext cx="173" cy="336"/>
                <a:chOff x="1035" y="3117"/>
                <a:chExt cx="173" cy="336"/>
              </a:xfrm>
            </p:grpSpPr>
            <p:sp>
              <p:nvSpPr>
                <p:cNvPr id="28927" name="Freeform 324"/>
                <p:cNvSpPr>
                  <a:spLocks/>
                </p:cNvSpPr>
                <p:nvPr/>
              </p:nvSpPr>
              <p:spPr bwMode="auto">
                <a:xfrm>
                  <a:off x="1122" y="3117"/>
                  <a:ext cx="86" cy="336"/>
                </a:xfrm>
                <a:custGeom>
                  <a:avLst/>
                  <a:gdLst>
                    <a:gd name="T0" fmla="*/ 86 w 86"/>
                    <a:gd name="T1" fmla="*/ 336 h 336"/>
                    <a:gd name="T2" fmla="*/ 41 w 86"/>
                    <a:gd name="T3" fmla="*/ 277 h 336"/>
                    <a:gd name="T4" fmla="*/ 0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86" y="336"/>
                      </a:moveTo>
                      <a:lnTo>
                        <a:pt x="41" y="27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28" name="Freeform 325"/>
                <p:cNvSpPr>
                  <a:spLocks/>
                </p:cNvSpPr>
                <p:nvPr/>
              </p:nvSpPr>
              <p:spPr bwMode="auto">
                <a:xfrm>
                  <a:off x="1035" y="3117"/>
                  <a:ext cx="86" cy="336"/>
                </a:xfrm>
                <a:custGeom>
                  <a:avLst/>
                  <a:gdLst>
                    <a:gd name="T0" fmla="*/ 0 w 86"/>
                    <a:gd name="T1" fmla="*/ 336 h 336"/>
                    <a:gd name="T2" fmla="*/ 44 w 86"/>
                    <a:gd name="T3" fmla="*/ 277 h 336"/>
                    <a:gd name="T4" fmla="*/ 86 w 86"/>
                    <a:gd name="T5" fmla="*/ 0 h 336"/>
                    <a:gd name="T6" fmla="*/ 0 60000 65536"/>
                    <a:gd name="T7" fmla="*/ 0 60000 65536"/>
                    <a:gd name="T8" fmla="*/ 0 60000 65536"/>
                    <a:gd name="T9" fmla="*/ 0 w 86"/>
                    <a:gd name="T10" fmla="*/ 0 h 336"/>
                    <a:gd name="T11" fmla="*/ 86 w 86"/>
                    <a:gd name="T12" fmla="*/ 336 h 336"/>
                  </a:gdLst>
                  <a:ahLst/>
                  <a:cxnLst>
                    <a:cxn ang="T6">
                      <a:pos x="T0" y="T1"/>
                    </a:cxn>
                    <a:cxn ang="T7">
                      <a:pos x="T2" y="T3"/>
                    </a:cxn>
                    <a:cxn ang="T8">
                      <a:pos x="T4" y="T5"/>
                    </a:cxn>
                  </a:cxnLst>
                  <a:rect l="T9" t="T10" r="T11" b="T12"/>
                  <a:pathLst>
                    <a:path w="86" h="336">
                      <a:moveTo>
                        <a:pt x="0" y="336"/>
                      </a:moveTo>
                      <a:lnTo>
                        <a:pt x="44" y="277"/>
                      </a:lnTo>
                      <a:lnTo>
                        <a:pt x="8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908" name="Freeform 326"/>
              <p:cNvSpPr>
                <a:spLocks/>
              </p:cNvSpPr>
              <p:nvPr/>
            </p:nvSpPr>
            <p:spPr bwMode="auto">
              <a:xfrm>
                <a:off x="1039" y="3170"/>
                <a:ext cx="165" cy="14"/>
              </a:xfrm>
              <a:custGeom>
                <a:avLst/>
                <a:gdLst>
                  <a:gd name="T0" fmla="*/ 82 w 165"/>
                  <a:gd name="T1" fmla="*/ 14 h 14"/>
                  <a:gd name="T2" fmla="*/ 165 w 165"/>
                  <a:gd name="T3" fmla="*/ 0 h 14"/>
                  <a:gd name="T4" fmla="*/ 0 w 165"/>
                  <a:gd name="T5" fmla="*/ 0 h 14"/>
                  <a:gd name="T6" fmla="*/ 82 w 165"/>
                  <a:gd name="T7" fmla="*/ 14 h 14"/>
                  <a:gd name="T8" fmla="*/ 0 60000 65536"/>
                  <a:gd name="T9" fmla="*/ 0 60000 65536"/>
                  <a:gd name="T10" fmla="*/ 0 60000 65536"/>
                  <a:gd name="T11" fmla="*/ 0 60000 65536"/>
                  <a:gd name="T12" fmla="*/ 0 w 165"/>
                  <a:gd name="T13" fmla="*/ 0 h 14"/>
                  <a:gd name="T14" fmla="*/ 165 w 165"/>
                  <a:gd name="T15" fmla="*/ 14 h 14"/>
                </a:gdLst>
                <a:ahLst/>
                <a:cxnLst>
                  <a:cxn ang="T8">
                    <a:pos x="T0" y="T1"/>
                  </a:cxn>
                  <a:cxn ang="T9">
                    <a:pos x="T2" y="T3"/>
                  </a:cxn>
                  <a:cxn ang="T10">
                    <a:pos x="T4" y="T5"/>
                  </a:cxn>
                  <a:cxn ang="T11">
                    <a:pos x="T6" y="T7"/>
                  </a:cxn>
                </a:cxnLst>
                <a:rect l="T12" t="T13" r="T14" b="T15"/>
                <a:pathLst>
                  <a:path w="165" h="14">
                    <a:moveTo>
                      <a:pt x="82" y="14"/>
                    </a:moveTo>
                    <a:lnTo>
                      <a:pt x="165" y="0"/>
                    </a:lnTo>
                    <a:lnTo>
                      <a:pt x="0" y="0"/>
                    </a:lnTo>
                    <a:lnTo>
                      <a:pt x="8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09" name="Freeform 327"/>
              <p:cNvSpPr>
                <a:spLocks/>
              </p:cNvSpPr>
              <p:nvPr/>
            </p:nvSpPr>
            <p:spPr bwMode="auto">
              <a:xfrm>
                <a:off x="978" y="3231"/>
                <a:ext cx="287" cy="13"/>
              </a:xfrm>
              <a:custGeom>
                <a:avLst/>
                <a:gdLst>
                  <a:gd name="T0" fmla="*/ 143 w 287"/>
                  <a:gd name="T1" fmla="*/ 13 h 13"/>
                  <a:gd name="T2" fmla="*/ 287 w 287"/>
                  <a:gd name="T3" fmla="*/ 0 h 13"/>
                  <a:gd name="T4" fmla="*/ 0 w 287"/>
                  <a:gd name="T5" fmla="*/ 0 h 13"/>
                  <a:gd name="T6" fmla="*/ 143 w 287"/>
                  <a:gd name="T7" fmla="*/ 13 h 13"/>
                  <a:gd name="T8" fmla="*/ 0 60000 65536"/>
                  <a:gd name="T9" fmla="*/ 0 60000 65536"/>
                  <a:gd name="T10" fmla="*/ 0 60000 65536"/>
                  <a:gd name="T11" fmla="*/ 0 60000 65536"/>
                  <a:gd name="T12" fmla="*/ 0 w 287"/>
                  <a:gd name="T13" fmla="*/ 0 h 13"/>
                  <a:gd name="T14" fmla="*/ 287 w 287"/>
                  <a:gd name="T15" fmla="*/ 13 h 13"/>
                </a:gdLst>
                <a:ahLst/>
                <a:cxnLst>
                  <a:cxn ang="T8">
                    <a:pos x="T0" y="T1"/>
                  </a:cxn>
                  <a:cxn ang="T9">
                    <a:pos x="T2" y="T3"/>
                  </a:cxn>
                  <a:cxn ang="T10">
                    <a:pos x="T4" y="T5"/>
                  </a:cxn>
                  <a:cxn ang="T11">
                    <a:pos x="T6" y="T7"/>
                  </a:cxn>
                </a:cxnLst>
                <a:rect l="T12" t="T13" r="T14" b="T15"/>
                <a:pathLst>
                  <a:path w="287" h="13">
                    <a:moveTo>
                      <a:pt x="143" y="13"/>
                    </a:moveTo>
                    <a:lnTo>
                      <a:pt x="287" y="0"/>
                    </a:lnTo>
                    <a:lnTo>
                      <a:pt x="0" y="0"/>
                    </a:lnTo>
                    <a:lnTo>
                      <a:pt x="143" y="13"/>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10" name="Line 328"/>
              <p:cNvSpPr>
                <a:spLocks noChangeShapeType="1"/>
              </p:cNvSpPr>
              <p:nvPr/>
            </p:nvSpPr>
            <p:spPr bwMode="auto">
              <a:xfrm flipH="1" flipV="1">
                <a:off x="1075" y="3392"/>
                <a:ext cx="111"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11" name="Line 329"/>
              <p:cNvSpPr>
                <a:spLocks noChangeShapeType="1"/>
              </p:cNvSpPr>
              <p:nvPr/>
            </p:nvSpPr>
            <p:spPr bwMode="auto">
              <a:xfrm flipV="1">
                <a:off x="1062" y="3392"/>
                <a:ext cx="100" cy="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12" name="Line 330"/>
              <p:cNvSpPr>
                <a:spLocks noChangeShapeType="1"/>
              </p:cNvSpPr>
              <p:nvPr/>
            </p:nvSpPr>
            <p:spPr bwMode="auto">
              <a:xfrm flipH="1">
                <a:off x="1077" y="3394"/>
                <a:ext cx="8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13" name="Group 331"/>
              <p:cNvGrpSpPr>
                <a:grpSpLocks/>
              </p:cNvGrpSpPr>
              <p:nvPr/>
            </p:nvGrpSpPr>
            <p:grpSpPr bwMode="auto">
              <a:xfrm>
                <a:off x="1081" y="3350"/>
                <a:ext cx="84" cy="46"/>
                <a:chOff x="1081" y="3350"/>
                <a:chExt cx="84" cy="46"/>
              </a:xfrm>
            </p:grpSpPr>
            <p:sp>
              <p:nvSpPr>
                <p:cNvPr id="28925" name="Line 332"/>
                <p:cNvSpPr>
                  <a:spLocks noChangeShapeType="1"/>
                </p:cNvSpPr>
                <p:nvPr/>
              </p:nvSpPr>
              <p:spPr bwMode="auto">
                <a:xfrm flipH="1" flipV="1">
                  <a:off x="1082" y="3351"/>
                  <a:ext cx="83"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26" name="Line 333"/>
                <p:cNvSpPr>
                  <a:spLocks noChangeShapeType="1"/>
                </p:cNvSpPr>
                <p:nvPr/>
              </p:nvSpPr>
              <p:spPr bwMode="auto">
                <a:xfrm flipV="1">
                  <a:off x="1081" y="3350"/>
                  <a:ext cx="73"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14" name="Group 334"/>
              <p:cNvGrpSpPr>
                <a:grpSpLocks/>
              </p:cNvGrpSpPr>
              <p:nvPr/>
            </p:nvGrpSpPr>
            <p:grpSpPr bwMode="auto">
              <a:xfrm>
                <a:off x="1087" y="3312"/>
                <a:ext cx="72" cy="43"/>
                <a:chOff x="1087" y="3312"/>
                <a:chExt cx="72" cy="43"/>
              </a:xfrm>
            </p:grpSpPr>
            <p:sp>
              <p:nvSpPr>
                <p:cNvPr id="28923" name="Line 335"/>
                <p:cNvSpPr>
                  <a:spLocks noChangeShapeType="1"/>
                </p:cNvSpPr>
                <p:nvPr/>
              </p:nvSpPr>
              <p:spPr bwMode="auto">
                <a:xfrm flipH="1" flipV="1">
                  <a:off x="1088" y="3312"/>
                  <a:ext cx="71"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24" name="Line 336"/>
                <p:cNvSpPr>
                  <a:spLocks noChangeShapeType="1"/>
                </p:cNvSpPr>
                <p:nvPr/>
              </p:nvSpPr>
              <p:spPr bwMode="auto">
                <a:xfrm flipV="1">
                  <a:off x="1087" y="3312"/>
                  <a:ext cx="62" cy="4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915" name="Group 337"/>
              <p:cNvGrpSpPr>
                <a:grpSpLocks/>
              </p:cNvGrpSpPr>
              <p:nvPr/>
            </p:nvGrpSpPr>
            <p:grpSpPr bwMode="auto">
              <a:xfrm>
                <a:off x="1094" y="3275"/>
                <a:ext cx="59" cy="42"/>
                <a:chOff x="1094" y="3275"/>
                <a:chExt cx="59" cy="42"/>
              </a:xfrm>
            </p:grpSpPr>
            <p:sp>
              <p:nvSpPr>
                <p:cNvPr id="28921" name="Line 338"/>
                <p:cNvSpPr>
                  <a:spLocks noChangeShapeType="1"/>
                </p:cNvSpPr>
                <p:nvPr/>
              </p:nvSpPr>
              <p:spPr bwMode="auto">
                <a:xfrm flipH="1" flipV="1">
                  <a:off x="1094" y="3275"/>
                  <a:ext cx="59"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22" name="Line 339"/>
                <p:cNvSpPr>
                  <a:spLocks noChangeShapeType="1"/>
                </p:cNvSpPr>
                <p:nvPr/>
              </p:nvSpPr>
              <p:spPr bwMode="auto">
                <a:xfrm flipV="1">
                  <a:off x="1094" y="3275"/>
                  <a:ext cx="50" cy="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916" name="Line 340"/>
              <p:cNvSpPr>
                <a:spLocks noChangeShapeType="1"/>
              </p:cNvSpPr>
              <p:nvPr/>
            </p:nvSpPr>
            <p:spPr bwMode="auto">
              <a:xfrm flipH="1" flipV="1">
                <a:off x="1098" y="3241"/>
                <a:ext cx="50"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17" name="Line 341"/>
              <p:cNvSpPr>
                <a:spLocks noChangeShapeType="1"/>
              </p:cNvSpPr>
              <p:nvPr/>
            </p:nvSpPr>
            <p:spPr bwMode="auto">
              <a:xfrm flipV="1">
                <a:off x="1098" y="3241"/>
                <a:ext cx="40"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918" name="Group 342"/>
              <p:cNvGrpSpPr>
                <a:grpSpLocks/>
              </p:cNvGrpSpPr>
              <p:nvPr/>
            </p:nvGrpSpPr>
            <p:grpSpPr bwMode="auto">
              <a:xfrm>
                <a:off x="1107" y="3181"/>
                <a:ext cx="34" cy="50"/>
                <a:chOff x="1107" y="3181"/>
                <a:chExt cx="34" cy="50"/>
              </a:xfrm>
            </p:grpSpPr>
            <p:sp>
              <p:nvSpPr>
                <p:cNvPr id="28919" name="Line 343"/>
                <p:cNvSpPr>
                  <a:spLocks noChangeShapeType="1"/>
                </p:cNvSpPr>
                <p:nvPr/>
              </p:nvSpPr>
              <p:spPr bwMode="auto">
                <a:xfrm flipH="1" flipV="1">
                  <a:off x="1108" y="3181"/>
                  <a:ext cx="33"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20" name="Line 344"/>
                <p:cNvSpPr>
                  <a:spLocks noChangeShapeType="1"/>
                </p:cNvSpPr>
                <p:nvPr/>
              </p:nvSpPr>
              <p:spPr bwMode="auto">
                <a:xfrm flipV="1">
                  <a:off x="1107" y="3181"/>
                  <a:ext cx="22" cy="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28884" name="Group 345"/>
            <p:cNvGrpSpPr>
              <a:grpSpLocks/>
            </p:cNvGrpSpPr>
            <p:nvPr/>
          </p:nvGrpSpPr>
          <p:grpSpPr bwMode="auto">
            <a:xfrm>
              <a:off x="1304" y="3134"/>
              <a:ext cx="252" cy="345"/>
              <a:chOff x="1304" y="3134"/>
              <a:chExt cx="252" cy="345"/>
            </a:xfrm>
          </p:grpSpPr>
          <p:grpSp>
            <p:nvGrpSpPr>
              <p:cNvPr id="28885" name="Group 346"/>
              <p:cNvGrpSpPr>
                <a:grpSpLocks/>
              </p:cNvGrpSpPr>
              <p:nvPr/>
            </p:nvGrpSpPr>
            <p:grpSpPr bwMode="auto">
              <a:xfrm>
                <a:off x="1354" y="3134"/>
                <a:ext cx="152" cy="345"/>
                <a:chOff x="1354" y="3134"/>
                <a:chExt cx="152" cy="345"/>
              </a:xfrm>
            </p:grpSpPr>
            <p:sp>
              <p:nvSpPr>
                <p:cNvPr id="28905" name="Freeform 347"/>
                <p:cNvSpPr>
                  <a:spLocks/>
                </p:cNvSpPr>
                <p:nvPr/>
              </p:nvSpPr>
              <p:spPr bwMode="auto">
                <a:xfrm>
                  <a:off x="1354" y="3134"/>
                  <a:ext cx="76" cy="345"/>
                </a:xfrm>
                <a:custGeom>
                  <a:avLst/>
                  <a:gdLst>
                    <a:gd name="T0" fmla="*/ 0 w 76"/>
                    <a:gd name="T1" fmla="*/ 345 h 345"/>
                    <a:gd name="T2" fmla="*/ 40 w 76"/>
                    <a:gd name="T3" fmla="*/ 285 h 345"/>
                    <a:gd name="T4" fmla="*/ 76 w 76"/>
                    <a:gd name="T5" fmla="*/ 0 h 345"/>
                    <a:gd name="T6" fmla="*/ 0 60000 65536"/>
                    <a:gd name="T7" fmla="*/ 0 60000 65536"/>
                    <a:gd name="T8" fmla="*/ 0 60000 65536"/>
                    <a:gd name="T9" fmla="*/ 0 w 76"/>
                    <a:gd name="T10" fmla="*/ 0 h 345"/>
                    <a:gd name="T11" fmla="*/ 76 w 76"/>
                    <a:gd name="T12" fmla="*/ 345 h 345"/>
                  </a:gdLst>
                  <a:ahLst/>
                  <a:cxnLst>
                    <a:cxn ang="T6">
                      <a:pos x="T0" y="T1"/>
                    </a:cxn>
                    <a:cxn ang="T7">
                      <a:pos x="T2" y="T3"/>
                    </a:cxn>
                    <a:cxn ang="T8">
                      <a:pos x="T4" y="T5"/>
                    </a:cxn>
                  </a:cxnLst>
                  <a:rect l="T9" t="T10" r="T11" b="T12"/>
                  <a:pathLst>
                    <a:path w="76" h="345">
                      <a:moveTo>
                        <a:pt x="0" y="345"/>
                      </a:moveTo>
                      <a:lnTo>
                        <a:pt x="40" y="285"/>
                      </a:lnTo>
                      <a:lnTo>
                        <a:pt x="76"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906" name="Freeform 348"/>
                <p:cNvSpPr>
                  <a:spLocks/>
                </p:cNvSpPr>
                <p:nvPr/>
              </p:nvSpPr>
              <p:spPr bwMode="auto">
                <a:xfrm>
                  <a:off x="1431" y="3134"/>
                  <a:ext cx="75" cy="345"/>
                </a:xfrm>
                <a:custGeom>
                  <a:avLst/>
                  <a:gdLst>
                    <a:gd name="T0" fmla="*/ 75 w 75"/>
                    <a:gd name="T1" fmla="*/ 345 h 345"/>
                    <a:gd name="T2" fmla="*/ 36 w 75"/>
                    <a:gd name="T3" fmla="*/ 285 h 345"/>
                    <a:gd name="T4" fmla="*/ 0 w 75"/>
                    <a:gd name="T5" fmla="*/ 0 h 345"/>
                    <a:gd name="T6" fmla="*/ 0 60000 65536"/>
                    <a:gd name="T7" fmla="*/ 0 60000 65536"/>
                    <a:gd name="T8" fmla="*/ 0 60000 65536"/>
                    <a:gd name="T9" fmla="*/ 0 w 75"/>
                    <a:gd name="T10" fmla="*/ 0 h 345"/>
                    <a:gd name="T11" fmla="*/ 75 w 75"/>
                    <a:gd name="T12" fmla="*/ 345 h 345"/>
                  </a:gdLst>
                  <a:ahLst/>
                  <a:cxnLst>
                    <a:cxn ang="T6">
                      <a:pos x="T0" y="T1"/>
                    </a:cxn>
                    <a:cxn ang="T7">
                      <a:pos x="T2" y="T3"/>
                    </a:cxn>
                    <a:cxn ang="T8">
                      <a:pos x="T4" y="T5"/>
                    </a:cxn>
                  </a:cxnLst>
                  <a:rect l="T9" t="T10" r="T11" b="T12"/>
                  <a:pathLst>
                    <a:path w="75" h="345">
                      <a:moveTo>
                        <a:pt x="75" y="345"/>
                      </a:moveTo>
                      <a:lnTo>
                        <a:pt x="36" y="285"/>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8886" name="Freeform 349"/>
              <p:cNvSpPr>
                <a:spLocks/>
              </p:cNvSpPr>
              <p:nvPr/>
            </p:nvSpPr>
            <p:spPr bwMode="auto">
              <a:xfrm>
                <a:off x="1358" y="3188"/>
                <a:ext cx="145" cy="14"/>
              </a:xfrm>
              <a:custGeom>
                <a:avLst/>
                <a:gdLst>
                  <a:gd name="T0" fmla="*/ 72 w 145"/>
                  <a:gd name="T1" fmla="*/ 14 h 14"/>
                  <a:gd name="T2" fmla="*/ 0 w 145"/>
                  <a:gd name="T3" fmla="*/ 0 h 14"/>
                  <a:gd name="T4" fmla="*/ 145 w 145"/>
                  <a:gd name="T5" fmla="*/ 0 h 14"/>
                  <a:gd name="T6" fmla="*/ 72 w 145"/>
                  <a:gd name="T7" fmla="*/ 14 h 14"/>
                  <a:gd name="T8" fmla="*/ 0 60000 65536"/>
                  <a:gd name="T9" fmla="*/ 0 60000 65536"/>
                  <a:gd name="T10" fmla="*/ 0 60000 65536"/>
                  <a:gd name="T11" fmla="*/ 0 60000 65536"/>
                  <a:gd name="T12" fmla="*/ 0 w 145"/>
                  <a:gd name="T13" fmla="*/ 0 h 14"/>
                  <a:gd name="T14" fmla="*/ 145 w 145"/>
                  <a:gd name="T15" fmla="*/ 14 h 14"/>
                </a:gdLst>
                <a:ahLst/>
                <a:cxnLst>
                  <a:cxn ang="T8">
                    <a:pos x="T0" y="T1"/>
                  </a:cxn>
                  <a:cxn ang="T9">
                    <a:pos x="T2" y="T3"/>
                  </a:cxn>
                  <a:cxn ang="T10">
                    <a:pos x="T4" y="T5"/>
                  </a:cxn>
                  <a:cxn ang="T11">
                    <a:pos x="T6" y="T7"/>
                  </a:cxn>
                </a:cxnLst>
                <a:rect l="T12" t="T13" r="T14" b="T15"/>
                <a:pathLst>
                  <a:path w="145" h="14">
                    <a:moveTo>
                      <a:pt x="72" y="14"/>
                    </a:moveTo>
                    <a:lnTo>
                      <a:pt x="0" y="0"/>
                    </a:lnTo>
                    <a:lnTo>
                      <a:pt x="145" y="0"/>
                    </a:lnTo>
                    <a:lnTo>
                      <a:pt x="72"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87" name="Freeform 350"/>
              <p:cNvSpPr>
                <a:spLocks/>
              </p:cNvSpPr>
              <p:nvPr/>
            </p:nvSpPr>
            <p:spPr bwMode="auto">
              <a:xfrm>
                <a:off x="1304" y="3251"/>
                <a:ext cx="252" cy="14"/>
              </a:xfrm>
              <a:custGeom>
                <a:avLst/>
                <a:gdLst>
                  <a:gd name="T0" fmla="*/ 126 w 252"/>
                  <a:gd name="T1" fmla="*/ 14 h 14"/>
                  <a:gd name="T2" fmla="*/ 0 w 252"/>
                  <a:gd name="T3" fmla="*/ 0 h 14"/>
                  <a:gd name="T4" fmla="*/ 252 w 252"/>
                  <a:gd name="T5" fmla="*/ 0 h 14"/>
                  <a:gd name="T6" fmla="*/ 126 w 252"/>
                  <a:gd name="T7" fmla="*/ 14 h 14"/>
                  <a:gd name="T8" fmla="*/ 0 60000 65536"/>
                  <a:gd name="T9" fmla="*/ 0 60000 65536"/>
                  <a:gd name="T10" fmla="*/ 0 60000 65536"/>
                  <a:gd name="T11" fmla="*/ 0 60000 65536"/>
                  <a:gd name="T12" fmla="*/ 0 w 252"/>
                  <a:gd name="T13" fmla="*/ 0 h 14"/>
                  <a:gd name="T14" fmla="*/ 252 w 252"/>
                  <a:gd name="T15" fmla="*/ 14 h 14"/>
                </a:gdLst>
                <a:ahLst/>
                <a:cxnLst>
                  <a:cxn ang="T8">
                    <a:pos x="T0" y="T1"/>
                  </a:cxn>
                  <a:cxn ang="T9">
                    <a:pos x="T2" y="T3"/>
                  </a:cxn>
                  <a:cxn ang="T10">
                    <a:pos x="T4" y="T5"/>
                  </a:cxn>
                  <a:cxn ang="T11">
                    <a:pos x="T6" y="T7"/>
                  </a:cxn>
                </a:cxnLst>
                <a:rect l="T12" t="T13" r="T14" b="T15"/>
                <a:pathLst>
                  <a:path w="252" h="14">
                    <a:moveTo>
                      <a:pt x="126" y="14"/>
                    </a:moveTo>
                    <a:lnTo>
                      <a:pt x="0" y="0"/>
                    </a:lnTo>
                    <a:lnTo>
                      <a:pt x="252" y="0"/>
                    </a:lnTo>
                    <a:lnTo>
                      <a:pt x="126" y="14"/>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888" name="Line 351"/>
              <p:cNvSpPr>
                <a:spLocks noChangeShapeType="1"/>
              </p:cNvSpPr>
              <p:nvPr/>
            </p:nvSpPr>
            <p:spPr bwMode="auto">
              <a:xfrm flipV="1">
                <a:off x="1377" y="3416"/>
                <a:ext cx="89"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889" name="Line 352"/>
              <p:cNvSpPr>
                <a:spLocks noChangeShapeType="1"/>
              </p:cNvSpPr>
              <p:nvPr/>
            </p:nvSpPr>
            <p:spPr bwMode="auto">
              <a:xfrm flipH="1" flipV="1">
                <a:off x="1390" y="3416"/>
                <a:ext cx="97" cy="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890" name="Line 353"/>
              <p:cNvSpPr>
                <a:spLocks noChangeShapeType="1"/>
              </p:cNvSpPr>
              <p:nvPr/>
            </p:nvSpPr>
            <p:spPr bwMode="auto">
              <a:xfrm>
                <a:off x="1396" y="3418"/>
                <a:ext cx="6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891" name="Group 354"/>
              <p:cNvGrpSpPr>
                <a:grpSpLocks/>
              </p:cNvGrpSpPr>
              <p:nvPr/>
            </p:nvGrpSpPr>
            <p:grpSpPr bwMode="auto">
              <a:xfrm>
                <a:off x="1396" y="3373"/>
                <a:ext cx="74" cy="48"/>
                <a:chOff x="1396" y="3373"/>
                <a:chExt cx="74" cy="48"/>
              </a:xfrm>
            </p:grpSpPr>
            <p:sp>
              <p:nvSpPr>
                <p:cNvPr id="28903" name="Line 355"/>
                <p:cNvSpPr>
                  <a:spLocks noChangeShapeType="1"/>
                </p:cNvSpPr>
                <p:nvPr/>
              </p:nvSpPr>
              <p:spPr bwMode="auto">
                <a:xfrm flipV="1">
                  <a:off x="1396" y="3374"/>
                  <a:ext cx="64"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04" name="Line 356"/>
                <p:cNvSpPr>
                  <a:spLocks noChangeShapeType="1"/>
                </p:cNvSpPr>
                <p:nvPr/>
              </p:nvSpPr>
              <p:spPr bwMode="auto">
                <a:xfrm flipH="1" flipV="1">
                  <a:off x="1397" y="3373"/>
                  <a:ext cx="73" cy="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892" name="Group 357"/>
              <p:cNvGrpSpPr>
                <a:grpSpLocks/>
              </p:cNvGrpSpPr>
              <p:nvPr/>
            </p:nvGrpSpPr>
            <p:grpSpPr bwMode="auto">
              <a:xfrm>
                <a:off x="1401" y="3333"/>
                <a:ext cx="63" cy="45"/>
                <a:chOff x="1401" y="3333"/>
                <a:chExt cx="63" cy="45"/>
              </a:xfrm>
            </p:grpSpPr>
            <p:sp>
              <p:nvSpPr>
                <p:cNvPr id="28901" name="Line 358"/>
                <p:cNvSpPr>
                  <a:spLocks noChangeShapeType="1"/>
                </p:cNvSpPr>
                <p:nvPr/>
              </p:nvSpPr>
              <p:spPr bwMode="auto">
                <a:xfrm flipV="1">
                  <a:off x="1401" y="3333"/>
                  <a:ext cx="54"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02" name="Line 359"/>
                <p:cNvSpPr>
                  <a:spLocks noChangeShapeType="1"/>
                </p:cNvSpPr>
                <p:nvPr/>
              </p:nvSpPr>
              <p:spPr bwMode="auto">
                <a:xfrm flipH="1" flipV="1">
                  <a:off x="1402" y="3333"/>
                  <a:ext cx="62"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8893" name="Group 360"/>
              <p:cNvGrpSpPr>
                <a:grpSpLocks/>
              </p:cNvGrpSpPr>
              <p:nvPr/>
            </p:nvGrpSpPr>
            <p:grpSpPr bwMode="auto">
              <a:xfrm>
                <a:off x="1406" y="3295"/>
                <a:ext cx="52" cy="45"/>
                <a:chOff x="1406" y="3295"/>
                <a:chExt cx="52" cy="45"/>
              </a:xfrm>
            </p:grpSpPr>
            <p:sp>
              <p:nvSpPr>
                <p:cNvPr id="28899" name="Line 361"/>
                <p:cNvSpPr>
                  <a:spLocks noChangeShapeType="1"/>
                </p:cNvSpPr>
                <p:nvPr/>
              </p:nvSpPr>
              <p:spPr bwMode="auto">
                <a:xfrm flipV="1">
                  <a:off x="1406" y="3295"/>
                  <a:ext cx="44" cy="4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900" name="Line 362"/>
                <p:cNvSpPr>
                  <a:spLocks noChangeShapeType="1"/>
                </p:cNvSpPr>
                <p:nvPr/>
              </p:nvSpPr>
              <p:spPr bwMode="auto">
                <a:xfrm flipH="1" flipV="1">
                  <a:off x="1406" y="3295"/>
                  <a:ext cx="52" cy="4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8894" name="Line 363"/>
              <p:cNvSpPr>
                <a:spLocks noChangeShapeType="1"/>
              </p:cNvSpPr>
              <p:nvPr/>
            </p:nvSpPr>
            <p:spPr bwMode="auto">
              <a:xfrm flipV="1">
                <a:off x="1411" y="3262"/>
                <a:ext cx="35" cy="3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895" name="Line 364"/>
              <p:cNvSpPr>
                <a:spLocks noChangeShapeType="1"/>
              </p:cNvSpPr>
              <p:nvPr/>
            </p:nvSpPr>
            <p:spPr bwMode="auto">
              <a:xfrm flipH="1" flipV="1">
                <a:off x="1411" y="3262"/>
                <a:ext cx="44" cy="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896" name="Group 365"/>
              <p:cNvGrpSpPr>
                <a:grpSpLocks/>
              </p:cNvGrpSpPr>
              <p:nvPr/>
            </p:nvGrpSpPr>
            <p:grpSpPr bwMode="auto">
              <a:xfrm>
                <a:off x="1417" y="3200"/>
                <a:ext cx="30" cy="52"/>
                <a:chOff x="1417" y="3200"/>
                <a:chExt cx="30" cy="52"/>
              </a:xfrm>
            </p:grpSpPr>
            <p:sp>
              <p:nvSpPr>
                <p:cNvPr id="28897" name="Line 366"/>
                <p:cNvSpPr>
                  <a:spLocks noChangeShapeType="1"/>
                </p:cNvSpPr>
                <p:nvPr/>
              </p:nvSpPr>
              <p:spPr bwMode="auto">
                <a:xfrm flipV="1">
                  <a:off x="1417" y="3200"/>
                  <a:ext cx="2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898" name="Line 367"/>
                <p:cNvSpPr>
                  <a:spLocks noChangeShapeType="1"/>
                </p:cNvSpPr>
                <p:nvPr/>
              </p:nvSpPr>
              <p:spPr bwMode="auto">
                <a:xfrm flipH="1" flipV="1">
                  <a:off x="1419" y="3200"/>
                  <a:ext cx="28"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28692" name="Rectangle 368"/>
          <p:cNvSpPr>
            <a:spLocks noChangeArrowheads="1"/>
          </p:cNvSpPr>
          <p:nvPr/>
        </p:nvSpPr>
        <p:spPr bwMode="auto">
          <a:xfrm>
            <a:off x="353789" y="4314006"/>
            <a:ext cx="1984375" cy="1662113"/>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693" name="Freeform 369"/>
          <p:cNvSpPr>
            <a:spLocks/>
          </p:cNvSpPr>
          <p:nvPr/>
        </p:nvSpPr>
        <p:spPr bwMode="auto">
          <a:xfrm>
            <a:off x="1080864" y="2235969"/>
            <a:ext cx="531813" cy="200025"/>
          </a:xfrm>
          <a:custGeom>
            <a:avLst/>
            <a:gdLst>
              <a:gd name="T0" fmla="*/ 0 w 335"/>
              <a:gd name="T1" fmla="*/ 2147483647 h 126"/>
              <a:gd name="T2" fmla="*/ 2147483647 w 335"/>
              <a:gd name="T3" fmla="*/ 2147483647 h 126"/>
              <a:gd name="T4" fmla="*/ 2147483647 w 335"/>
              <a:gd name="T5" fmla="*/ 0 h 126"/>
              <a:gd name="T6" fmla="*/ 2147483647 w 335"/>
              <a:gd name="T7" fmla="*/ 0 h 126"/>
              <a:gd name="T8" fmla="*/ 2147483647 w 335"/>
              <a:gd name="T9" fmla="*/ 2147483647 h 126"/>
              <a:gd name="T10" fmla="*/ 2147483647 w 335"/>
              <a:gd name="T11" fmla="*/ 2147483647 h 126"/>
              <a:gd name="T12" fmla="*/ 2147483647 w 335"/>
              <a:gd name="T13" fmla="*/ 2147483647 h 126"/>
              <a:gd name="T14" fmla="*/ 0 w 335"/>
              <a:gd name="T15" fmla="*/ 2147483647 h 126"/>
              <a:gd name="T16" fmla="*/ 0 60000 65536"/>
              <a:gd name="T17" fmla="*/ 0 60000 65536"/>
              <a:gd name="T18" fmla="*/ 0 60000 65536"/>
              <a:gd name="T19" fmla="*/ 0 60000 65536"/>
              <a:gd name="T20" fmla="*/ 0 60000 65536"/>
              <a:gd name="T21" fmla="*/ 0 60000 65536"/>
              <a:gd name="T22" fmla="*/ 0 60000 65536"/>
              <a:gd name="T23" fmla="*/ 0 60000 65536"/>
              <a:gd name="T24" fmla="*/ 0 w 335"/>
              <a:gd name="T25" fmla="*/ 0 h 126"/>
              <a:gd name="T26" fmla="*/ 335 w 33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5" h="126">
                <a:moveTo>
                  <a:pt x="0" y="62"/>
                </a:moveTo>
                <a:lnTo>
                  <a:pt x="83" y="62"/>
                </a:lnTo>
                <a:lnTo>
                  <a:pt x="83" y="0"/>
                </a:lnTo>
                <a:lnTo>
                  <a:pt x="251" y="0"/>
                </a:lnTo>
                <a:lnTo>
                  <a:pt x="251" y="62"/>
                </a:lnTo>
                <a:lnTo>
                  <a:pt x="335" y="62"/>
                </a:lnTo>
                <a:lnTo>
                  <a:pt x="167" y="126"/>
                </a:lnTo>
                <a:lnTo>
                  <a:pt x="0" y="62"/>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370"/>
          <p:cNvSpPr>
            <a:spLocks/>
          </p:cNvSpPr>
          <p:nvPr/>
        </p:nvSpPr>
        <p:spPr bwMode="auto">
          <a:xfrm>
            <a:off x="1080864" y="4107631"/>
            <a:ext cx="531813" cy="201613"/>
          </a:xfrm>
          <a:custGeom>
            <a:avLst/>
            <a:gdLst>
              <a:gd name="T0" fmla="*/ 0 w 335"/>
              <a:gd name="T1" fmla="*/ 2147483647 h 127"/>
              <a:gd name="T2" fmla="*/ 2147483647 w 335"/>
              <a:gd name="T3" fmla="*/ 2147483647 h 127"/>
              <a:gd name="T4" fmla="*/ 2147483647 w 335"/>
              <a:gd name="T5" fmla="*/ 0 h 127"/>
              <a:gd name="T6" fmla="*/ 2147483647 w 335"/>
              <a:gd name="T7" fmla="*/ 0 h 127"/>
              <a:gd name="T8" fmla="*/ 2147483647 w 335"/>
              <a:gd name="T9" fmla="*/ 2147483647 h 127"/>
              <a:gd name="T10" fmla="*/ 2147483647 w 335"/>
              <a:gd name="T11" fmla="*/ 2147483647 h 127"/>
              <a:gd name="T12" fmla="*/ 2147483647 w 335"/>
              <a:gd name="T13" fmla="*/ 2147483647 h 127"/>
              <a:gd name="T14" fmla="*/ 0 w 335"/>
              <a:gd name="T15" fmla="*/ 2147483647 h 127"/>
              <a:gd name="T16" fmla="*/ 0 60000 65536"/>
              <a:gd name="T17" fmla="*/ 0 60000 65536"/>
              <a:gd name="T18" fmla="*/ 0 60000 65536"/>
              <a:gd name="T19" fmla="*/ 0 60000 65536"/>
              <a:gd name="T20" fmla="*/ 0 60000 65536"/>
              <a:gd name="T21" fmla="*/ 0 60000 65536"/>
              <a:gd name="T22" fmla="*/ 0 60000 65536"/>
              <a:gd name="T23" fmla="*/ 0 60000 65536"/>
              <a:gd name="T24" fmla="*/ 0 w 335"/>
              <a:gd name="T25" fmla="*/ 0 h 127"/>
              <a:gd name="T26" fmla="*/ 335 w 335"/>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5" h="127">
                <a:moveTo>
                  <a:pt x="0" y="63"/>
                </a:moveTo>
                <a:lnTo>
                  <a:pt x="83" y="63"/>
                </a:lnTo>
                <a:lnTo>
                  <a:pt x="83" y="0"/>
                </a:lnTo>
                <a:lnTo>
                  <a:pt x="251" y="0"/>
                </a:lnTo>
                <a:lnTo>
                  <a:pt x="251" y="63"/>
                </a:lnTo>
                <a:lnTo>
                  <a:pt x="335" y="63"/>
                </a:lnTo>
                <a:lnTo>
                  <a:pt x="167" y="127"/>
                </a:lnTo>
                <a:lnTo>
                  <a:pt x="0" y="63"/>
                </a:lnTo>
                <a:close/>
              </a:path>
            </a:pathLst>
          </a:custGeom>
          <a:noFill/>
          <a:ln w="1111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Rectangle 390"/>
          <p:cNvSpPr>
            <a:spLocks noChangeArrowheads="1"/>
          </p:cNvSpPr>
          <p:nvPr/>
        </p:nvSpPr>
        <p:spPr bwMode="auto">
          <a:xfrm>
            <a:off x="6816502" y="1991494"/>
            <a:ext cx="9890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Consumptions</a:t>
            </a:r>
            <a:endParaRPr lang="en-US" altLang="en-US" sz="1800" dirty="0"/>
          </a:p>
        </p:txBody>
      </p:sp>
      <p:sp>
        <p:nvSpPr>
          <p:cNvPr id="28696" name="Rectangle 391"/>
          <p:cNvSpPr>
            <a:spLocks noChangeArrowheads="1"/>
          </p:cNvSpPr>
          <p:nvPr/>
        </p:nvSpPr>
        <p:spPr bwMode="auto">
          <a:xfrm>
            <a:off x="6948264" y="2755081"/>
            <a:ext cx="11124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Traction-energ</a:t>
            </a:r>
            <a:r>
              <a:rPr lang="en-US" altLang="en-US" sz="1100" b="1" u="sng" dirty="0" smtClean="0">
                <a:solidFill>
                  <a:srgbClr val="000000"/>
                </a:solidFill>
              </a:rPr>
              <a:t>y</a:t>
            </a:r>
            <a:r>
              <a:rPr lang="en-US" altLang="en-US" sz="1100" b="1" dirty="0" smtClean="0">
                <a:solidFill>
                  <a:srgbClr val="000000"/>
                </a:solidFill>
              </a:rPr>
              <a:t>:</a:t>
            </a:r>
            <a:endParaRPr lang="en-US" altLang="en-US" sz="1800" dirty="0"/>
          </a:p>
        </p:txBody>
      </p:sp>
      <p:sp>
        <p:nvSpPr>
          <p:cNvPr id="28698" name="Rectangle 393"/>
          <p:cNvSpPr>
            <a:spLocks noChangeArrowheads="1"/>
          </p:cNvSpPr>
          <p:nvPr/>
        </p:nvSpPr>
        <p:spPr bwMode="auto">
          <a:xfrm>
            <a:off x="6948264" y="2902719"/>
            <a:ext cx="10064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700" name="Rectangle 395"/>
          <p:cNvSpPr>
            <a:spLocks noChangeArrowheads="1"/>
          </p:cNvSpPr>
          <p:nvPr/>
        </p:nvSpPr>
        <p:spPr bwMode="auto">
          <a:xfrm>
            <a:off x="6948264" y="2924944"/>
            <a:ext cx="1997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Energy consumption of trains</a:t>
            </a:r>
            <a:endParaRPr lang="en-US" altLang="en-US" sz="1800" dirty="0"/>
          </a:p>
        </p:txBody>
      </p:sp>
      <p:sp>
        <p:nvSpPr>
          <p:cNvPr id="28701" name="Rectangle 396"/>
          <p:cNvSpPr>
            <a:spLocks noChangeArrowheads="1"/>
          </p:cNvSpPr>
          <p:nvPr/>
        </p:nvSpPr>
        <p:spPr bwMode="auto">
          <a:xfrm>
            <a:off x="6926039" y="3118619"/>
            <a:ext cx="15581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(Railway Undertakings)</a:t>
            </a:r>
            <a:endParaRPr lang="en-US" altLang="en-US" sz="1800" dirty="0"/>
          </a:p>
        </p:txBody>
      </p:sp>
      <p:sp>
        <p:nvSpPr>
          <p:cNvPr id="28704" name="Line 399"/>
          <p:cNvSpPr>
            <a:spLocks noChangeShapeType="1"/>
          </p:cNvSpPr>
          <p:nvPr/>
        </p:nvSpPr>
        <p:spPr bwMode="auto">
          <a:xfrm>
            <a:off x="5837014" y="2201044"/>
            <a:ext cx="272891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6" name="Freeform 467"/>
          <p:cNvSpPr>
            <a:spLocks noEditPoints="1"/>
          </p:cNvSpPr>
          <p:nvPr/>
        </p:nvSpPr>
        <p:spPr bwMode="auto">
          <a:xfrm>
            <a:off x="4816252" y="2753494"/>
            <a:ext cx="731837" cy="71437"/>
          </a:xfrm>
          <a:custGeom>
            <a:avLst/>
            <a:gdLst>
              <a:gd name="T0" fmla="*/ 0 w 461"/>
              <a:gd name="T1" fmla="*/ 2147483647 h 45"/>
              <a:gd name="T2" fmla="*/ 2147483647 w 461"/>
              <a:gd name="T3" fmla="*/ 2147483647 h 45"/>
              <a:gd name="T4" fmla="*/ 2147483647 w 461"/>
              <a:gd name="T5" fmla="*/ 2147483647 h 45"/>
              <a:gd name="T6" fmla="*/ 0 w 461"/>
              <a:gd name="T7" fmla="*/ 2147483647 h 45"/>
              <a:gd name="T8" fmla="*/ 0 w 461"/>
              <a:gd name="T9" fmla="*/ 2147483647 h 45"/>
              <a:gd name="T10" fmla="*/ 2147483647 w 461"/>
              <a:gd name="T11" fmla="*/ 0 h 45"/>
              <a:gd name="T12" fmla="*/ 2147483647 w 461"/>
              <a:gd name="T13" fmla="*/ 2147483647 h 45"/>
              <a:gd name="T14" fmla="*/ 2147483647 w 461"/>
              <a:gd name="T15" fmla="*/ 2147483647 h 45"/>
              <a:gd name="T16" fmla="*/ 2147483647 w 461"/>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1"/>
              <a:gd name="T28" fmla="*/ 0 h 45"/>
              <a:gd name="T29" fmla="*/ 461 w 46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1" h="45">
                <a:moveTo>
                  <a:pt x="0" y="19"/>
                </a:moveTo>
                <a:lnTo>
                  <a:pt x="424" y="19"/>
                </a:lnTo>
                <a:lnTo>
                  <a:pt x="424" y="26"/>
                </a:lnTo>
                <a:lnTo>
                  <a:pt x="0" y="26"/>
                </a:lnTo>
                <a:lnTo>
                  <a:pt x="0" y="19"/>
                </a:lnTo>
                <a:close/>
                <a:moveTo>
                  <a:pt x="416" y="0"/>
                </a:moveTo>
                <a:lnTo>
                  <a:pt x="461" y="23"/>
                </a:lnTo>
                <a:lnTo>
                  <a:pt x="416" y="45"/>
                </a:lnTo>
                <a:lnTo>
                  <a:pt x="416" y="0"/>
                </a:lnTo>
                <a:close/>
              </a:path>
            </a:pathLst>
          </a:custGeom>
          <a:solidFill>
            <a:srgbClr val="000000"/>
          </a:solidFill>
          <a:ln w="3175" cap="flat">
            <a:solidFill>
              <a:srgbClr val="000000"/>
            </a:solidFill>
            <a:prstDash val="solid"/>
            <a:bevel/>
            <a:headEnd/>
            <a:tailEnd/>
          </a:ln>
        </p:spPr>
        <p:txBody>
          <a:bodyPr/>
          <a:lstStyle/>
          <a:p>
            <a:endParaRPr lang="en-GB"/>
          </a:p>
        </p:txBody>
      </p:sp>
      <p:sp>
        <p:nvSpPr>
          <p:cNvPr id="28707" name="Freeform 468"/>
          <p:cNvSpPr>
            <a:spLocks noEditPoints="1"/>
          </p:cNvSpPr>
          <p:nvPr/>
        </p:nvSpPr>
        <p:spPr bwMode="auto">
          <a:xfrm flipV="1">
            <a:off x="4797202" y="2810644"/>
            <a:ext cx="832023" cy="1100509"/>
          </a:xfrm>
          <a:custGeom>
            <a:avLst/>
            <a:gdLst>
              <a:gd name="T0" fmla="*/ 0 w 464"/>
              <a:gd name="T1" fmla="*/ 2147483647 h 887"/>
              <a:gd name="T2" fmla="*/ 2147483647 w 464"/>
              <a:gd name="T3" fmla="*/ 2147483647 h 887"/>
              <a:gd name="T4" fmla="*/ 2147483647 w 464"/>
              <a:gd name="T5" fmla="*/ 2147483647 h 887"/>
              <a:gd name="T6" fmla="*/ 2147483647 w 464"/>
              <a:gd name="T7" fmla="*/ 2147483647 h 887"/>
              <a:gd name="T8" fmla="*/ 0 w 464"/>
              <a:gd name="T9" fmla="*/ 2147483647 h 887"/>
              <a:gd name="T10" fmla="*/ 2147483647 w 464"/>
              <a:gd name="T11" fmla="*/ 2147483647 h 887"/>
              <a:gd name="T12" fmla="*/ 2147483647 w 464"/>
              <a:gd name="T13" fmla="*/ 0 h 887"/>
              <a:gd name="T14" fmla="*/ 2147483647 w 464"/>
              <a:gd name="T15" fmla="*/ 2147483647 h 887"/>
              <a:gd name="T16" fmla="*/ 2147483647 w 464"/>
              <a:gd name="T17" fmla="*/ 2147483647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4"/>
              <a:gd name="T28" fmla="*/ 0 h 887"/>
              <a:gd name="T29" fmla="*/ 464 w 464"/>
              <a:gd name="T30" fmla="*/ 887 h 8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4" h="887">
                <a:moveTo>
                  <a:pt x="0" y="883"/>
                </a:moveTo>
                <a:lnTo>
                  <a:pt x="443" y="31"/>
                </a:lnTo>
                <a:lnTo>
                  <a:pt x="450" y="35"/>
                </a:lnTo>
                <a:lnTo>
                  <a:pt x="7" y="887"/>
                </a:lnTo>
                <a:lnTo>
                  <a:pt x="0" y="883"/>
                </a:lnTo>
                <a:close/>
                <a:moveTo>
                  <a:pt x="424" y="29"/>
                </a:moveTo>
                <a:lnTo>
                  <a:pt x="464" y="0"/>
                </a:lnTo>
                <a:lnTo>
                  <a:pt x="463" y="50"/>
                </a:lnTo>
                <a:lnTo>
                  <a:pt x="424" y="29"/>
                </a:lnTo>
                <a:close/>
              </a:path>
            </a:pathLst>
          </a:custGeom>
          <a:solidFill>
            <a:srgbClr val="000000"/>
          </a:solidFill>
          <a:ln w="3175" cap="flat">
            <a:solidFill>
              <a:srgbClr val="000000"/>
            </a:solidFill>
            <a:prstDash val="solid"/>
            <a:bevel/>
            <a:headEnd/>
            <a:tailEnd/>
          </a:ln>
        </p:spPr>
        <p:txBody>
          <a:bodyPr/>
          <a:lstStyle/>
          <a:p>
            <a:endParaRPr lang="en-GB"/>
          </a:p>
        </p:txBody>
      </p:sp>
      <p:sp>
        <p:nvSpPr>
          <p:cNvPr id="28708" name="Freeform 469"/>
          <p:cNvSpPr>
            <a:spLocks noEditPoints="1"/>
          </p:cNvSpPr>
          <p:nvPr/>
        </p:nvSpPr>
        <p:spPr bwMode="auto">
          <a:xfrm>
            <a:off x="4914677" y="5506219"/>
            <a:ext cx="731837" cy="69850"/>
          </a:xfrm>
          <a:custGeom>
            <a:avLst/>
            <a:gdLst>
              <a:gd name="T0" fmla="*/ 0 w 461"/>
              <a:gd name="T1" fmla="*/ 2147483647 h 44"/>
              <a:gd name="T2" fmla="*/ 2147483647 w 461"/>
              <a:gd name="T3" fmla="*/ 2147483647 h 44"/>
              <a:gd name="T4" fmla="*/ 2147483647 w 461"/>
              <a:gd name="T5" fmla="*/ 2147483647 h 44"/>
              <a:gd name="T6" fmla="*/ 0 w 461"/>
              <a:gd name="T7" fmla="*/ 2147483647 h 44"/>
              <a:gd name="T8" fmla="*/ 0 w 461"/>
              <a:gd name="T9" fmla="*/ 2147483647 h 44"/>
              <a:gd name="T10" fmla="*/ 2147483647 w 461"/>
              <a:gd name="T11" fmla="*/ 0 h 44"/>
              <a:gd name="T12" fmla="*/ 2147483647 w 461"/>
              <a:gd name="T13" fmla="*/ 2147483647 h 44"/>
              <a:gd name="T14" fmla="*/ 2147483647 w 461"/>
              <a:gd name="T15" fmla="*/ 2147483647 h 44"/>
              <a:gd name="T16" fmla="*/ 2147483647 w 461"/>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1"/>
              <a:gd name="T28" fmla="*/ 0 h 44"/>
              <a:gd name="T29" fmla="*/ 461 w 46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1" h="44">
                <a:moveTo>
                  <a:pt x="0" y="19"/>
                </a:moveTo>
                <a:lnTo>
                  <a:pt x="424" y="19"/>
                </a:lnTo>
                <a:lnTo>
                  <a:pt x="424" y="26"/>
                </a:lnTo>
                <a:lnTo>
                  <a:pt x="0" y="26"/>
                </a:lnTo>
                <a:lnTo>
                  <a:pt x="0" y="19"/>
                </a:lnTo>
                <a:close/>
                <a:moveTo>
                  <a:pt x="416" y="0"/>
                </a:moveTo>
                <a:lnTo>
                  <a:pt x="461" y="22"/>
                </a:lnTo>
                <a:lnTo>
                  <a:pt x="416" y="44"/>
                </a:lnTo>
                <a:lnTo>
                  <a:pt x="416" y="0"/>
                </a:lnTo>
                <a:close/>
              </a:path>
            </a:pathLst>
          </a:custGeom>
          <a:solidFill>
            <a:srgbClr val="000000"/>
          </a:solidFill>
          <a:ln w="3175" cap="flat">
            <a:solidFill>
              <a:srgbClr val="000000"/>
            </a:solidFill>
            <a:prstDash val="solid"/>
            <a:bevel/>
            <a:headEnd/>
            <a:tailEnd/>
          </a:ln>
        </p:spPr>
        <p:txBody>
          <a:bodyPr/>
          <a:lstStyle/>
          <a:p>
            <a:endParaRPr lang="en-GB"/>
          </a:p>
        </p:txBody>
      </p:sp>
      <p:sp>
        <p:nvSpPr>
          <p:cNvPr id="28709" name="Line 470"/>
          <p:cNvSpPr>
            <a:spLocks noChangeShapeType="1"/>
          </p:cNvSpPr>
          <p:nvPr/>
        </p:nvSpPr>
        <p:spPr bwMode="auto">
          <a:xfrm>
            <a:off x="2892202" y="5020444"/>
            <a:ext cx="217487" cy="15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0" name="Line 471"/>
          <p:cNvSpPr>
            <a:spLocks noChangeShapeType="1"/>
          </p:cNvSpPr>
          <p:nvPr/>
        </p:nvSpPr>
        <p:spPr bwMode="auto">
          <a:xfrm>
            <a:off x="2857277" y="5574481"/>
            <a:ext cx="1631950" cy="280988"/>
          </a:xfrm>
          <a:prstGeom prst="line">
            <a:avLst/>
          </a:prstGeom>
          <a:noFill/>
          <a:ln w="1270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1" name="Text Box 472"/>
          <p:cNvSpPr txBox="1">
            <a:spLocks noChangeArrowheads="1"/>
          </p:cNvSpPr>
          <p:nvPr/>
        </p:nvSpPr>
        <p:spPr bwMode="auto">
          <a:xfrm>
            <a:off x="2728689" y="2636019"/>
            <a:ext cx="24304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nl-NL" altLang="en-US" sz="1200" dirty="0"/>
              <a:t>‘</a:t>
            </a:r>
            <a:r>
              <a:rPr lang="nl-NL" altLang="en-US" sz="1200" dirty="0" err="1" smtClean="0"/>
              <a:t>Traction</a:t>
            </a:r>
            <a:r>
              <a:rPr lang="nl-NL" altLang="en-US" sz="1200" dirty="0" smtClean="0"/>
              <a:t>’-</a:t>
            </a:r>
            <a:r>
              <a:rPr lang="nl-NL" altLang="en-US" sz="1200" dirty="0"/>
              <a:t>contract:</a:t>
            </a:r>
            <a:br>
              <a:rPr lang="nl-NL" altLang="en-US" sz="1200" dirty="0"/>
            </a:br>
            <a:endParaRPr lang="nl-NL" altLang="en-US" sz="1200" dirty="0"/>
          </a:p>
          <a:p>
            <a:pPr eaLnBrk="1" hangingPunct="1">
              <a:spcBef>
                <a:spcPct val="0"/>
              </a:spcBef>
              <a:spcAft>
                <a:spcPct val="0"/>
              </a:spcAft>
            </a:pPr>
            <a:r>
              <a:rPr lang="nl-NL" altLang="en-US" sz="1200" dirty="0"/>
              <a:t> </a:t>
            </a:r>
            <a:r>
              <a:rPr lang="nl-NL" altLang="en-US" sz="1200" dirty="0" smtClean="0"/>
              <a:t>65 </a:t>
            </a:r>
            <a:r>
              <a:rPr lang="nl-NL" altLang="en-US" sz="1200" dirty="0" err="1" smtClean="0"/>
              <a:t>connections</a:t>
            </a:r>
            <a:r>
              <a:rPr lang="nl-NL" altLang="en-US" sz="1200" dirty="0" smtClean="0"/>
              <a:t> on transmission</a:t>
            </a:r>
            <a:br>
              <a:rPr lang="nl-NL" altLang="en-US" sz="1200" dirty="0" smtClean="0"/>
            </a:br>
            <a:r>
              <a:rPr lang="nl-NL" altLang="en-US" sz="1200" dirty="0" smtClean="0"/>
              <a:t>  </a:t>
            </a:r>
            <a:r>
              <a:rPr lang="nl-NL" altLang="en-US" sz="1200" dirty="0" err="1" smtClean="0"/>
              <a:t>network</a:t>
            </a:r>
            <a:r>
              <a:rPr lang="nl-NL" altLang="en-US" sz="1200" dirty="0" smtClean="0"/>
              <a:t> of Elia </a:t>
            </a:r>
            <a:r>
              <a:rPr lang="nl-NL" altLang="en-US" sz="1200" dirty="0"/>
              <a:t>(88 %)</a:t>
            </a:r>
          </a:p>
          <a:p>
            <a:pPr eaLnBrk="1" hangingPunct="1">
              <a:spcBef>
                <a:spcPct val="0"/>
              </a:spcBef>
              <a:spcAft>
                <a:spcPct val="0"/>
              </a:spcAft>
              <a:buFontTx/>
              <a:buNone/>
            </a:pPr>
            <a:endParaRPr lang="nl-NL" altLang="en-US" sz="1200" dirty="0"/>
          </a:p>
          <a:p>
            <a:pPr eaLnBrk="1" hangingPunct="1">
              <a:spcBef>
                <a:spcPct val="0"/>
              </a:spcBef>
              <a:spcAft>
                <a:spcPct val="0"/>
              </a:spcAft>
              <a:buFontTx/>
              <a:buNone/>
            </a:pPr>
            <a:endParaRPr lang="nl-NL" altLang="en-US" sz="1200" dirty="0"/>
          </a:p>
          <a:p>
            <a:pPr eaLnBrk="1" hangingPunct="1">
              <a:spcBef>
                <a:spcPct val="0"/>
              </a:spcBef>
              <a:spcAft>
                <a:spcPct val="0"/>
              </a:spcAft>
            </a:pPr>
            <a:r>
              <a:rPr lang="nl-NL" altLang="en-US" sz="1200" dirty="0"/>
              <a:t> 20 </a:t>
            </a:r>
            <a:r>
              <a:rPr lang="nl-NL" altLang="en-US" sz="1200" dirty="0" err="1" smtClean="0"/>
              <a:t>connections</a:t>
            </a:r>
            <a:r>
              <a:rPr lang="nl-NL" altLang="en-US" sz="1200" dirty="0" smtClean="0"/>
              <a:t> </a:t>
            </a:r>
            <a:r>
              <a:rPr lang="nl-NL" altLang="en-US" sz="1200" dirty="0" err="1" smtClean="0"/>
              <a:t>to</a:t>
            </a:r>
            <a:r>
              <a:rPr lang="nl-NL" altLang="en-US" sz="1200" dirty="0" smtClean="0"/>
              <a:t> </a:t>
            </a:r>
            <a:br>
              <a:rPr lang="nl-NL" altLang="en-US" sz="1200" dirty="0" smtClean="0"/>
            </a:br>
            <a:r>
              <a:rPr lang="nl-NL" altLang="en-US" sz="1200" dirty="0" smtClean="0"/>
              <a:t>  </a:t>
            </a:r>
            <a:r>
              <a:rPr lang="nl-NL" altLang="en-US" sz="1200" dirty="0" err="1" smtClean="0"/>
              <a:t>distribution</a:t>
            </a:r>
            <a:r>
              <a:rPr lang="nl-NL" altLang="en-US" sz="1200" dirty="0" smtClean="0"/>
              <a:t> </a:t>
            </a:r>
            <a:r>
              <a:rPr lang="nl-NL" altLang="en-US" sz="1200" dirty="0" err="1" smtClean="0"/>
              <a:t>networks</a:t>
            </a:r>
            <a:r>
              <a:rPr lang="nl-NL" altLang="en-US" sz="1200" dirty="0" smtClean="0"/>
              <a:t> </a:t>
            </a:r>
            <a:r>
              <a:rPr lang="nl-NL" altLang="en-US" sz="1200" dirty="0"/>
              <a:t>(12 %)</a:t>
            </a:r>
          </a:p>
        </p:txBody>
      </p:sp>
      <p:sp>
        <p:nvSpPr>
          <p:cNvPr id="28712" name="Text Box 473"/>
          <p:cNvSpPr txBox="1">
            <a:spLocks noChangeArrowheads="1"/>
          </p:cNvSpPr>
          <p:nvPr/>
        </p:nvSpPr>
        <p:spPr bwMode="auto">
          <a:xfrm>
            <a:off x="2801714" y="5334769"/>
            <a:ext cx="2208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50000"/>
              </a:spcBef>
              <a:spcAft>
                <a:spcPct val="0"/>
              </a:spcAft>
              <a:buFontTx/>
              <a:buNone/>
            </a:pPr>
            <a:r>
              <a:rPr lang="en-US" altLang="en-US" sz="1200" dirty="0"/>
              <a:t>‘</a:t>
            </a:r>
            <a:r>
              <a:rPr lang="nl-BE" altLang="en-US" sz="1200" dirty="0" smtClean="0"/>
              <a:t>Distribution’-</a:t>
            </a:r>
            <a:r>
              <a:rPr lang="nl-BE" altLang="en-US" sz="1200" dirty="0"/>
              <a:t>contract:</a:t>
            </a:r>
            <a:br>
              <a:rPr lang="nl-BE" altLang="en-US" sz="1200" dirty="0"/>
            </a:br>
            <a:r>
              <a:rPr lang="nl-BE" altLang="en-US" sz="1200" dirty="0"/>
              <a:t>1400 </a:t>
            </a:r>
            <a:r>
              <a:rPr lang="nl-BE" altLang="en-US" sz="1200" dirty="0" err="1" smtClean="0"/>
              <a:t>connections</a:t>
            </a:r>
            <a:r>
              <a:rPr lang="nl-BE" altLang="en-US" sz="1200" dirty="0" smtClean="0"/>
              <a:t> </a:t>
            </a:r>
            <a:r>
              <a:rPr lang="nl-BE" altLang="en-US" sz="1200" dirty="0" err="1" smtClean="0"/>
              <a:t>to</a:t>
            </a:r>
            <a:r>
              <a:rPr lang="nl-BE" altLang="en-US" sz="1200" dirty="0" smtClean="0"/>
              <a:t> </a:t>
            </a:r>
            <a:r>
              <a:rPr lang="nl-BE" altLang="en-US" sz="1200" dirty="0" err="1" smtClean="0"/>
              <a:t>distribution</a:t>
            </a:r>
            <a:r>
              <a:rPr lang="nl-BE" altLang="en-US" sz="1200" dirty="0" smtClean="0"/>
              <a:t> </a:t>
            </a:r>
            <a:r>
              <a:rPr lang="nl-BE" altLang="en-US" sz="1200" dirty="0" err="1" smtClean="0"/>
              <a:t>networks</a:t>
            </a:r>
            <a:endParaRPr lang="nl-BE" altLang="en-US" sz="1200" dirty="0"/>
          </a:p>
        </p:txBody>
      </p:sp>
      <p:sp>
        <p:nvSpPr>
          <p:cNvPr id="28713" name="Text Box 474"/>
          <p:cNvSpPr txBox="1">
            <a:spLocks noChangeArrowheads="1"/>
          </p:cNvSpPr>
          <p:nvPr/>
        </p:nvSpPr>
        <p:spPr bwMode="auto">
          <a:xfrm>
            <a:off x="4722589" y="2550294"/>
            <a:ext cx="955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50000"/>
              </a:spcBef>
              <a:spcAft>
                <a:spcPct val="0"/>
              </a:spcAft>
              <a:buFontTx/>
              <a:buNone/>
            </a:pPr>
            <a:r>
              <a:rPr lang="en-US" altLang="en-US" sz="1200" b="1" i="1"/>
              <a:t>1350 GWh</a:t>
            </a:r>
          </a:p>
        </p:txBody>
      </p:sp>
      <p:sp>
        <p:nvSpPr>
          <p:cNvPr id="28714" name="Text Box 475"/>
          <p:cNvSpPr txBox="1">
            <a:spLocks noChangeArrowheads="1"/>
          </p:cNvSpPr>
          <p:nvPr/>
        </p:nvSpPr>
        <p:spPr bwMode="auto">
          <a:xfrm>
            <a:off x="4701952" y="3812356"/>
            <a:ext cx="955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50000"/>
              </a:spcBef>
              <a:spcAft>
                <a:spcPct val="0"/>
              </a:spcAft>
              <a:buFontTx/>
              <a:buNone/>
            </a:pPr>
            <a:r>
              <a:rPr lang="en-US" altLang="en-US" sz="1200" b="1" i="1"/>
              <a:t>130 GWh</a:t>
            </a:r>
          </a:p>
        </p:txBody>
      </p:sp>
      <p:sp>
        <p:nvSpPr>
          <p:cNvPr id="28715" name="Text Box 476"/>
          <p:cNvSpPr txBox="1">
            <a:spLocks noChangeArrowheads="1"/>
          </p:cNvSpPr>
          <p:nvPr/>
        </p:nvSpPr>
        <p:spPr bwMode="auto">
          <a:xfrm>
            <a:off x="4860032" y="5229200"/>
            <a:ext cx="955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50000"/>
              </a:spcBef>
              <a:spcAft>
                <a:spcPct val="0"/>
              </a:spcAft>
              <a:buFontTx/>
              <a:buNone/>
            </a:pPr>
            <a:r>
              <a:rPr lang="en-US" altLang="en-US" sz="1200" b="1" i="1" dirty="0"/>
              <a:t>140 </a:t>
            </a:r>
            <a:r>
              <a:rPr lang="en-US" altLang="en-US" sz="1200" b="1" i="1" dirty="0" err="1"/>
              <a:t>GWh</a:t>
            </a:r>
            <a:endParaRPr lang="en-US" altLang="en-US" sz="1200" b="1" i="1" dirty="0"/>
          </a:p>
        </p:txBody>
      </p:sp>
      <p:sp>
        <p:nvSpPr>
          <p:cNvPr id="28716" name="Rectangle 477"/>
          <p:cNvSpPr>
            <a:spLocks noChangeArrowheads="1"/>
          </p:cNvSpPr>
          <p:nvPr/>
        </p:nvSpPr>
        <p:spPr bwMode="auto">
          <a:xfrm>
            <a:off x="5724128" y="3573016"/>
            <a:ext cx="3057525" cy="252095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algn="ctr" eaLnBrk="1" hangingPunct="1">
              <a:spcBef>
                <a:spcPct val="0"/>
              </a:spcBef>
              <a:spcAft>
                <a:spcPct val="0"/>
              </a:spcAft>
              <a:buFontTx/>
              <a:buNone/>
            </a:pPr>
            <a:endParaRPr lang="en-US" altLang="en-US" sz="1800"/>
          </a:p>
        </p:txBody>
      </p:sp>
      <p:sp>
        <p:nvSpPr>
          <p:cNvPr id="28717" name="Text Box 478"/>
          <p:cNvSpPr txBox="1">
            <a:spLocks noChangeArrowheads="1"/>
          </p:cNvSpPr>
          <p:nvPr/>
        </p:nvSpPr>
        <p:spPr bwMode="auto">
          <a:xfrm>
            <a:off x="6799782" y="3679701"/>
            <a:ext cx="187667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50000"/>
              </a:spcBef>
              <a:spcAft>
                <a:spcPct val="0"/>
              </a:spcAft>
              <a:buFontTx/>
              <a:buNone/>
            </a:pPr>
            <a:r>
              <a:rPr lang="en-US" altLang="en-US" sz="1100" b="1" u="sng" dirty="0" smtClean="0"/>
              <a:t>Distribution-energy</a:t>
            </a:r>
            <a:r>
              <a:rPr lang="en-US" altLang="en-US" sz="1100" b="1" dirty="0" smtClean="0"/>
              <a:t>:</a:t>
            </a:r>
            <a:endParaRPr lang="en-US" altLang="en-US" sz="1100" b="1" u="sng" dirty="0"/>
          </a:p>
        </p:txBody>
      </p:sp>
      <p:grpSp>
        <p:nvGrpSpPr>
          <p:cNvPr id="28719" name="Group 520"/>
          <p:cNvGrpSpPr>
            <a:grpSpLocks/>
          </p:cNvGrpSpPr>
          <p:nvPr/>
        </p:nvGrpSpPr>
        <p:grpSpPr bwMode="auto">
          <a:xfrm>
            <a:off x="5755208" y="3927351"/>
            <a:ext cx="863600" cy="865187"/>
            <a:chOff x="3761" y="2825"/>
            <a:chExt cx="544" cy="545"/>
          </a:xfrm>
        </p:grpSpPr>
        <p:sp>
          <p:nvSpPr>
            <p:cNvPr id="28731" name="Freeform 521"/>
            <p:cNvSpPr>
              <a:spLocks/>
            </p:cNvSpPr>
            <p:nvPr/>
          </p:nvSpPr>
          <p:spPr bwMode="auto">
            <a:xfrm>
              <a:off x="3761" y="2825"/>
              <a:ext cx="544" cy="397"/>
            </a:xfrm>
            <a:custGeom>
              <a:avLst/>
              <a:gdLst>
                <a:gd name="T0" fmla="*/ 425 w 544"/>
                <a:gd name="T1" fmla="*/ 397 h 397"/>
                <a:gd name="T2" fmla="*/ 544 w 544"/>
                <a:gd name="T3" fmla="*/ 281 h 397"/>
                <a:gd name="T4" fmla="*/ 260 w 544"/>
                <a:gd name="T5" fmla="*/ 0 h 397"/>
                <a:gd name="T6" fmla="*/ 0 w 544"/>
                <a:gd name="T7" fmla="*/ 295 h 397"/>
                <a:gd name="T8" fmla="*/ 97 w 544"/>
                <a:gd name="T9" fmla="*/ 395 h 397"/>
                <a:gd name="T10" fmla="*/ 107 w 544"/>
                <a:gd name="T11" fmla="*/ 392 h 397"/>
                <a:gd name="T12" fmla="*/ 117 w 544"/>
                <a:gd name="T13" fmla="*/ 389 h 397"/>
                <a:gd name="T14" fmla="*/ 127 w 544"/>
                <a:gd name="T15" fmla="*/ 387 h 397"/>
                <a:gd name="T16" fmla="*/ 138 w 544"/>
                <a:gd name="T17" fmla="*/ 384 h 397"/>
                <a:gd name="T18" fmla="*/ 148 w 544"/>
                <a:gd name="T19" fmla="*/ 382 h 397"/>
                <a:gd name="T20" fmla="*/ 159 w 544"/>
                <a:gd name="T21" fmla="*/ 380 h 397"/>
                <a:gd name="T22" fmla="*/ 169 w 544"/>
                <a:gd name="T23" fmla="*/ 378 h 397"/>
                <a:gd name="T24" fmla="*/ 180 w 544"/>
                <a:gd name="T25" fmla="*/ 377 h 397"/>
                <a:gd name="T26" fmla="*/ 190 w 544"/>
                <a:gd name="T27" fmla="*/ 375 h 397"/>
                <a:gd name="T28" fmla="*/ 201 w 544"/>
                <a:gd name="T29" fmla="*/ 374 h 397"/>
                <a:gd name="T30" fmla="*/ 212 w 544"/>
                <a:gd name="T31" fmla="*/ 373 h 397"/>
                <a:gd name="T32" fmla="*/ 222 w 544"/>
                <a:gd name="T33" fmla="*/ 372 h 397"/>
                <a:gd name="T34" fmla="*/ 233 w 544"/>
                <a:gd name="T35" fmla="*/ 371 h 397"/>
                <a:gd name="T36" fmla="*/ 243 w 544"/>
                <a:gd name="T37" fmla="*/ 371 h 397"/>
                <a:gd name="T38" fmla="*/ 254 w 544"/>
                <a:gd name="T39" fmla="*/ 370 h 397"/>
                <a:gd name="T40" fmla="*/ 265 w 544"/>
                <a:gd name="T41" fmla="*/ 370 h 397"/>
                <a:gd name="T42" fmla="*/ 276 w 544"/>
                <a:gd name="T43" fmla="*/ 370 h 397"/>
                <a:gd name="T44" fmla="*/ 287 w 544"/>
                <a:gd name="T45" fmla="*/ 371 h 397"/>
                <a:gd name="T46" fmla="*/ 298 w 544"/>
                <a:gd name="T47" fmla="*/ 371 h 397"/>
                <a:gd name="T48" fmla="*/ 309 w 544"/>
                <a:gd name="T49" fmla="*/ 372 h 397"/>
                <a:gd name="T50" fmla="*/ 319 w 544"/>
                <a:gd name="T51" fmla="*/ 373 h 397"/>
                <a:gd name="T52" fmla="*/ 330 w 544"/>
                <a:gd name="T53" fmla="*/ 374 h 397"/>
                <a:gd name="T54" fmla="*/ 340 w 544"/>
                <a:gd name="T55" fmla="*/ 375 h 397"/>
                <a:gd name="T56" fmla="*/ 350 w 544"/>
                <a:gd name="T57" fmla="*/ 377 h 397"/>
                <a:gd name="T58" fmla="*/ 360 w 544"/>
                <a:gd name="T59" fmla="*/ 379 h 397"/>
                <a:gd name="T60" fmla="*/ 370 w 544"/>
                <a:gd name="T61" fmla="*/ 381 h 397"/>
                <a:gd name="T62" fmla="*/ 379 w 544"/>
                <a:gd name="T63" fmla="*/ 383 h 397"/>
                <a:gd name="T64" fmla="*/ 389 w 544"/>
                <a:gd name="T65" fmla="*/ 385 h 397"/>
                <a:gd name="T66" fmla="*/ 398 w 544"/>
                <a:gd name="T67" fmla="*/ 388 h 397"/>
                <a:gd name="T68" fmla="*/ 407 w 544"/>
                <a:gd name="T69" fmla="*/ 391 h 397"/>
                <a:gd name="T70" fmla="*/ 416 w 544"/>
                <a:gd name="T71" fmla="*/ 394 h 397"/>
                <a:gd name="T72" fmla="*/ 425 w 544"/>
                <a:gd name="T73" fmla="*/ 397 h 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397"/>
                <a:gd name="T113" fmla="*/ 544 w 544"/>
                <a:gd name="T114" fmla="*/ 397 h 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397">
                  <a:moveTo>
                    <a:pt x="425" y="397"/>
                  </a:moveTo>
                  <a:lnTo>
                    <a:pt x="544" y="281"/>
                  </a:lnTo>
                  <a:lnTo>
                    <a:pt x="260" y="0"/>
                  </a:lnTo>
                  <a:lnTo>
                    <a:pt x="0" y="295"/>
                  </a:lnTo>
                  <a:lnTo>
                    <a:pt x="97" y="395"/>
                  </a:lnTo>
                  <a:lnTo>
                    <a:pt x="107" y="392"/>
                  </a:lnTo>
                  <a:lnTo>
                    <a:pt x="117" y="389"/>
                  </a:lnTo>
                  <a:lnTo>
                    <a:pt x="127" y="387"/>
                  </a:lnTo>
                  <a:lnTo>
                    <a:pt x="138" y="384"/>
                  </a:lnTo>
                  <a:lnTo>
                    <a:pt x="148" y="382"/>
                  </a:lnTo>
                  <a:lnTo>
                    <a:pt x="159" y="380"/>
                  </a:lnTo>
                  <a:lnTo>
                    <a:pt x="169" y="378"/>
                  </a:lnTo>
                  <a:lnTo>
                    <a:pt x="180" y="377"/>
                  </a:lnTo>
                  <a:lnTo>
                    <a:pt x="190" y="375"/>
                  </a:lnTo>
                  <a:lnTo>
                    <a:pt x="201" y="374"/>
                  </a:lnTo>
                  <a:lnTo>
                    <a:pt x="212" y="373"/>
                  </a:lnTo>
                  <a:lnTo>
                    <a:pt x="222" y="372"/>
                  </a:lnTo>
                  <a:lnTo>
                    <a:pt x="233" y="371"/>
                  </a:lnTo>
                  <a:lnTo>
                    <a:pt x="243" y="371"/>
                  </a:lnTo>
                  <a:lnTo>
                    <a:pt x="254" y="370"/>
                  </a:lnTo>
                  <a:lnTo>
                    <a:pt x="265" y="370"/>
                  </a:lnTo>
                  <a:lnTo>
                    <a:pt x="276" y="370"/>
                  </a:lnTo>
                  <a:lnTo>
                    <a:pt x="287" y="371"/>
                  </a:lnTo>
                  <a:lnTo>
                    <a:pt x="298" y="371"/>
                  </a:lnTo>
                  <a:lnTo>
                    <a:pt x="309" y="372"/>
                  </a:lnTo>
                  <a:lnTo>
                    <a:pt x="319" y="373"/>
                  </a:lnTo>
                  <a:lnTo>
                    <a:pt x="330" y="374"/>
                  </a:lnTo>
                  <a:lnTo>
                    <a:pt x="340" y="375"/>
                  </a:lnTo>
                  <a:lnTo>
                    <a:pt x="350" y="377"/>
                  </a:lnTo>
                  <a:lnTo>
                    <a:pt x="360" y="379"/>
                  </a:lnTo>
                  <a:lnTo>
                    <a:pt x="370" y="381"/>
                  </a:lnTo>
                  <a:lnTo>
                    <a:pt x="379" y="383"/>
                  </a:lnTo>
                  <a:lnTo>
                    <a:pt x="389" y="385"/>
                  </a:lnTo>
                  <a:lnTo>
                    <a:pt x="398" y="388"/>
                  </a:lnTo>
                  <a:lnTo>
                    <a:pt x="407" y="391"/>
                  </a:lnTo>
                  <a:lnTo>
                    <a:pt x="416" y="394"/>
                  </a:lnTo>
                  <a:lnTo>
                    <a:pt x="425" y="397"/>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2" name="Freeform 522"/>
            <p:cNvSpPr>
              <a:spLocks/>
            </p:cNvSpPr>
            <p:nvPr/>
          </p:nvSpPr>
          <p:spPr bwMode="auto">
            <a:xfrm>
              <a:off x="3896" y="2907"/>
              <a:ext cx="299" cy="315"/>
            </a:xfrm>
            <a:custGeom>
              <a:avLst/>
              <a:gdLst>
                <a:gd name="T0" fmla="*/ 289 w 299"/>
                <a:gd name="T1" fmla="*/ 156 h 315"/>
                <a:gd name="T2" fmla="*/ 278 w 299"/>
                <a:gd name="T3" fmla="*/ 147 h 315"/>
                <a:gd name="T4" fmla="*/ 267 w 299"/>
                <a:gd name="T5" fmla="*/ 139 h 315"/>
                <a:gd name="T6" fmla="*/ 256 w 299"/>
                <a:gd name="T7" fmla="*/ 131 h 315"/>
                <a:gd name="T8" fmla="*/ 245 w 299"/>
                <a:gd name="T9" fmla="*/ 123 h 315"/>
                <a:gd name="T10" fmla="*/ 237 w 299"/>
                <a:gd name="T11" fmla="*/ 118 h 315"/>
                <a:gd name="T12" fmla="*/ 237 w 299"/>
                <a:gd name="T13" fmla="*/ 117 h 315"/>
                <a:gd name="T14" fmla="*/ 222 w 299"/>
                <a:gd name="T15" fmla="*/ 120 h 315"/>
                <a:gd name="T16" fmla="*/ 208 w 299"/>
                <a:gd name="T17" fmla="*/ 123 h 315"/>
                <a:gd name="T18" fmla="*/ 196 w 299"/>
                <a:gd name="T19" fmla="*/ 107 h 315"/>
                <a:gd name="T20" fmla="*/ 191 w 299"/>
                <a:gd name="T21" fmla="*/ 54 h 315"/>
                <a:gd name="T22" fmla="*/ 181 w 299"/>
                <a:gd name="T23" fmla="*/ 44 h 315"/>
                <a:gd name="T24" fmla="*/ 171 w 299"/>
                <a:gd name="T25" fmla="*/ 34 h 315"/>
                <a:gd name="T26" fmla="*/ 161 w 299"/>
                <a:gd name="T27" fmla="*/ 24 h 315"/>
                <a:gd name="T28" fmla="*/ 152 w 299"/>
                <a:gd name="T29" fmla="*/ 14 h 315"/>
                <a:gd name="T30" fmla="*/ 142 w 299"/>
                <a:gd name="T31" fmla="*/ 5 h 315"/>
                <a:gd name="T32" fmla="*/ 138 w 299"/>
                <a:gd name="T33" fmla="*/ 2 h 315"/>
                <a:gd name="T34" fmla="*/ 138 w 299"/>
                <a:gd name="T35" fmla="*/ 1 h 315"/>
                <a:gd name="T36" fmla="*/ 137 w 299"/>
                <a:gd name="T37" fmla="*/ 0 h 315"/>
                <a:gd name="T38" fmla="*/ 122 w 299"/>
                <a:gd name="T39" fmla="*/ 12 h 315"/>
                <a:gd name="T40" fmla="*/ 105 w 299"/>
                <a:gd name="T41" fmla="*/ 23 h 315"/>
                <a:gd name="T42" fmla="*/ 90 w 299"/>
                <a:gd name="T43" fmla="*/ 35 h 315"/>
                <a:gd name="T44" fmla="*/ 74 w 299"/>
                <a:gd name="T45" fmla="*/ 48 h 315"/>
                <a:gd name="T46" fmla="*/ 58 w 299"/>
                <a:gd name="T47" fmla="*/ 60 h 315"/>
                <a:gd name="T48" fmla="*/ 56 w 299"/>
                <a:gd name="T49" fmla="*/ 105 h 315"/>
                <a:gd name="T50" fmla="*/ 57 w 299"/>
                <a:gd name="T51" fmla="*/ 145 h 315"/>
                <a:gd name="T52" fmla="*/ 53 w 299"/>
                <a:gd name="T53" fmla="*/ 143 h 315"/>
                <a:gd name="T54" fmla="*/ 49 w 299"/>
                <a:gd name="T55" fmla="*/ 142 h 315"/>
                <a:gd name="T56" fmla="*/ 47 w 299"/>
                <a:gd name="T57" fmla="*/ 141 h 315"/>
                <a:gd name="T58" fmla="*/ 44 w 299"/>
                <a:gd name="T59" fmla="*/ 143 h 315"/>
                <a:gd name="T60" fmla="*/ 36 w 299"/>
                <a:gd name="T61" fmla="*/ 147 h 315"/>
                <a:gd name="T62" fmla="*/ 27 w 299"/>
                <a:gd name="T63" fmla="*/ 152 h 315"/>
                <a:gd name="T64" fmla="*/ 19 w 299"/>
                <a:gd name="T65" fmla="*/ 157 h 315"/>
                <a:gd name="T66" fmla="*/ 10 w 299"/>
                <a:gd name="T67" fmla="*/ 161 h 315"/>
                <a:gd name="T68" fmla="*/ 2 w 299"/>
                <a:gd name="T69" fmla="*/ 166 h 315"/>
                <a:gd name="T70" fmla="*/ 3 w 299"/>
                <a:gd name="T71" fmla="*/ 270 h 315"/>
                <a:gd name="T72" fmla="*/ 16 w 299"/>
                <a:gd name="T73" fmla="*/ 300 h 315"/>
                <a:gd name="T74" fmla="*/ 41 w 299"/>
                <a:gd name="T75" fmla="*/ 295 h 315"/>
                <a:gd name="T76" fmla="*/ 65 w 299"/>
                <a:gd name="T77" fmla="*/ 291 h 315"/>
                <a:gd name="T78" fmla="*/ 89 w 299"/>
                <a:gd name="T79" fmla="*/ 289 h 315"/>
                <a:gd name="T80" fmla="*/ 114 w 299"/>
                <a:gd name="T81" fmla="*/ 288 h 315"/>
                <a:gd name="T82" fmla="*/ 141 w 299"/>
                <a:gd name="T83" fmla="*/ 287 h 315"/>
                <a:gd name="T84" fmla="*/ 173 w 299"/>
                <a:gd name="T85" fmla="*/ 289 h 315"/>
                <a:gd name="T86" fmla="*/ 204 w 299"/>
                <a:gd name="T87" fmla="*/ 293 h 315"/>
                <a:gd name="T88" fmla="*/ 233 w 299"/>
                <a:gd name="T89" fmla="*/ 298 h 315"/>
                <a:gd name="T90" fmla="*/ 262 w 299"/>
                <a:gd name="T91" fmla="*/ 306 h 315"/>
                <a:gd name="T92" fmla="*/ 288 w 299"/>
                <a:gd name="T93" fmla="*/ 315 h 315"/>
                <a:gd name="T94" fmla="*/ 296 w 299"/>
                <a:gd name="T95" fmla="*/ 259 h 315"/>
                <a:gd name="T96" fmla="*/ 299 w 299"/>
                <a:gd name="T97" fmla="*/ 201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315"/>
                <a:gd name="T149" fmla="*/ 299 w 299"/>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315">
                  <a:moveTo>
                    <a:pt x="297" y="161"/>
                  </a:moveTo>
                  <a:lnTo>
                    <a:pt x="293" y="158"/>
                  </a:lnTo>
                  <a:lnTo>
                    <a:pt x="289" y="156"/>
                  </a:lnTo>
                  <a:lnTo>
                    <a:pt x="286" y="153"/>
                  </a:lnTo>
                  <a:lnTo>
                    <a:pt x="282" y="150"/>
                  </a:lnTo>
                  <a:lnTo>
                    <a:pt x="278" y="147"/>
                  </a:lnTo>
                  <a:lnTo>
                    <a:pt x="274" y="145"/>
                  </a:lnTo>
                  <a:lnTo>
                    <a:pt x="271" y="142"/>
                  </a:lnTo>
                  <a:lnTo>
                    <a:pt x="267" y="139"/>
                  </a:lnTo>
                  <a:lnTo>
                    <a:pt x="263" y="137"/>
                  </a:lnTo>
                  <a:lnTo>
                    <a:pt x="260" y="134"/>
                  </a:lnTo>
                  <a:lnTo>
                    <a:pt x="256" y="131"/>
                  </a:lnTo>
                  <a:lnTo>
                    <a:pt x="252" y="128"/>
                  </a:lnTo>
                  <a:lnTo>
                    <a:pt x="248" y="126"/>
                  </a:lnTo>
                  <a:lnTo>
                    <a:pt x="245" y="123"/>
                  </a:lnTo>
                  <a:lnTo>
                    <a:pt x="241" y="120"/>
                  </a:lnTo>
                  <a:lnTo>
                    <a:pt x="237" y="118"/>
                  </a:lnTo>
                  <a:lnTo>
                    <a:pt x="237" y="117"/>
                  </a:lnTo>
                  <a:lnTo>
                    <a:pt x="232" y="118"/>
                  </a:lnTo>
                  <a:lnTo>
                    <a:pt x="227" y="119"/>
                  </a:lnTo>
                  <a:lnTo>
                    <a:pt x="222" y="120"/>
                  </a:lnTo>
                  <a:lnTo>
                    <a:pt x="217" y="121"/>
                  </a:lnTo>
                  <a:lnTo>
                    <a:pt x="212" y="122"/>
                  </a:lnTo>
                  <a:lnTo>
                    <a:pt x="208" y="123"/>
                  </a:lnTo>
                  <a:lnTo>
                    <a:pt x="203" y="124"/>
                  </a:lnTo>
                  <a:lnTo>
                    <a:pt x="198" y="125"/>
                  </a:lnTo>
                  <a:lnTo>
                    <a:pt x="196" y="107"/>
                  </a:lnTo>
                  <a:lnTo>
                    <a:pt x="195" y="90"/>
                  </a:lnTo>
                  <a:lnTo>
                    <a:pt x="193" y="72"/>
                  </a:lnTo>
                  <a:lnTo>
                    <a:pt x="191" y="54"/>
                  </a:lnTo>
                  <a:lnTo>
                    <a:pt x="187" y="51"/>
                  </a:lnTo>
                  <a:lnTo>
                    <a:pt x="184" y="47"/>
                  </a:lnTo>
                  <a:lnTo>
                    <a:pt x="181" y="44"/>
                  </a:lnTo>
                  <a:lnTo>
                    <a:pt x="177" y="41"/>
                  </a:lnTo>
                  <a:lnTo>
                    <a:pt x="174" y="37"/>
                  </a:lnTo>
                  <a:lnTo>
                    <a:pt x="171" y="34"/>
                  </a:lnTo>
                  <a:lnTo>
                    <a:pt x="168" y="31"/>
                  </a:lnTo>
                  <a:lnTo>
                    <a:pt x="164" y="27"/>
                  </a:lnTo>
                  <a:lnTo>
                    <a:pt x="161" y="24"/>
                  </a:lnTo>
                  <a:lnTo>
                    <a:pt x="158" y="21"/>
                  </a:lnTo>
                  <a:lnTo>
                    <a:pt x="155" y="18"/>
                  </a:lnTo>
                  <a:lnTo>
                    <a:pt x="152" y="14"/>
                  </a:lnTo>
                  <a:lnTo>
                    <a:pt x="148" y="11"/>
                  </a:lnTo>
                  <a:lnTo>
                    <a:pt x="145" y="8"/>
                  </a:lnTo>
                  <a:lnTo>
                    <a:pt x="142" y="5"/>
                  </a:lnTo>
                  <a:lnTo>
                    <a:pt x="138" y="2"/>
                  </a:lnTo>
                  <a:lnTo>
                    <a:pt x="138" y="1"/>
                  </a:lnTo>
                  <a:lnTo>
                    <a:pt x="137" y="0"/>
                  </a:lnTo>
                  <a:lnTo>
                    <a:pt x="132" y="4"/>
                  </a:lnTo>
                  <a:lnTo>
                    <a:pt x="127" y="8"/>
                  </a:lnTo>
                  <a:lnTo>
                    <a:pt x="122" y="12"/>
                  </a:lnTo>
                  <a:lnTo>
                    <a:pt x="116" y="16"/>
                  </a:lnTo>
                  <a:lnTo>
                    <a:pt x="111" y="19"/>
                  </a:lnTo>
                  <a:lnTo>
                    <a:pt x="105" y="23"/>
                  </a:lnTo>
                  <a:lnTo>
                    <a:pt x="100" y="27"/>
                  </a:lnTo>
                  <a:lnTo>
                    <a:pt x="95" y="31"/>
                  </a:lnTo>
                  <a:lnTo>
                    <a:pt x="90" y="35"/>
                  </a:lnTo>
                  <a:lnTo>
                    <a:pt x="84" y="39"/>
                  </a:lnTo>
                  <a:lnTo>
                    <a:pt x="79" y="43"/>
                  </a:lnTo>
                  <a:lnTo>
                    <a:pt x="74" y="48"/>
                  </a:lnTo>
                  <a:lnTo>
                    <a:pt x="68" y="52"/>
                  </a:lnTo>
                  <a:lnTo>
                    <a:pt x="63" y="56"/>
                  </a:lnTo>
                  <a:lnTo>
                    <a:pt x="58" y="60"/>
                  </a:lnTo>
                  <a:lnTo>
                    <a:pt x="52" y="65"/>
                  </a:lnTo>
                  <a:lnTo>
                    <a:pt x="54" y="85"/>
                  </a:lnTo>
                  <a:lnTo>
                    <a:pt x="56" y="105"/>
                  </a:lnTo>
                  <a:lnTo>
                    <a:pt x="58" y="125"/>
                  </a:lnTo>
                  <a:lnTo>
                    <a:pt x="59" y="145"/>
                  </a:lnTo>
                  <a:lnTo>
                    <a:pt x="57" y="145"/>
                  </a:lnTo>
                  <a:lnTo>
                    <a:pt x="56" y="144"/>
                  </a:lnTo>
                  <a:lnTo>
                    <a:pt x="54" y="143"/>
                  </a:lnTo>
                  <a:lnTo>
                    <a:pt x="53" y="143"/>
                  </a:lnTo>
                  <a:lnTo>
                    <a:pt x="52" y="143"/>
                  </a:lnTo>
                  <a:lnTo>
                    <a:pt x="50" y="142"/>
                  </a:lnTo>
                  <a:lnTo>
                    <a:pt x="49" y="142"/>
                  </a:lnTo>
                  <a:lnTo>
                    <a:pt x="47" y="141"/>
                  </a:lnTo>
                  <a:lnTo>
                    <a:pt x="44" y="143"/>
                  </a:lnTo>
                  <a:lnTo>
                    <a:pt x="41" y="144"/>
                  </a:lnTo>
                  <a:lnTo>
                    <a:pt x="38" y="146"/>
                  </a:lnTo>
                  <a:lnTo>
                    <a:pt x="36" y="147"/>
                  </a:lnTo>
                  <a:lnTo>
                    <a:pt x="33" y="149"/>
                  </a:lnTo>
                  <a:lnTo>
                    <a:pt x="30" y="150"/>
                  </a:lnTo>
                  <a:lnTo>
                    <a:pt x="27" y="152"/>
                  </a:lnTo>
                  <a:lnTo>
                    <a:pt x="24" y="154"/>
                  </a:lnTo>
                  <a:lnTo>
                    <a:pt x="22" y="155"/>
                  </a:lnTo>
                  <a:lnTo>
                    <a:pt x="19" y="157"/>
                  </a:lnTo>
                  <a:lnTo>
                    <a:pt x="16" y="158"/>
                  </a:lnTo>
                  <a:lnTo>
                    <a:pt x="13" y="160"/>
                  </a:lnTo>
                  <a:lnTo>
                    <a:pt x="10" y="161"/>
                  </a:lnTo>
                  <a:lnTo>
                    <a:pt x="8" y="163"/>
                  </a:lnTo>
                  <a:lnTo>
                    <a:pt x="5" y="164"/>
                  </a:lnTo>
                  <a:lnTo>
                    <a:pt x="2" y="166"/>
                  </a:lnTo>
                  <a:lnTo>
                    <a:pt x="3" y="201"/>
                  </a:lnTo>
                  <a:lnTo>
                    <a:pt x="3" y="236"/>
                  </a:lnTo>
                  <a:lnTo>
                    <a:pt x="3" y="270"/>
                  </a:lnTo>
                  <a:lnTo>
                    <a:pt x="0" y="303"/>
                  </a:lnTo>
                  <a:lnTo>
                    <a:pt x="8" y="301"/>
                  </a:lnTo>
                  <a:lnTo>
                    <a:pt x="16" y="300"/>
                  </a:lnTo>
                  <a:lnTo>
                    <a:pt x="24" y="298"/>
                  </a:lnTo>
                  <a:lnTo>
                    <a:pt x="33" y="296"/>
                  </a:lnTo>
                  <a:lnTo>
                    <a:pt x="41" y="295"/>
                  </a:lnTo>
                  <a:lnTo>
                    <a:pt x="49" y="294"/>
                  </a:lnTo>
                  <a:lnTo>
                    <a:pt x="57" y="293"/>
                  </a:lnTo>
                  <a:lnTo>
                    <a:pt x="65" y="291"/>
                  </a:lnTo>
                  <a:lnTo>
                    <a:pt x="73" y="291"/>
                  </a:lnTo>
                  <a:lnTo>
                    <a:pt x="81" y="290"/>
                  </a:lnTo>
                  <a:lnTo>
                    <a:pt x="89" y="289"/>
                  </a:lnTo>
                  <a:lnTo>
                    <a:pt x="97" y="288"/>
                  </a:lnTo>
                  <a:lnTo>
                    <a:pt x="105" y="288"/>
                  </a:lnTo>
                  <a:lnTo>
                    <a:pt x="114" y="288"/>
                  </a:lnTo>
                  <a:lnTo>
                    <a:pt x="122" y="287"/>
                  </a:lnTo>
                  <a:lnTo>
                    <a:pt x="130" y="287"/>
                  </a:lnTo>
                  <a:lnTo>
                    <a:pt x="141" y="287"/>
                  </a:lnTo>
                  <a:lnTo>
                    <a:pt x="152" y="288"/>
                  </a:lnTo>
                  <a:lnTo>
                    <a:pt x="163" y="288"/>
                  </a:lnTo>
                  <a:lnTo>
                    <a:pt x="173" y="289"/>
                  </a:lnTo>
                  <a:lnTo>
                    <a:pt x="184" y="290"/>
                  </a:lnTo>
                  <a:lnTo>
                    <a:pt x="194" y="291"/>
                  </a:lnTo>
                  <a:lnTo>
                    <a:pt x="204" y="293"/>
                  </a:lnTo>
                  <a:lnTo>
                    <a:pt x="214" y="295"/>
                  </a:lnTo>
                  <a:lnTo>
                    <a:pt x="224" y="296"/>
                  </a:lnTo>
                  <a:lnTo>
                    <a:pt x="233" y="298"/>
                  </a:lnTo>
                  <a:lnTo>
                    <a:pt x="243" y="301"/>
                  </a:lnTo>
                  <a:lnTo>
                    <a:pt x="252" y="303"/>
                  </a:lnTo>
                  <a:lnTo>
                    <a:pt x="262" y="306"/>
                  </a:lnTo>
                  <a:lnTo>
                    <a:pt x="270" y="309"/>
                  </a:lnTo>
                  <a:lnTo>
                    <a:pt x="279" y="312"/>
                  </a:lnTo>
                  <a:lnTo>
                    <a:pt x="288" y="315"/>
                  </a:lnTo>
                  <a:lnTo>
                    <a:pt x="291" y="296"/>
                  </a:lnTo>
                  <a:lnTo>
                    <a:pt x="294" y="278"/>
                  </a:lnTo>
                  <a:lnTo>
                    <a:pt x="296" y="259"/>
                  </a:lnTo>
                  <a:lnTo>
                    <a:pt x="298" y="239"/>
                  </a:lnTo>
                  <a:lnTo>
                    <a:pt x="299" y="220"/>
                  </a:lnTo>
                  <a:lnTo>
                    <a:pt x="299" y="201"/>
                  </a:lnTo>
                  <a:lnTo>
                    <a:pt x="298" y="181"/>
                  </a:lnTo>
                  <a:lnTo>
                    <a:pt x="297" y="161"/>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3" name="Freeform 523"/>
            <p:cNvSpPr>
              <a:spLocks/>
            </p:cNvSpPr>
            <p:nvPr/>
          </p:nvSpPr>
          <p:spPr bwMode="auto">
            <a:xfrm>
              <a:off x="3877" y="3066"/>
              <a:ext cx="49" cy="149"/>
            </a:xfrm>
            <a:custGeom>
              <a:avLst/>
              <a:gdLst>
                <a:gd name="T0" fmla="*/ 47 w 49"/>
                <a:gd name="T1" fmla="*/ 0 h 149"/>
                <a:gd name="T2" fmla="*/ 44 w 49"/>
                <a:gd name="T3" fmla="*/ 2 h 149"/>
                <a:gd name="T4" fmla="*/ 41 w 49"/>
                <a:gd name="T5" fmla="*/ 3 h 149"/>
                <a:gd name="T6" fmla="*/ 38 w 49"/>
                <a:gd name="T7" fmla="*/ 5 h 149"/>
                <a:gd name="T8" fmla="*/ 35 w 49"/>
                <a:gd name="T9" fmla="*/ 6 h 149"/>
                <a:gd name="T10" fmla="*/ 33 w 49"/>
                <a:gd name="T11" fmla="*/ 7 h 149"/>
                <a:gd name="T12" fmla="*/ 30 w 49"/>
                <a:gd name="T13" fmla="*/ 9 h 149"/>
                <a:gd name="T14" fmla="*/ 27 w 49"/>
                <a:gd name="T15" fmla="*/ 10 h 149"/>
                <a:gd name="T16" fmla="*/ 24 w 49"/>
                <a:gd name="T17" fmla="*/ 12 h 149"/>
                <a:gd name="T18" fmla="*/ 22 w 49"/>
                <a:gd name="T19" fmla="*/ 13 h 149"/>
                <a:gd name="T20" fmla="*/ 19 w 49"/>
                <a:gd name="T21" fmla="*/ 15 h 149"/>
                <a:gd name="T22" fmla="*/ 16 w 49"/>
                <a:gd name="T23" fmla="*/ 16 h 149"/>
                <a:gd name="T24" fmla="*/ 13 w 49"/>
                <a:gd name="T25" fmla="*/ 18 h 149"/>
                <a:gd name="T26" fmla="*/ 10 w 49"/>
                <a:gd name="T27" fmla="*/ 19 h 149"/>
                <a:gd name="T28" fmla="*/ 8 w 49"/>
                <a:gd name="T29" fmla="*/ 20 h 149"/>
                <a:gd name="T30" fmla="*/ 5 w 49"/>
                <a:gd name="T31" fmla="*/ 22 h 149"/>
                <a:gd name="T32" fmla="*/ 2 w 49"/>
                <a:gd name="T33" fmla="*/ 23 h 149"/>
                <a:gd name="T34" fmla="*/ 3 w 49"/>
                <a:gd name="T35" fmla="*/ 56 h 149"/>
                <a:gd name="T36" fmla="*/ 3 w 49"/>
                <a:gd name="T37" fmla="*/ 87 h 149"/>
                <a:gd name="T38" fmla="*/ 2 w 49"/>
                <a:gd name="T39" fmla="*/ 118 h 149"/>
                <a:gd name="T40" fmla="*/ 0 w 49"/>
                <a:gd name="T41" fmla="*/ 149 h 149"/>
                <a:gd name="T42" fmla="*/ 3 w 49"/>
                <a:gd name="T43" fmla="*/ 148 h 149"/>
                <a:gd name="T44" fmla="*/ 6 w 49"/>
                <a:gd name="T45" fmla="*/ 148 h 149"/>
                <a:gd name="T46" fmla="*/ 9 w 49"/>
                <a:gd name="T47" fmla="*/ 147 h 149"/>
                <a:gd name="T48" fmla="*/ 12 w 49"/>
                <a:gd name="T49" fmla="*/ 146 h 149"/>
                <a:gd name="T50" fmla="*/ 15 w 49"/>
                <a:gd name="T51" fmla="*/ 145 h 149"/>
                <a:gd name="T52" fmla="*/ 18 w 49"/>
                <a:gd name="T53" fmla="*/ 145 h 149"/>
                <a:gd name="T54" fmla="*/ 21 w 49"/>
                <a:gd name="T55" fmla="*/ 144 h 149"/>
                <a:gd name="T56" fmla="*/ 24 w 49"/>
                <a:gd name="T57" fmla="*/ 143 h 149"/>
                <a:gd name="T58" fmla="*/ 27 w 49"/>
                <a:gd name="T59" fmla="*/ 143 h 149"/>
                <a:gd name="T60" fmla="*/ 30 w 49"/>
                <a:gd name="T61" fmla="*/ 142 h 149"/>
                <a:gd name="T62" fmla="*/ 33 w 49"/>
                <a:gd name="T63" fmla="*/ 142 h 149"/>
                <a:gd name="T64" fmla="*/ 36 w 49"/>
                <a:gd name="T65" fmla="*/ 141 h 149"/>
                <a:gd name="T66" fmla="*/ 39 w 49"/>
                <a:gd name="T67" fmla="*/ 141 h 149"/>
                <a:gd name="T68" fmla="*/ 42 w 49"/>
                <a:gd name="T69" fmla="*/ 140 h 149"/>
                <a:gd name="T70" fmla="*/ 45 w 49"/>
                <a:gd name="T71" fmla="*/ 140 h 149"/>
                <a:gd name="T72" fmla="*/ 48 w 49"/>
                <a:gd name="T73" fmla="*/ 139 h 149"/>
                <a:gd name="T74" fmla="*/ 49 w 49"/>
                <a:gd name="T75" fmla="*/ 105 h 149"/>
                <a:gd name="T76" fmla="*/ 49 w 49"/>
                <a:gd name="T77" fmla="*/ 70 h 149"/>
                <a:gd name="T78" fmla="*/ 49 w 49"/>
                <a:gd name="T79" fmla="*/ 36 h 149"/>
                <a:gd name="T80" fmla="*/ 47 w 4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
                <a:gd name="T124" fmla="*/ 0 h 149"/>
                <a:gd name="T125" fmla="*/ 49 w 4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 h="149">
                  <a:moveTo>
                    <a:pt x="47" y="0"/>
                  </a:moveTo>
                  <a:lnTo>
                    <a:pt x="44" y="2"/>
                  </a:lnTo>
                  <a:lnTo>
                    <a:pt x="41" y="3"/>
                  </a:lnTo>
                  <a:lnTo>
                    <a:pt x="38" y="5"/>
                  </a:lnTo>
                  <a:lnTo>
                    <a:pt x="35" y="6"/>
                  </a:lnTo>
                  <a:lnTo>
                    <a:pt x="33" y="7"/>
                  </a:lnTo>
                  <a:lnTo>
                    <a:pt x="30" y="9"/>
                  </a:lnTo>
                  <a:lnTo>
                    <a:pt x="27" y="10"/>
                  </a:lnTo>
                  <a:lnTo>
                    <a:pt x="24" y="12"/>
                  </a:lnTo>
                  <a:lnTo>
                    <a:pt x="22" y="13"/>
                  </a:lnTo>
                  <a:lnTo>
                    <a:pt x="19" y="15"/>
                  </a:lnTo>
                  <a:lnTo>
                    <a:pt x="16" y="16"/>
                  </a:lnTo>
                  <a:lnTo>
                    <a:pt x="13" y="18"/>
                  </a:lnTo>
                  <a:lnTo>
                    <a:pt x="10" y="19"/>
                  </a:lnTo>
                  <a:lnTo>
                    <a:pt x="8" y="20"/>
                  </a:lnTo>
                  <a:lnTo>
                    <a:pt x="5" y="22"/>
                  </a:lnTo>
                  <a:lnTo>
                    <a:pt x="2" y="23"/>
                  </a:lnTo>
                  <a:lnTo>
                    <a:pt x="3" y="56"/>
                  </a:lnTo>
                  <a:lnTo>
                    <a:pt x="3" y="87"/>
                  </a:lnTo>
                  <a:lnTo>
                    <a:pt x="2" y="118"/>
                  </a:lnTo>
                  <a:lnTo>
                    <a:pt x="0" y="149"/>
                  </a:lnTo>
                  <a:lnTo>
                    <a:pt x="3" y="148"/>
                  </a:lnTo>
                  <a:lnTo>
                    <a:pt x="6" y="148"/>
                  </a:lnTo>
                  <a:lnTo>
                    <a:pt x="9" y="147"/>
                  </a:lnTo>
                  <a:lnTo>
                    <a:pt x="12" y="146"/>
                  </a:lnTo>
                  <a:lnTo>
                    <a:pt x="15" y="145"/>
                  </a:lnTo>
                  <a:lnTo>
                    <a:pt x="18" y="145"/>
                  </a:lnTo>
                  <a:lnTo>
                    <a:pt x="21" y="144"/>
                  </a:lnTo>
                  <a:lnTo>
                    <a:pt x="24" y="143"/>
                  </a:lnTo>
                  <a:lnTo>
                    <a:pt x="27" y="143"/>
                  </a:lnTo>
                  <a:lnTo>
                    <a:pt x="30" y="142"/>
                  </a:lnTo>
                  <a:lnTo>
                    <a:pt x="33" y="142"/>
                  </a:lnTo>
                  <a:lnTo>
                    <a:pt x="36" y="141"/>
                  </a:lnTo>
                  <a:lnTo>
                    <a:pt x="39" y="141"/>
                  </a:lnTo>
                  <a:lnTo>
                    <a:pt x="42" y="140"/>
                  </a:lnTo>
                  <a:lnTo>
                    <a:pt x="45" y="140"/>
                  </a:lnTo>
                  <a:lnTo>
                    <a:pt x="48" y="139"/>
                  </a:lnTo>
                  <a:lnTo>
                    <a:pt x="49" y="105"/>
                  </a:lnTo>
                  <a:lnTo>
                    <a:pt x="49" y="70"/>
                  </a:lnTo>
                  <a:lnTo>
                    <a:pt x="49" y="36"/>
                  </a:lnTo>
                  <a:lnTo>
                    <a:pt x="47"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4" name="Freeform 524"/>
            <p:cNvSpPr>
              <a:spLocks/>
            </p:cNvSpPr>
            <p:nvPr/>
          </p:nvSpPr>
          <p:spPr bwMode="auto">
            <a:xfrm>
              <a:off x="4038" y="3043"/>
              <a:ext cx="81" cy="161"/>
            </a:xfrm>
            <a:custGeom>
              <a:avLst/>
              <a:gdLst>
                <a:gd name="T0" fmla="*/ 3 w 81"/>
                <a:gd name="T1" fmla="*/ 153 h 161"/>
                <a:gd name="T2" fmla="*/ 8 w 81"/>
                <a:gd name="T3" fmla="*/ 153 h 161"/>
                <a:gd name="T4" fmla="*/ 13 w 81"/>
                <a:gd name="T5" fmla="*/ 153 h 161"/>
                <a:gd name="T6" fmla="*/ 18 w 81"/>
                <a:gd name="T7" fmla="*/ 154 h 161"/>
                <a:gd name="T8" fmla="*/ 22 w 81"/>
                <a:gd name="T9" fmla="*/ 154 h 161"/>
                <a:gd name="T10" fmla="*/ 27 w 81"/>
                <a:gd name="T11" fmla="*/ 154 h 161"/>
                <a:gd name="T12" fmla="*/ 32 w 81"/>
                <a:gd name="T13" fmla="*/ 155 h 161"/>
                <a:gd name="T14" fmla="*/ 37 w 81"/>
                <a:gd name="T15" fmla="*/ 155 h 161"/>
                <a:gd name="T16" fmla="*/ 41 w 81"/>
                <a:gd name="T17" fmla="*/ 155 h 161"/>
                <a:gd name="T18" fmla="*/ 46 w 81"/>
                <a:gd name="T19" fmla="*/ 156 h 161"/>
                <a:gd name="T20" fmla="*/ 51 w 81"/>
                <a:gd name="T21" fmla="*/ 157 h 161"/>
                <a:gd name="T22" fmla="*/ 55 w 81"/>
                <a:gd name="T23" fmla="*/ 157 h 161"/>
                <a:gd name="T24" fmla="*/ 60 w 81"/>
                <a:gd name="T25" fmla="*/ 158 h 161"/>
                <a:gd name="T26" fmla="*/ 65 w 81"/>
                <a:gd name="T27" fmla="*/ 159 h 161"/>
                <a:gd name="T28" fmla="*/ 69 w 81"/>
                <a:gd name="T29" fmla="*/ 159 h 161"/>
                <a:gd name="T30" fmla="*/ 74 w 81"/>
                <a:gd name="T31" fmla="*/ 160 h 161"/>
                <a:gd name="T32" fmla="*/ 78 w 81"/>
                <a:gd name="T33" fmla="*/ 161 h 161"/>
                <a:gd name="T34" fmla="*/ 81 w 81"/>
                <a:gd name="T35" fmla="*/ 121 h 161"/>
                <a:gd name="T36" fmla="*/ 81 w 81"/>
                <a:gd name="T37" fmla="*/ 82 h 161"/>
                <a:gd name="T38" fmla="*/ 80 w 81"/>
                <a:gd name="T39" fmla="*/ 41 h 161"/>
                <a:gd name="T40" fmla="*/ 76 w 81"/>
                <a:gd name="T41" fmla="*/ 1 h 161"/>
                <a:gd name="T42" fmla="*/ 76 w 81"/>
                <a:gd name="T43" fmla="*/ 1 h 161"/>
                <a:gd name="T44" fmla="*/ 76 w 81"/>
                <a:gd name="T45" fmla="*/ 0 h 161"/>
                <a:gd name="T46" fmla="*/ 76 w 81"/>
                <a:gd name="T47" fmla="*/ 0 h 161"/>
                <a:gd name="T48" fmla="*/ 76 w 81"/>
                <a:gd name="T49" fmla="*/ 0 h 161"/>
                <a:gd name="T50" fmla="*/ 71 w 81"/>
                <a:gd name="T51" fmla="*/ 1 h 161"/>
                <a:gd name="T52" fmla="*/ 66 w 81"/>
                <a:gd name="T53" fmla="*/ 2 h 161"/>
                <a:gd name="T54" fmla="*/ 61 w 81"/>
                <a:gd name="T55" fmla="*/ 3 h 161"/>
                <a:gd name="T56" fmla="*/ 56 w 81"/>
                <a:gd name="T57" fmla="*/ 4 h 161"/>
                <a:gd name="T58" fmla="*/ 51 w 81"/>
                <a:gd name="T59" fmla="*/ 5 h 161"/>
                <a:gd name="T60" fmla="*/ 46 w 81"/>
                <a:gd name="T61" fmla="*/ 6 h 161"/>
                <a:gd name="T62" fmla="*/ 42 w 81"/>
                <a:gd name="T63" fmla="*/ 7 h 161"/>
                <a:gd name="T64" fmla="*/ 37 w 81"/>
                <a:gd name="T65" fmla="*/ 8 h 161"/>
                <a:gd name="T66" fmla="*/ 32 w 81"/>
                <a:gd name="T67" fmla="*/ 9 h 161"/>
                <a:gd name="T68" fmla="*/ 27 w 81"/>
                <a:gd name="T69" fmla="*/ 10 h 161"/>
                <a:gd name="T70" fmla="*/ 23 w 81"/>
                <a:gd name="T71" fmla="*/ 11 h 161"/>
                <a:gd name="T72" fmla="*/ 18 w 81"/>
                <a:gd name="T73" fmla="*/ 12 h 161"/>
                <a:gd name="T74" fmla="*/ 14 w 81"/>
                <a:gd name="T75" fmla="*/ 14 h 161"/>
                <a:gd name="T76" fmla="*/ 9 w 81"/>
                <a:gd name="T77" fmla="*/ 15 h 161"/>
                <a:gd name="T78" fmla="*/ 5 w 81"/>
                <a:gd name="T79" fmla="*/ 16 h 161"/>
                <a:gd name="T80" fmla="*/ 0 w 81"/>
                <a:gd name="T81" fmla="*/ 17 h 161"/>
                <a:gd name="T82" fmla="*/ 2 w 81"/>
                <a:gd name="T83" fmla="*/ 52 h 161"/>
                <a:gd name="T84" fmla="*/ 3 w 81"/>
                <a:gd name="T85" fmla="*/ 86 h 161"/>
                <a:gd name="T86" fmla="*/ 3 w 81"/>
                <a:gd name="T87" fmla="*/ 120 h 161"/>
                <a:gd name="T88" fmla="*/ 3 w 81"/>
                <a:gd name="T89" fmla="*/ 153 h 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161"/>
                <a:gd name="T137" fmla="*/ 81 w 81"/>
                <a:gd name="T138" fmla="*/ 161 h 1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 h="161">
                  <a:moveTo>
                    <a:pt x="3" y="153"/>
                  </a:moveTo>
                  <a:lnTo>
                    <a:pt x="8" y="153"/>
                  </a:lnTo>
                  <a:lnTo>
                    <a:pt x="13" y="153"/>
                  </a:lnTo>
                  <a:lnTo>
                    <a:pt x="18" y="154"/>
                  </a:lnTo>
                  <a:lnTo>
                    <a:pt x="22" y="154"/>
                  </a:lnTo>
                  <a:lnTo>
                    <a:pt x="27" y="154"/>
                  </a:lnTo>
                  <a:lnTo>
                    <a:pt x="32" y="155"/>
                  </a:lnTo>
                  <a:lnTo>
                    <a:pt x="37" y="155"/>
                  </a:lnTo>
                  <a:lnTo>
                    <a:pt x="41" y="155"/>
                  </a:lnTo>
                  <a:lnTo>
                    <a:pt x="46" y="156"/>
                  </a:lnTo>
                  <a:lnTo>
                    <a:pt x="51" y="157"/>
                  </a:lnTo>
                  <a:lnTo>
                    <a:pt x="55" y="157"/>
                  </a:lnTo>
                  <a:lnTo>
                    <a:pt x="60" y="158"/>
                  </a:lnTo>
                  <a:lnTo>
                    <a:pt x="65" y="159"/>
                  </a:lnTo>
                  <a:lnTo>
                    <a:pt x="69" y="159"/>
                  </a:lnTo>
                  <a:lnTo>
                    <a:pt x="74" y="160"/>
                  </a:lnTo>
                  <a:lnTo>
                    <a:pt x="78" y="161"/>
                  </a:lnTo>
                  <a:lnTo>
                    <a:pt x="81" y="121"/>
                  </a:lnTo>
                  <a:lnTo>
                    <a:pt x="81" y="82"/>
                  </a:lnTo>
                  <a:lnTo>
                    <a:pt x="80" y="41"/>
                  </a:lnTo>
                  <a:lnTo>
                    <a:pt x="76" y="1"/>
                  </a:lnTo>
                  <a:lnTo>
                    <a:pt x="76" y="0"/>
                  </a:lnTo>
                  <a:lnTo>
                    <a:pt x="71" y="1"/>
                  </a:lnTo>
                  <a:lnTo>
                    <a:pt x="66" y="2"/>
                  </a:lnTo>
                  <a:lnTo>
                    <a:pt x="61" y="3"/>
                  </a:lnTo>
                  <a:lnTo>
                    <a:pt x="56" y="4"/>
                  </a:lnTo>
                  <a:lnTo>
                    <a:pt x="51" y="5"/>
                  </a:lnTo>
                  <a:lnTo>
                    <a:pt x="46" y="6"/>
                  </a:lnTo>
                  <a:lnTo>
                    <a:pt x="42" y="7"/>
                  </a:lnTo>
                  <a:lnTo>
                    <a:pt x="37" y="8"/>
                  </a:lnTo>
                  <a:lnTo>
                    <a:pt x="32" y="9"/>
                  </a:lnTo>
                  <a:lnTo>
                    <a:pt x="27" y="10"/>
                  </a:lnTo>
                  <a:lnTo>
                    <a:pt x="23" y="11"/>
                  </a:lnTo>
                  <a:lnTo>
                    <a:pt x="18" y="12"/>
                  </a:lnTo>
                  <a:lnTo>
                    <a:pt x="14" y="14"/>
                  </a:lnTo>
                  <a:lnTo>
                    <a:pt x="9" y="15"/>
                  </a:lnTo>
                  <a:lnTo>
                    <a:pt x="5" y="16"/>
                  </a:lnTo>
                  <a:lnTo>
                    <a:pt x="0" y="17"/>
                  </a:lnTo>
                  <a:lnTo>
                    <a:pt x="2" y="52"/>
                  </a:lnTo>
                  <a:lnTo>
                    <a:pt x="3" y="86"/>
                  </a:lnTo>
                  <a:lnTo>
                    <a:pt x="3" y="120"/>
                  </a:lnTo>
                  <a:lnTo>
                    <a:pt x="3" y="153"/>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5" name="Freeform 525"/>
            <p:cNvSpPr>
              <a:spLocks/>
            </p:cNvSpPr>
            <p:nvPr/>
          </p:nvSpPr>
          <p:spPr bwMode="auto">
            <a:xfrm>
              <a:off x="3928" y="2936"/>
              <a:ext cx="103" cy="267"/>
            </a:xfrm>
            <a:custGeom>
              <a:avLst/>
              <a:gdLst>
                <a:gd name="T0" fmla="*/ 14 w 103"/>
                <a:gd name="T1" fmla="*/ 266 h 267"/>
                <a:gd name="T2" fmla="*/ 25 w 103"/>
                <a:gd name="T3" fmla="*/ 265 h 267"/>
                <a:gd name="T4" fmla="*/ 36 w 103"/>
                <a:gd name="T5" fmla="*/ 264 h 267"/>
                <a:gd name="T6" fmla="*/ 47 w 103"/>
                <a:gd name="T7" fmla="*/ 262 h 267"/>
                <a:gd name="T8" fmla="*/ 57 w 103"/>
                <a:gd name="T9" fmla="*/ 262 h 267"/>
                <a:gd name="T10" fmla="*/ 68 w 103"/>
                <a:gd name="T11" fmla="*/ 261 h 267"/>
                <a:gd name="T12" fmla="*/ 79 w 103"/>
                <a:gd name="T13" fmla="*/ 261 h 267"/>
                <a:gd name="T14" fmla="*/ 90 w 103"/>
                <a:gd name="T15" fmla="*/ 260 h 267"/>
                <a:gd name="T16" fmla="*/ 97 w 103"/>
                <a:gd name="T17" fmla="*/ 260 h 267"/>
                <a:gd name="T18" fmla="*/ 101 w 103"/>
                <a:gd name="T19" fmla="*/ 260 h 267"/>
                <a:gd name="T20" fmla="*/ 103 w 103"/>
                <a:gd name="T21" fmla="*/ 229 h 267"/>
                <a:gd name="T22" fmla="*/ 103 w 103"/>
                <a:gd name="T23" fmla="*/ 165 h 267"/>
                <a:gd name="T24" fmla="*/ 99 w 103"/>
                <a:gd name="T25" fmla="*/ 100 h 267"/>
                <a:gd name="T26" fmla="*/ 92 w 103"/>
                <a:gd name="T27" fmla="*/ 34 h 267"/>
                <a:gd name="T28" fmla="*/ 87 w 103"/>
                <a:gd name="T29" fmla="*/ 0 h 267"/>
                <a:gd name="T30" fmla="*/ 86 w 103"/>
                <a:gd name="T31" fmla="*/ 0 h 267"/>
                <a:gd name="T32" fmla="*/ 81 w 103"/>
                <a:gd name="T33" fmla="*/ 3 h 267"/>
                <a:gd name="T34" fmla="*/ 70 w 103"/>
                <a:gd name="T35" fmla="*/ 10 h 267"/>
                <a:gd name="T36" fmla="*/ 59 w 103"/>
                <a:gd name="T37" fmla="*/ 17 h 267"/>
                <a:gd name="T38" fmla="*/ 49 w 103"/>
                <a:gd name="T39" fmla="*/ 25 h 267"/>
                <a:gd name="T40" fmla="*/ 38 w 103"/>
                <a:gd name="T41" fmla="*/ 32 h 267"/>
                <a:gd name="T42" fmla="*/ 28 w 103"/>
                <a:gd name="T43" fmla="*/ 39 h 267"/>
                <a:gd name="T44" fmla="*/ 17 w 103"/>
                <a:gd name="T45" fmla="*/ 47 h 267"/>
                <a:gd name="T46" fmla="*/ 6 w 103"/>
                <a:gd name="T47" fmla="*/ 55 h 267"/>
                <a:gd name="T48" fmla="*/ 3 w 103"/>
                <a:gd name="T49" fmla="*/ 78 h 267"/>
                <a:gd name="T50" fmla="*/ 6 w 103"/>
                <a:gd name="T51" fmla="*/ 115 h 267"/>
                <a:gd name="T52" fmla="*/ 6 w 103"/>
                <a:gd name="T53" fmla="*/ 133 h 267"/>
                <a:gd name="T54" fmla="*/ 2 w 103"/>
                <a:gd name="T55" fmla="*/ 132 h 267"/>
                <a:gd name="T56" fmla="*/ 2 w 103"/>
                <a:gd name="T57" fmla="*/ 132 h 267"/>
                <a:gd name="T58" fmla="*/ 5 w 103"/>
                <a:gd name="T59" fmla="*/ 133 h 267"/>
                <a:gd name="T60" fmla="*/ 9 w 103"/>
                <a:gd name="T61" fmla="*/ 168 h 267"/>
                <a:gd name="T62" fmla="*/ 10 w 103"/>
                <a:gd name="T63" fmla="*/ 234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
                <a:gd name="T97" fmla="*/ 0 h 267"/>
                <a:gd name="T98" fmla="*/ 103 w 103"/>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 h="267">
                  <a:moveTo>
                    <a:pt x="9" y="267"/>
                  </a:moveTo>
                  <a:lnTo>
                    <a:pt x="14" y="266"/>
                  </a:lnTo>
                  <a:lnTo>
                    <a:pt x="20" y="266"/>
                  </a:lnTo>
                  <a:lnTo>
                    <a:pt x="25" y="265"/>
                  </a:lnTo>
                  <a:lnTo>
                    <a:pt x="30" y="264"/>
                  </a:lnTo>
                  <a:lnTo>
                    <a:pt x="36" y="264"/>
                  </a:lnTo>
                  <a:lnTo>
                    <a:pt x="41" y="263"/>
                  </a:lnTo>
                  <a:lnTo>
                    <a:pt x="47" y="262"/>
                  </a:lnTo>
                  <a:lnTo>
                    <a:pt x="52" y="262"/>
                  </a:lnTo>
                  <a:lnTo>
                    <a:pt x="57" y="262"/>
                  </a:lnTo>
                  <a:lnTo>
                    <a:pt x="63" y="261"/>
                  </a:lnTo>
                  <a:lnTo>
                    <a:pt x="68" y="261"/>
                  </a:lnTo>
                  <a:lnTo>
                    <a:pt x="74" y="261"/>
                  </a:lnTo>
                  <a:lnTo>
                    <a:pt x="79" y="261"/>
                  </a:lnTo>
                  <a:lnTo>
                    <a:pt x="84" y="260"/>
                  </a:lnTo>
                  <a:lnTo>
                    <a:pt x="90" y="260"/>
                  </a:lnTo>
                  <a:lnTo>
                    <a:pt x="95" y="260"/>
                  </a:lnTo>
                  <a:lnTo>
                    <a:pt x="97" y="260"/>
                  </a:lnTo>
                  <a:lnTo>
                    <a:pt x="99" y="260"/>
                  </a:lnTo>
                  <a:lnTo>
                    <a:pt x="101" y="260"/>
                  </a:lnTo>
                  <a:lnTo>
                    <a:pt x="103" y="260"/>
                  </a:lnTo>
                  <a:lnTo>
                    <a:pt x="103" y="229"/>
                  </a:lnTo>
                  <a:lnTo>
                    <a:pt x="103" y="197"/>
                  </a:lnTo>
                  <a:lnTo>
                    <a:pt x="103" y="165"/>
                  </a:lnTo>
                  <a:lnTo>
                    <a:pt x="101" y="132"/>
                  </a:lnTo>
                  <a:lnTo>
                    <a:pt x="99" y="100"/>
                  </a:lnTo>
                  <a:lnTo>
                    <a:pt x="96" y="67"/>
                  </a:lnTo>
                  <a:lnTo>
                    <a:pt x="92" y="34"/>
                  </a:lnTo>
                  <a:lnTo>
                    <a:pt x="87" y="1"/>
                  </a:lnTo>
                  <a:lnTo>
                    <a:pt x="87" y="0"/>
                  </a:lnTo>
                  <a:lnTo>
                    <a:pt x="86" y="0"/>
                  </a:lnTo>
                  <a:lnTo>
                    <a:pt x="81" y="3"/>
                  </a:lnTo>
                  <a:lnTo>
                    <a:pt x="75" y="6"/>
                  </a:lnTo>
                  <a:lnTo>
                    <a:pt x="70" y="10"/>
                  </a:lnTo>
                  <a:lnTo>
                    <a:pt x="65" y="14"/>
                  </a:lnTo>
                  <a:lnTo>
                    <a:pt x="59" y="17"/>
                  </a:lnTo>
                  <a:lnTo>
                    <a:pt x="54" y="21"/>
                  </a:lnTo>
                  <a:lnTo>
                    <a:pt x="49" y="25"/>
                  </a:lnTo>
                  <a:lnTo>
                    <a:pt x="44" y="28"/>
                  </a:lnTo>
                  <a:lnTo>
                    <a:pt x="38" y="32"/>
                  </a:lnTo>
                  <a:lnTo>
                    <a:pt x="33" y="36"/>
                  </a:lnTo>
                  <a:lnTo>
                    <a:pt x="28" y="39"/>
                  </a:lnTo>
                  <a:lnTo>
                    <a:pt x="22" y="43"/>
                  </a:lnTo>
                  <a:lnTo>
                    <a:pt x="17" y="47"/>
                  </a:lnTo>
                  <a:lnTo>
                    <a:pt x="12" y="51"/>
                  </a:lnTo>
                  <a:lnTo>
                    <a:pt x="6" y="55"/>
                  </a:lnTo>
                  <a:lnTo>
                    <a:pt x="1" y="59"/>
                  </a:lnTo>
                  <a:lnTo>
                    <a:pt x="3" y="78"/>
                  </a:lnTo>
                  <a:lnTo>
                    <a:pt x="5" y="97"/>
                  </a:lnTo>
                  <a:lnTo>
                    <a:pt x="6" y="115"/>
                  </a:lnTo>
                  <a:lnTo>
                    <a:pt x="7" y="134"/>
                  </a:lnTo>
                  <a:lnTo>
                    <a:pt x="6" y="133"/>
                  </a:lnTo>
                  <a:lnTo>
                    <a:pt x="4" y="133"/>
                  </a:lnTo>
                  <a:lnTo>
                    <a:pt x="2" y="132"/>
                  </a:lnTo>
                  <a:lnTo>
                    <a:pt x="0" y="132"/>
                  </a:lnTo>
                  <a:lnTo>
                    <a:pt x="2" y="132"/>
                  </a:lnTo>
                  <a:lnTo>
                    <a:pt x="4" y="133"/>
                  </a:lnTo>
                  <a:lnTo>
                    <a:pt x="5" y="133"/>
                  </a:lnTo>
                  <a:lnTo>
                    <a:pt x="7" y="134"/>
                  </a:lnTo>
                  <a:lnTo>
                    <a:pt x="9" y="168"/>
                  </a:lnTo>
                  <a:lnTo>
                    <a:pt x="10" y="201"/>
                  </a:lnTo>
                  <a:lnTo>
                    <a:pt x="10" y="234"/>
                  </a:lnTo>
                  <a:lnTo>
                    <a:pt x="9" y="267"/>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6" name="Freeform 526"/>
            <p:cNvSpPr>
              <a:spLocks/>
            </p:cNvSpPr>
            <p:nvPr/>
          </p:nvSpPr>
          <p:spPr bwMode="auto">
            <a:xfrm>
              <a:off x="4114" y="3043"/>
              <a:ext cx="62" cy="173"/>
            </a:xfrm>
            <a:custGeom>
              <a:avLst/>
              <a:gdLst>
                <a:gd name="T0" fmla="*/ 60 w 62"/>
                <a:gd name="T1" fmla="*/ 40 h 173"/>
                <a:gd name="T2" fmla="*/ 56 w 62"/>
                <a:gd name="T3" fmla="*/ 38 h 173"/>
                <a:gd name="T4" fmla="*/ 52 w 62"/>
                <a:gd name="T5" fmla="*/ 35 h 173"/>
                <a:gd name="T6" fmla="*/ 49 w 62"/>
                <a:gd name="T7" fmla="*/ 33 h 173"/>
                <a:gd name="T8" fmla="*/ 45 w 62"/>
                <a:gd name="T9" fmla="*/ 30 h 173"/>
                <a:gd name="T10" fmla="*/ 41 w 62"/>
                <a:gd name="T11" fmla="*/ 28 h 173"/>
                <a:gd name="T12" fmla="*/ 38 w 62"/>
                <a:gd name="T13" fmla="*/ 25 h 173"/>
                <a:gd name="T14" fmla="*/ 34 w 62"/>
                <a:gd name="T15" fmla="*/ 23 h 173"/>
                <a:gd name="T16" fmla="*/ 30 w 62"/>
                <a:gd name="T17" fmla="*/ 20 h 173"/>
                <a:gd name="T18" fmla="*/ 26 w 62"/>
                <a:gd name="T19" fmla="*/ 18 h 173"/>
                <a:gd name="T20" fmla="*/ 23 w 62"/>
                <a:gd name="T21" fmla="*/ 15 h 173"/>
                <a:gd name="T22" fmla="*/ 19 w 62"/>
                <a:gd name="T23" fmla="*/ 13 h 173"/>
                <a:gd name="T24" fmla="*/ 15 w 62"/>
                <a:gd name="T25" fmla="*/ 10 h 173"/>
                <a:gd name="T26" fmla="*/ 12 w 62"/>
                <a:gd name="T27" fmla="*/ 8 h 173"/>
                <a:gd name="T28" fmla="*/ 8 w 62"/>
                <a:gd name="T29" fmla="*/ 5 h 173"/>
                <a:gd name="T30" fmla="*/ 4 w 62"/>
                <a:gd name="T31" fmla="*/ 3 h 173"/>
                <a:gd name="T32" fmla="*/ 0 w 62"/>
                <a:gd name="T33" fmla="*/ 0 h 173"/>
                <a:gd name="T34" fmla="*/ 4 w 62"/>
                <a:gd name="T35" fmla="*/ 41 h 173"/>
                <a:gd name="T36" fmla="*/ 6 w 62"/>
                <a:gd name="T37" fmla="*/ 81 h 173"/>
                <a:gd name="T38" fmla="*/ 5 w 62"/>
                <a:gd name="T39" fmla="*/ 121 h 173"/>
                <a:gd name="T40" fmla="*/ 2 w 62"/>
                <a:gd name="T41" fmla="*/ 160 h 173"/>
                <a:gd name="T42" fmla="*/ 6 w 62"/>
                <a:gd name="T43" fmla="*/ 161 h 173"/>
                <a:gd name="T44" fmla="*/ 9 w 62"/>
                <a:gd name="T45" fmla="*/ 162 h 173"/>
                <a:gd name="T46" fmla="*/ 12 w 62"/>
                <a:gd name="T47" fmla="*/ 162 h 173"/>
                <a:gd name="T48" fmla="*/ 15 w 62"/>
                <a:gd name="T49" fmla="*/ 163 h 173"/>
                <a:gd name="T50" fmla="*/ 19 w 62"/>
                <a:gd name="T51" fmla="*/ 164 h 173"/>
                <a:gd name="T52" fmla="*/ 22 w 62"/>
                <a:gd name="T53" fmla="*/ 165 h 173"/>
                <a:gd name="T54" fmla="*/ 25 w 62"/>
                <a:gd name="T55" fmla="*/ 165 h 173"/>
                <a:gd name="T56" fmla="*/ 28 w 62"/>
                <a:gd name="T57" fmla="*/ 166 h 173"/>
                <a:gd name="T58" fmla="*/ 32 w 62"/>
                <a:gd name="T59" fmla="*/ 167 h 173"/>
                <a:gd name="T60" fmla="*/ 35 w 62"/>
                <a:gd name="T61" fmla="*/ 168 h 173"/>
                <a:gd name="T62" fmla="*/ 38 w 62"/>
                <a:gd name="T63" fmla="*/ 168 h 173"/>
                <a:gd name="T64" fmla="*/ 41 w 62"/>
                <a:gd name="T65" fmla="*/ 169 h 173"/>
                <a:gd name="T66" fmla="*/ 44 w 62"/>
                <a:gd name="T67" fmla="*/ 170 h 173"/>
                <a:gd name="T68" fmla="*/ 47 w 62"/>
                <a:gd name="T69" fmla="*/ 171 h 173"/>
                <a:gd name="T70" fmla="*/ 50 w 62"/>
                <a:gd name="T71" fmla="*/ 172 h 173"/>
                <a:gd name="T72" fmla="*/ 53 w 62"/>
                <a:gd name="T73" fmla="*/ 173 h 173"/>
                <a:gd name="T74" fmla="*/ 56 w 62"/>
                <a:gd name="T75" fmla="*/ 157 h 173"/>
                <a:gd name="T76" fmla="*/ 58 w 62"/>
                <a:gd name="T77" fmla="*/ 141 h 173"/>
                <a:gd name="T78" fmla="*/ 60 w 62"/>
                <a:gd name="T79" fmla="*/ 124 h 173"/>
                <a:gd name="T80" fmla="*/ 61 w 62"/>
                <a:gd name="T81" fmla="*/ 108 h 173"/>
                <a:gd name="T82" fmla="*/ 62 w 62"/>
                <a:gd name="T83" fmla="*/ 91 h 173"/>
                <a:gd name="T84" fmla="*/ 62 w 62"/>
                <a:gd name="T85" fmla="*/ 74 h 173"/>
                <a:gd name="T86" fmla="*/ 61 w 62"/>
                <a:gd name="T87" fmla="*/ 57 h 173"/>
                <a:gd name="T88" fmla="*/ 60 w 62"/>
                <a:gd name="T89" fmla="*/ 40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
                <a:gd name="T136" fmla="*/ 0 h 173"/>
                <a:gd name="T137" fmla="*/ 62 w 62"/>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 h="173">
                  <a:moveTo>
                    <a:pt x="60" y="40"/>
                  </a:moveTo>
                  <a:lnTo>
                    <a:pt x="56" y="38"/>
                  </a:lnTo>
                  <a:lnTo>
                    <a:pt x="52" y="35"/>
                  </a:lnTo>
                  <a:lnTo>
                    <a:pt x="49" y="33"/>
                  </a:lnTo>
                  <a:lnTo>
                    <a:pt x="45" y="30"/>
                  </a:lnTo>
                  <a:lnTo>
                    <a:pt x="41" y="28"/>
                  </a:lnTo>
                  <a:lnTo>
                    <a:pt x="38" y="25"/>
                  </a:lnTo>
                  <a:lnTo>
                    <a:pt x="34" y="23"/>
                  </a:lnTo>
                  <a:lnTo>
                    <a:pt x="30" y="20"/>
                  </a:lnTo>
                  <a:lnTo>
                    <a:pt x="26" y="18"/>
                  </a:lnTo>
                  <a:lnTo>
                    <a:pt x="23" y="15"/>
                  </a:lnTo>
                  <a:lnTo>
                    <a:pt x="19" y="13"/>
                  </a:lnTo>
                  <a:lnTo>
                    <a:pt x="15" y="10"/>
                  </a:lnTo>
                  <a:lnTo>
                    <a:pt x="12" y="8"/>
                  </a:lnTo>
                  <a:lnTo>
                    <a:pt x="8" y="5"/>
                  </a:lnTo>
                  <a:lnTo>
                    <a:pt x="4" y="3"/>
                  </a:lnTo>
                  <a:lnTo>
                    <a:pt x="0" y="0"/>
                  </a:lnTo>
                  <a:lnTo>
                    <a:pt x="4" y="41"/>
                  </a:lnTo>
                  <a:lnTo>
                    <a:pt x="6" y="81"/>
                  </a:lnTo>
                  <a:lnTo>
                    <a:pt x="5" y="121"/>
                  </a:lnTo>
                  <a:lnTo>
                    <a:pt x="2" y="160"/>
                  </a:lnTo>
                  <a:lnTo>
                    <a:pt x="6" y="161"/>
                  </a:lnTo>
                  <a:lnTo>
                    <a:pt x="9" y="162"/>
                  </a:lnTo>
                  <a:lnTo>
                    <a:pt x="12" y="162"/>
                  </a:lnTo>
                  <a:lnTo>
                    <a:pt x="15" y="163"/>
                  </a:lnTo>
                  <a:lnTo>
                    <a:pt x="19" y="164"/>
                  </a:lnTo>
                  <a:lnTo>
                    <a:pt x="22" y="165"/>
                  </a:lnTo>
                  <a:lnTo>
                    <a:pt x="25" y="165"/>
                  </a:lnTo>
                  <a:lnTo>
                    <a:pt x="28" y="166"/>
                  </a:lnTo>
                  <a:lnTo>
                    <a:pt x="32" y="167"/>
                  </a:lnTo>
                  <a:lnTo>
                    <a:pt x="35" y="168"/>
                  </a:lnTo>
                  <a:lnTo>
                    <a:pt x="38" y="168"/>
                  </a:lnTo>
                  <a:lnTo>
                    <a:pt x="41" y="169"/>
                  </a:lnTo>
                  <a:lnTo>
                    <a:pt x="44" y="170"/>
                  </a:lnTo>
                  <a:lnTo>
                    <a:pt x="47" y="171"/>
                  </a:lnTo>
                  <a:lnTo>
                    <a:pt x="50" y="172"/>
                  </a:lnTo>
                  <a:lnTo>
                    <a:pt x="53" y="173"/>
                  </a:lnTo>
                  <a:lnTo>
                    <a:pt x="56" y="157"/>
                  </a:lnTo>
                  <a:lnTo>
                    <a:pt x="58" y="141"/>
                  </a:lnTo>
                  <a:lnTo>
                    <a:pt x="60" y="124"/>
                  </a:lnTo>
                  <a:lnTo>
                    <a:pt x="61" y="108"/>
                  </a:lnTo>
                  <a:lnTo>
                    <a:pt x="62" y="91"/>
                  </a:lnTo>
                  <a:lnTo>
                    <a:pt x="62" y="74"/>
                  </a:lnTo>
                  <a:lnTo>
                    <a:pt x="61" y="57"/>
                  </a:lnTo>
                  <a:lnTo>
                    <a:pt x="60" y="4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7" name="Freeform 527"/>
            <p:cNvSpPr>
              <a:spLocks/>
            </p:cNvSpPr>
            <p:nvPr/>
          </p:nvSpPr>
          <p:spPr bwMode="auto">
            <a:xfrm>
              <a:off x="3924" y="3066"/>
              <a:ext cx="4" cy="1"/>
            </a:xfrm>
            <a:custGeom>
              <a:avLst/>
              <a:gdLst>
                <a:gd name="T0" fmla="*/ 4 w 4"/>
                <a:gd name="T1" fmla="*/ 1 h 1"/>
                <a:gd name="T2" fmla="*/ 3 w 4"/>
                <a:gd name="T3" fmla="*/ 1 h 1"/>
                <a:gd name="T4" fmla="*/ 2 w 4"/>
                <a:gd name="T5" fmla="*/ 0 h 1"/>
                <a:gd name="T6" fmla="*/ 1 w 4"/>
                <a:gd name="T7" fmla="*/ 0 h 1"/>
                <a:gd name="T8" fmla="*/ 0 w 4"/>
                <a:gd name="T9" fmla="*/ 0 h 1"/>
                <a:gd name="T10" fmla="*/ 0 w 4"/>
                <a:gd name="T11" fmla="*/ 0 h 1"/>
                <a:gd name="T12" fmla="*/ 0 w 4"/>
                <a:gd name="T13" fmla="*/ 0 h 1"/>
                <a:gd name="T14" fmla="*/ 0 w 4"/>
                <a:gd name="T15" fmla="*/ 0 h 1"/>
                <a:gd name="T16" fmla="*/ 0 w 4"/>
                <a:gd name="T17" fmla="*/ 0 h 1"/>
                <a:gd name="T18" fmla="*/ 0 w 4"/>
                <a:gd name="T19" fmla="*/ 0 h 1"/>
                <a:gd name="T20" fmla="*/ 0 w 4"/>
                <a:gd name="T21" fmla="*/ 0 h 1"/>
                <a:gd name="T22" fmla="*/ 0 w 4"/>
                <a:gd name="T23" fmla="*/ 0 h 1"/>
                <a:gd name="T24" fmla="*/ 0 w 4"/>
                <a:gd name="T25" fmla="*/ 0 h 1"/>
                <a:gd name="T26" fmla="*/ 1 w 4"/>
                <a:gd name="T27" fmla="*/ 0 h 1"/>
                <a:gd name="T28" fmla="*/ 2 w 4"/>
                <a:gd name="T29" fmla="*/ 0 h 1"/>
                <a:gd name="T30" fmla="*/ 3 w 4"/>
                <a:gd name="T31" fmla="*/ 1 h 1"/>
                <a:gd name="T32" fmla="*/ 4 w 4"/>
                <a:gd name="T33" fmla="*/ 1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
                <a:gd name="T53" fmla="*/ 4 w 4"/>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
                  <a:moveTo>
                    <a:pt x="4" y="1"/>
                  </a:moveTo>
                  <a:lnTo>
                    <a:pt x="3" y="1"/>
                  </a:lnTo>
                  <a:lnTo>
                    <a:pt x="2" y="0"/>
                  </a:lnTo>
                  <a:lnTo>
                    <a:pt x="1" y="0"/>
                  </a:lnTo>
                  <a:lnTo>
                    <a:pt x="0" y="0"/>
                  </a:lnTo>
                  <a:lnTo>
                    <a:pt x="1" y="0"/>
                  </a:lnTo>
                  <a:lnTo>
                    <a:pt x="2" y="0"/>
                  </a:lnTo>
                  <a:lnTo>
                    <a:pt x="3" y="1"/>
                  </a:lnTo>
                  <a:lnTo>
                    <a:pt x="4" y="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8" name="Freeform 528"/>
            <p:cNvSpPr>
              <a:spLocks/>
            </p:cNvSpPr>
            <p:nvPr/>
          </p:nvSpPr>
          <p:spPr bwMode="auto">
            <a:xfrm>
              <a:off x="3924" y="3066"/>
              <a:ext cx="14" cy="139"/>
            </a:xfrm>
            <a:custGeom>
              <a:avLst/>
              <a:gdLst>
                <a:gd name="T0" fmla="*/ 1 w 14"/>
                <a:gd name="T1" fmla="*/ 139 h 139"/>
                <a:gd name="T2" fmla="*/ 2 w 14"/>
                <a:gd name="T3" fmla="*/ 139 h 139"/>
                <a:gd name="T4" fmla="*/ 4 w 14"/>
                <a:gd name="T5" fmla="*/ 138 h 139"/>
                <a:gd name="T6" fmla="*/ 5 w 14"/>
                <a:gd name="T7" fmla="*/ 138 h 139"/>
                <a:gd name="T8" fmla="*/ 7 w 14"/>
                <a:gd name="T9" fmla="*/ 138 h 139"/>
                <a:gd name="T10" fmla="*/ 8 w 14"/>
                <a:gd name="T11" fmla="*/ 137 h 139"/>
                <a:gd name="T12" fmla="*/ 10 w 14"/>
                <a:gd name="T13" fmla="*/ 137 h 139"/>
                <a:gd name="T14" fmla="*/ 11 w 14"/>
                <a:gd name="T15" fmla="*/ 137 h 139"/>
                <a:gd name="T16" fmla="*/ 13 w 14"/>
                <a:gd name="T17" fmla="*/ 137 h 139"/>
                <a:gd name="T18" fmla="*/ 14 w 14"/>
                <a:gd name="T19" fmla="*/ 104 h 139"/>
                <a:gd name="T20" fmla="*/ 14 w 14"/>
                <a:gd name="T21" fmla="*/ 71 h 139"/>
                <a:gd name="T22" fmla="*/ 13 w 14"/>
                <a:gd name="T23" fmla="*/ 38 h 139"/>
                <a:gd name="T24" fmla="*/ 11 w 14"/>
                <a:gd name="T25" fmla="*/ 4 h 139"/>
                <a:gd name="T26" fmla="*/ 10 w 14"/>
                <a:gd name="T27" fmla="*/ 3 h 139"/>
                <a:gd name="T28" fmla="*/ 8 w 14"/>
                <a:gd name="T29" fmla="*/ 3 h 139"/>
                <a:gd name="T30" fmla="*/ 7 w 14"/>
                <a:gd name="T31" fmla="*/ 2 h 139"/>
                <a:gd name="T32" fmla="*/ 6 w 14"/>
                <a:gd name="T33" fmla="*/ 2 h 139"/>
                <a:gd name="T34" fmla="*/ 4 w 14"/>
                <a:gd name="T35" fmla="*/ 1 h 139"/>
                <a:gd name="T36" fmla="*/ 3 w 14"/>
                <a:gd name="T37" fmla="*/ 1 h 139"/>
                <a:gd name="T38" fmla="*/ 1 w 14"/>
                <a:gd name="T39" fmla="*/ 0 h 139"/>
                <a:gd name="T40" fmla="*/ 0 w 14"/>
                <a:gd name="T41" fmla="*/ 0 h 139"/>
                <a:gd name="T42" fmla="*/ 0 w 14"/>
                <a:gd name="T43" fmla="*/ 0 h 139"/>
                <a:gd name="T44" fmla="*/ 0 w 14"/>
                <a:gd name="T45" fmla="*/ 0 h 139"/>
                <a:gd name="T46" fmla="*/ 0 w 14"/>
                <a:gd name="T47" fmla="*/ 0 h 139"/>
                <a:gd name="T48" fmla="*/ 0 w 14"/>
                <a:gd name="T49" fmla="*/ 0 h 139"/>
                <a:gd name="T50" fmla="*/ 2 w 14"/>
                <a:gd name="T51" fmla="*/ 35 h 139"/>
                <a:gd name="T52" fmla="*/ 2 w 14"/>
                <a:gd name="T53" fmla="*/ 70 h 139"/>
                <a:gd name="T54" fmla="*/ 2 w 14"/>
                <a:gd name="T55" fmla="*/ 105 h 139"/>
                <a:gd name="T56" fmla="*/ 1 w 14"/>
                <a:gd name="T57" fmla="*/ 139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
                <a:gd name="T88" fmla="*/ 0 h 139"/>
                <a:gd name="T89" fmla="*/ 14 w 14"/>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 h="139">
                  <a:moveTo>
                    <a:pt x="1" y="139"/>
                  </a:moveTo>
                  <a:lnTo>
                    <a:pt x="2" y="139"/>
                  </a:lnTo>
                  <a:lnTo>
                    <a:pt x="4" y="138"/>
                  </a:lnTo>
                  <a:lnTo>
                    <a:pt x="5" y="138"/>
                  </a:lnTo>
                  <a:lnTo>
                    <a:pt x="7" y="138"/>
                  </a:lnTo>
                  <a:lnTo>
                    <a:pt x="8" y="137"/>
                  </a:lnTo>
                  <a:lnTo>
                    <a:pt x="10" y="137"/>
                  </a:lnTo>
                  <a:lnTo>
                    <a:pt x="11" y="137"/>
                  </a:lnTo>
                  <a:lnTo>
                    <a:pt x="13" y="137"/>
                  </a:lnTo>
                  <a:lnTo>
                    <a:pt x="14" y="104"/>
                  </a:lnTo>
                  <a:lnTo>
                    <a:pt x="14" y="71"/>
                  </a:lnTo>
                  <a:lnTo>
                    <a:pt x="13" y="38"/>
                  </a:lnTo>
                  <a:lnTo>
                    <a:pt x="11" y="4"/>
                  </a:lnTo>
                  <a:lnTo>
                    <a:pt x="10" y="3"/>
                  </a:lnTo>
                  <a:lnTo>
                    <a:pt x="8" y="3"/>
                  </a:lnTo>
                  <a:lnTo>
                    <a:pt x="7" y="2"/>
                  </a:lnTo>
                  <a:lnTo>
                    <a:pt x="6" y="2"/>
                  </a:lnTo>
                  <a:lnTo>
                    <a:pt x="4" y="1"/>
                  </a:lnTo>
                  <a:lnTo>
                    <a:pt x="3" y="1"/>
                  </a:lnTo>
                  <a:lnTo>
                    <a:pt x="1" y="0"/>
                  </a:lnTo>
                  <a:lnTo>
                    <a:pt x="0" y="0"/>
                  </a:lnTo>
                  <a:lnTo>
                    <a:pt x="2" y="35"/>
                  </a:lnTo>
                  <a:lnTo>
                    <a:pt x="2" y="70"/>
                  </a:lnTo>
                  <a:lnTo>
                    <a:pt x="2" y="105"/>
                  </a:lnTo>
                  <a:lnTo>
                    <a:pt x="1" y="13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9" name="Freeform 529"/>
            <p:cNvSpPr>
              <a:spLocks/>
            </p:cNvSpPr>
            <p:nvPr/>
          </p:nvSpPr>
          <p:spPr bwMode="auto">
            <a:xfrm>
              <a:off x="4015" y="293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1 h 1"/>
                <a:gd name="T12" fmla="*/ 1 w 1"/>
                <a:gd name="T13" fmla="*/ 1 h 1"/>
                <a:gd name="T14" fmla="*/ 1 w 1"/>
                <a:gd name="T15" fmla="*/ 1 h 1"/>
                <a:gd name="T16" fmla="*/ 1 w 1"/>
                <a:gd name="T17" fmla="*/ 1 h 1"/>
                <a:gd name="T18" fmla="*/ 1 w 1"/>
                <a:gd name="T19" fmla="*/ 1 h 1"/>
                <a:gd name="T20" fmla="*/ 1 w 1"/>
                <a:gd name="T21" fmla="*/ 1 h 1"/>
                <a:gd name="T22" fmla="*/ 0 w 1"/>
                <a:gd name="T23" fmla="*/ 1 h 1"/>
                <a:gd name="T24" fmla="*/ 0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0" y="0"/>
                  </a:moveTo>
                  <a:lnTo>
                    <a:pt x="0" y="0"/>
                  </a:lnTo>
                  <a:lnTo>
                    <a:pt x="0" y="1"/>
                  </a:lnTo>
                  <a:lnTo>
                    <a:pt x="1" y="1"/>
                  </a:lnTo>
                  <a:lnTo>
                    <a:pt x="0"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0" name="Freeform 530"/>
            <p:cNvSpPr>
              <a:spLocks/>
            </p:cNvSpPr>
            <p:nvPr/>
          </p:nvSpPr>
          <p:spPr bwMode="auto">
            <a:xfrm>
              <a:off x="4015" y="2936"/>
              <a:ext cx="60" cy="260"/>
            </a:xfrm>
            <a:custGeom>
              <a:avLst/>
              <a:gdLst>
                <a:gd name="T0" fmla="*/ 16 w 60"/>
                <a:gd name="T1" fmla="*/ 260 h 260"/>
                <a:gd name="T2" fmla="*/ 17 w 60"/>
                <a:gd name="T3" fmla="*/ 260 h 260"/>
                <a:gd name="T4" fmla="*/ 18 w 60"/>
                <a:gd name="T5" fmla="*/ 260 h 260"/>
                <a:gd name="T6" fmla="*/ 20 w 60"/>
                <a:gd name="T7" fmla="*/ 260 h 260"/>
                <a:gd name="T8" fmla="*/ 21 w 60"/>
                <a:gd name="T9" fmla="*/ 260 h 260"/>
                <a:gd name="T10" fmla="*/ 22 w 60"/>
                <a:gd name="T11" fmla="*/ 260 h 260"/>
                <a:gd name="T12" fmla="*/ 23 w 60"/>
                <a:gd name="T13" fmla="*/ 260 h 260"/>
                <a:gd name="T14" fmla="*/ 25 w 60"/>
                <a:gd name="T15" fmla="*/ 260 h 260"/>
                <a:gd name="T16" fmla="*/ 26 w 60"/>
                <a:gd name="T17" fmla="*/ 260 h 260"/>
                <a:gd name="T18" fmla="*/ 26 w 60"/>
                <a:gd name="T19" fmla="*/ 227 h 260"/>
                <a:gd name="T20" fmla="*/ 26 w 60"/>
                <a:gd name="T21" fmla="*/ 193 h 260"/>
                <a:gd name="T22" fmla="*/ 25 w 60"/>
                <a:gd name="T23" fmla="*/ 159 h 260"/>
                <a:gd name="T24" fmla="*/ 23 w 60"/>
                <a:gd name="T25" fmla="*/ 124 h 260"/>
                <a:gd name="T26" fmla="*/ 28 w 60"/>
                <a:gd name="T27" fmla="*/ 123 h 260"/>
                <a:gd name="T28" fmla="*/ 32 w 60"/>
                <a:gd name="T29" fmla="*/ 122 h 260"/>
                <a:gd name="T30" fmla="*/ 37 w 60"/>
                <a:gd name="T31" fmla="*/ 121 h 260"/>
                <a:gd name="T32" fmla="*/ 41 w 60"/>
                <a:gd name="T33" fmla="*/ 119 h 260"/>
                <a:gd name="T34" fmla="*/ 46 w 60"/>
                <a:gd name="T35" fmla="*/ 118 h 260"/>
                <a:gd name="T36" fmla="*/ 50 w 60"/>
                <a:gd name="T37" fmla="*/ 117 h 260"/>
                <a:gd name="T38" fmla="*/ 55 w 60"/>
                <a:gd name="T39" fmla="*/ 116 h 260"/>
                <a:gd name="T40" fmla="*/ 60 w 60"/>
                <a:gd name="T41" fmla="*/ 115 h 260"/>
                <a:gd name="T42" fmla="*/ 58 w 60"/>
                <a:gd name="T43" fmla="*/ 98 h 260"/>
                <a:gd name="T44" fmla="*/ 56 w 60"/>
                <a:gd name="T45" fmla="*/ 82 h 260"/>
                <a:gd name="T46" fmla="*/ 54 w 60"/>
                <a:gd name="T47" fmla="*/ 65 h 260"/>
                <a:gd name="T48" fmla="*/ 52 w 60"/>
                <a:gd name="T49" fmla="*/ 49 h 260"/>
                <a:gd name="T50" fmla="*/ 49 w 60"/>
                <a:gd name="T51" fmla="*/ 46 h 260"/>
                <a:gd name="T52" fmla="*/ 45 w 60"/>
                <a:gd name="T53" fmla="*/ 43 h 260"/>
                <a:gd name="T54" fmla="*/ 42 w 60"/>
                <a:gd name="T55" fmla="*/ 39 h 260"/>
                <a:gd name="T56" fmla="*/ 39 w 60"/>
                <a:gd name="T57" fmla="*/ 36 h 260"/>
                <a:gd name="T58" fmla="*/ 36 w 60"/>
                <a:gd name="T59" fmla="*/ 33 h 260"/>
                <a:gd name="T60" fmla="*/ 33 w 60"/>
                <a:gd name="T61" fmla="*/ 30 h 260"/>
                <a:gd name="T62" fmla="*/ 29 w 60"/>
                <a:gd name="T63" fmla="*/ 27 h 260"/>
                <a:gd name="T64" fmla="*/ 26 w 60"/>
                <a:gd name="T65" fmla="*/ 24 h 260"/>
                <a:gd name="T66" fmla="*/ 23 w 60"/>
                <a:gd name="T67" fmla="*/ 21 h 260"/>
                <a:gd name="T68" fmla="*/ 19 w 60"/>
                <a:gd name="T69" fmla="*/ 18 h 260"/>
                <a:gd name="T70" fmla="*/ 16 w 60"/>
                <a:gd name="T71" fmla="*/ 15 h 260"/>
                <a:gd name="T72" fmla="*/ 13 w 60"/>
                <a:gd name="T73" fmla="*/ 12 h 260"/>
                <a:gd name="T74" fmla="*/ 10 w 60"/>
                <a:gd name="T75" fmla="*/ 9 h 260"/>
                <a:gd name="T76" fmla="*/ 7 w 60"/>
                <a:gd name="T77" fmla="*/ 6 h 260"/>
                <a:gd name="T78" fmla="*/ 3 w 60"/>
                <a:gd name="T79" fmla="*/ 3 h 260"/>
                <a:gd name="T80" fmla="*/ 0 w 60"/>
                <a:gd name="T81" fmla="*/ 0 h 260"/>
                <a:gd name="T82" fmla="*/ 5 w 60"/>
                <a:gd name="T83" fmla="*/ 34 h 260"/>
                <a:gd name="T84" fmla="*/ 9 w 60"/>
                <a:gd name="T85" fmla="*/ 67 h 260"/>
                <a:gd name="T86" fmla="*/ 12 w 60"/>
                <a:gd name="T87" fmla="*/ 100 h 260"/>
                <a:gd name="T88" fmla="*/ 14 w 60"/>
                <a:gd name="T89" fmla="*/ 132 h 260"/>
                <a:gd name="T90" fmla="*/ 16 w 60"/>
                <a:gd name="T91" fmla="*/ 164 h 260"/>
                <a:gd name="T92" fmla="*/ 16 w 60"/>
                <a:gd name="T93" fmla="*/ 196 h 260"/>
                <a:gd name="T94" fmla="*/ 16 w 60"/>
                <a:gd name="T95" fmla="*/ 228 h 260"/>
                <a:gd name="T96" fmla="*/ 16 w 60"/>
                <a:gd name="T97" fmla="*/ 260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260"/>
                <a:gd name="T149" fmla="*/ 60 w 60"/>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260">
                  <a:moveTo>
                    <a:pt x="16" y="260"/>
                  </a:moveTo>
                  <a:lnTo>
                    <a:pt x="17" y="260"/>
                  </a:lnTo>
                  <a:lnTo>
                    <a:pt x="18" y="260"/>
                  </a:lnTo>
                  <a:lnTo>
                    <a:pt x="20" y="260"/>
                  </a:lnTo>
                  <a:lnTo>
                    <a:pt x="21" y="260"/>
                  </a:lnTo>
                  <a:lnTo>
                    <a:pt x="22" y="260"/>
                  </a:lnTo>
                  <a:lnTo>
                    <a:pt x="23" y="260"/>
                  </a:lnTo>
                  <a:lnTo>
                    <a:pt x="25" y="260"/>
                  </a:lnTo>
                  <a:lnTo>
                    <a:pt x="26" y="260"/>
                  </a:lnTo>
                  <a:lnTo>
                    <a:pt x="26" y="227"/>
                  </a:lnTo>
                  <a:lnTo>
                    <a:pt x="26" y="193"/>
                  </a:lnTo>
                  <a:lnTo>
                    <a:pt x="25" y="159"/>
                  </a:lnTo>
                  <a:lnTo>
                    <a:pt x="23" y="124"/>
                  </a:lnTo>
                  <a:lnTo>
                    <a:pt x="28" y="123"/>
                  </a:lnTo>
                  <a:lnTo>
                    <a:pt x="32" y="122"/>
                  </a:lnTo>
                  <a:lnTo>
                    <a:pt x="37" y="121"/>
                  </a:lnTo>
                  <a:lnTo>
                    <a:pt x="41" y="119"/>
                  </a:lnTo>
                  <a:lnTo>
                    <a:pt x="46" y="118"/>
                  </a:lnTo>
                  <a:lnTo>
                    <a:pt x="50" y="117"/>
                  </a:lnTo>
                  <a:lnTo>
                    <a:pt x="55" y="116"/>
                  </a:lnTo>
                  <a:lnTo>
                    <a:pt x="60" y="115"/>
                  </a:lnTo>
                  <a:lnTo>
                    <a:pt x="58" y="98"/>
                  </a:lnTo>
                  <a:lnTo>
                    <a:pt x="56" y="82"/>
                  </a:lnTo>
                  <a:lnTo>
                    <a:pt x="54" y="65"/>
                  </a:lnTo>
                  <a:lnTo>
                    <a:pt x="52" y="49"/>
                  </a:lnTo>
                  <a:lnTo>
                    <a:pt x="49" y="46"/>
                  </a:lnTo>
                  <a:lnTo>
                    <a:pt x="45" y="43"/>
                  </a:lnTo>
                  <a:lnTo>
                    <a:pt x="42" y="39"/>
                  </a:lnTo>
                  <a:lnTo>
                    <a:pt x="39" y="36"/>
                  </a:lnTo>
                  <a:lnTo>
                    <a:pt x="36" y="33"/>
                  </a:lnTo>
                  <a:lnTo>
                    <a:pt x="33" y="30"/>
                  </a:lnTo>
                  <a:lnTo>
                    <a:pt x="29" y="27"/>
                  </a:lnTo>
                  <a:lnTo>
                    <a:pt x="26" y="24"/>
                  </a:lnTo>
                  <a:lnTo>
                    <a:pt x="23" y="21"/>
                  </a:lnTo>
                  <a:lnTo>
                    <a:pt x="19" y="18"/>
                  </a:lnTo>
                  <a:lnTo>
                    <a:pt x="16" y="15"/>
                  </a:lnTo>
                  <a:lnTo>
                    <a:pt x="13" y="12"/>
                  </a:lnTo>
                  <a:lnTo>
                    <a:pt x="10" y="9"/>
                  </a:lnTo>
                  <a:lnTo>
                    <a:pt x="7" y="6"/>
                  </a:lnTo>
                  <a:lnTo>
                    <a:pt x="3" y="3"/>
                  </a:lnTo>
                  <a:lnTo>
                    <a:pt x="0" y="0"/>
                  </a:lnTo>
                  <a:lnTo>
                    <a:pt x="5" y="34"/>
                  </a:lnTo>
                  <a:lnTo>
                    <a:pt x="9" y="67"/>
                  </a:lnTo>
                  <a:lnTo>
                    <a:pt x="12" y="100"/>
                  </a:lnTo>
                  <a:lnTo>
                    <a:pt x="14" y="132"/>
                  </a:lnTo>
                  <a:lnTo>
                    <a:pt x="16" y="164"/>
                  </a:lnTo>
                  <a:lnTo>
                    <a:pt x="16" y="196"/>
                  </a:lnTo>
                  <a:lnTo>
                    <a:pt x="16" y="228"/>
                  </a:lnTo>
                  <a:lnTo>
                    <a:pt x="16" y="26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1" name="Freeform 531"/>
            <p:cNvSpPr>
              <a:spLocks/>
            </p:cNvSpPr>
            <p:nvPr/>
          </p:nvSpPr>
          <p:spPr bwMode="auto">
            <a:xfrm>
              <a:off x="3947" y="3085"/>
              <a:ext cx="14" cy="24"/>
            </a:xfrm>
            <a:custGeom>
              <a:avLst/>
              <a:gdLst>
                <a:gd name="T0" fmla="*/ 14 w 14"/>
                <a:gd name="T1" fmla="*/ 0 h 24"/>
                <a:gd name="T2" fmla="*/ 12 w 14"/>
                <a:gd name="T3" fmla="*/ 1 h 24"/>
                <a:gd name="T4" fmla="*/ 10 w 14"/>
                <a:gd name="T5" fmla="*/ 1 h 24"/>
                <a:gd name="T6" fmla="*/ 8 w 14"/>
                <a:gd name="T7" fmla="*/ 2 h 24"/>
                <a:gd name="T8" fmla="*/ 7 w 14"/>
                <a:gd name="T9" fmla="*/ 2 h 24"/>
                <a:gd name="T10" fmla="*/ 5 w 14"/>
                <a:gd name="T11" fmla="*/ 3 h 24"/>
                <a:gd name="T12" fmla="*/ 4 w 14"/>
                <a:gd name="T13" fmla="*/ 4 h 24"/>
                <a:gd name="T14" fmla="*/ 2 w 14"/>
                <a:gd name="T15" fmla="*/ 4 h 24"/>
                <a:gd name="T16" fmla="*/ 0 w 14"/>
                <a:gd name="T17" fmla="*/ 5 h 24"/>
                <a:gd name="T18" fmla="*/ 1 w 14"/>
                <a:gd name="T19" fmla="*/ 10 h 24"/>
                <a:gd name="T20" fmla="*/ 1 w 14"/>
                <a:gd name="T21" fmla="*/ 15 h 24"/>
                <a:gd name="T22" fmla="*/ 1 w 14"/>
                <a:gd name="T23" fmla="*/ 19 h 24"/>
                <a:gd name="T24" fmla="*/ 1 w 14"/>
                <a:gd name="T25" fmla="*/ 24 h 24"/>
                <a:gd name="T26" fmla="*/ 2 w 14"/>
                <a:gd name="T27" fmla="*/ 24 h 24"/>
                <a:gd name="T28" fmla="*/ 4 w 14"/>
                <a:gd name="T29" fmla="*/ 23 h 24"/>
                <a:gd name="T30" fmla="*/ 6 w 14"/>
                <a:gd name="T31" fmla="*/ 23 h 24"/>
                <a:gd name="T32" fmla="*/ 8 w 14"/>
                <a:gd name="T33" fmla="*/ 22 h 24"/>
                <a:gd name="T34" fmla="*/ 9 w 14"/>
                <a:gd name="T35" fmla="*/ 22 h 24"/>
                <a:gd name="T36" fmla="*/ 11 w 14"/>
                <a:gd name="T37" fmla="*/ 21 h 24"/>
                <a:gd name="T38" fmla="*/ 13 w 14"/>
                <a:gd name="T39" fmla="*/ 21 h 24"/>
                <a:gd name="T40" fmla="*/ 14 w 14"/>
                <a:gd name="T41" fmla="*/ 20 h 24"/>
                <a:gd name="T42" fmla="*/ 14 w 14"/>
                <a:gd name="T43" fmla="*/ 15 h 24"/>
                <a:gd name="T44" fmla="*/ 14 w 14"/>
                <a:gd name="T45" fmla="*/ 10 h 24"/>
                <a:gd name="T46" fmla="*/ 14 w 14"/>
                <a:gd name="T47" fmla="*/ 5 h 24"/>
                <a:gd name="T48" fmla="*/ 14 w 1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24"/>
                <a:gd name="T77" fmla="*/ 14 w 1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24">
                  <a:moveTo>
                    <a:pt x="14" y="0"/>
                  </a:moveTo>
                  <a:lnTo>
                    <a:pt x="12" y="1"/>
                  </a:lnTo>
                  <a:lnTo>
                    <a:pt x="10" y="1"/>
                  </a:lnTo>
                  <a:lnTo>
                    <a:pt x="8" y="2"/>
                  </a:lnTo>
                  <a:lnTo>
                    <a:pt x="7" y="2"/>
                  </a:lnTo>
                  <a:lnTo>
                    <a:pt x="5" y="3"/>
                  </a:lnTo>
                  <a:lnTo>
                    <a:pt x="4" y="4"/>
                  </a:lnTo>
                  <a:lnTo>
                    <a:pt x="2" y="4"/>
                  </a:lnTo>
                  <a:lnTo>
                    <a:pt x="0" y="5"/>
                  </a:lnTo>
                  <a:lnTo>
                    <a:pt x="1" y="10"/>
                  </a:lnTo>
                  <a:lnTo>
                    <a:pt x="1" y="15"/>
                  </a:lnTo>
                  <a:lnTo>
                    <a:pt x="1" y="19"/>
                  </a:lnTo>
                  <a:lnTo>
                    <a:pt x="1" y="24"/>
                  </a:lnTo>
                  <a:lnTo>
                    <a:pt x="2" y="24"/>
                  </a:lnTo>
                  <a:lnTo>
                    <a:pt x="4" y="23"/>
                  </a:lnTo>
                  <a:lnTo>
                    <a:pt x="6" y="23"/>
                  </a:lnTo>
                  <a:lnTo>
                    <a:pt x="8" y="22"/>
                  </a:lnTo>
                  <a:lnTo>
                    <a:pt x="9" y="22"/>
                  </a:lnTo>
                  <a:lnTo>
                    <a:pt x="11" y="21"/>
                  </a:lnTo>
                  <a:lnTo>
                    <a:pt x="13" y="21"/>
                  </a:lnTo>
                  <a:lnTo>
                    <a:pt x="14" y="20"/>
                  </a:lnTo>
                  <a:lnTo>
                    <a:pt x="14" y="15"/>
                  </a:lnTo>
                  <a:lnTo>
                    <a:pt x="14" y="10"/>
                  </a:lnTo>
                  <a:lnTo>
                    <a:pt x="14"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2" name="Freeform 532"/>
            <p:cNvSpPr>
              <a:spLocks/>
            </p:cNvSpPr>
            <p:nvPr/>
          </p:nvSpPr>
          <p:spPr bwMode="auto">
            <a:xfrm>
              <a:off x="3948" y="3163"/>
              <a:ext cx="14" cy="19"/>
            </a:xfrm>
            <a:custGeom>
              <a:avLst/>
              <a:gdLst>
                <a:gd name="T0" fmla="*/ 1 w 14"/>
                <a:gd name="T1" fmla="*/ 2 h 19"/>
                <a:gd name="T2" fmla="*/ 1 w 14"/>
                <a:gd name="T3" fmla="*/ 6 h 19"/>
                <a:gd name="T4" fmla="*/ 1 w 14"/>
                <a:gd name="T5" fmla="*/ 10 h 19"/>
                <a:gd name="T6" fmla="*/ 0 w 14"/>
                <a:gd name="T7" fmla="*/ 15 h 19"/>
                <a:gd name="T8" fmla="*/ 0 w 14"/>
                <a:gd name="T9" fmla="*/ 19 h 19"/>
                <a:gd name="T10" fmla="*/ 2 w 14"/>
                <a:gd name="T11" fmla="*/ 19 h 19"/>
                <a:gd name="T12" fmla="*/ 4 w 14"/>
                <a:gd name="T13" fmla="*/ 19 h 19"/>
                <a:gd name="T14" fmla="*/ 6 w 14"/>
                <a:gd name="T15" fmla="*/ 19 h 19"/>
                <a:gd name="T16" fmla="*/ 7 w 14"/>
                <a:gd name="T17" fmla="*/ 19 h 19"/>
                <a:gd name="T18" fmla="*/ 9 w 14"/>
                <a:gd name="T19" fmla="*/ 19 h 19"/>
                <a:gd name="T20" fmla="*/ 10 w 14"/>
                <a:gd name="T21" fmla="*/ 19 h 19"/>
                <a:gd name="T22" fmla="*/ 12 w 14"/>
                <a:gd name="T23" fmla="*/ 18 h 19"/>
                <a:gd name="T24" fmla="*/ 14 w 14"/>
                <a:gd name="T25" fmla="*/ 18 h 19"/>
                <a:gd name="T26" fmla="*/ 14 w 14"/>
                <a:gd name="T27" fmla="*/ 14 h 19"/>
                <a:gd name="T28" fmla="*/ 14 w 14"/>
                <a:gd name="T29" fmla="*/ 9 h 19"/>
                <a:gd name="T30" fmla="*/ 14 w 14"/>
                <a:gd name="T31" fmla="*/ 5 h 19"/>
                <a:gd name="T32" fmla="*/ 14 w 14"/>
                <a:gd name="T33" fmla="*/ 0 h 19"/>
                <a:gd name="T34" fmla="*/ 13 w 14"/>
                <a:gd name="T35" fmla="*/ 0 h 19"/>
                <a:gd name="T36" fmla="*/ 11 w 14"/>
                <a:gd name="T37" fmla="*/ 0 h 19"/>
                <a:gd name="T38" fmla="*/ 9 w 14"/>
                <a:gd name="T39" fmla="*/ 0 h 19"/>
                <a:gd name="T40" fmla="*/ 7 w 14"/>
                <a:gd name="T41" fmla="*/ 1 h 19"/>
                <a:gd name="T42" fmla="*/ 6 w 14"/>
                <a:gd name="T43" fmla="*/ 1 h 19"/>
                <a:gd name="T44" fmla="*/ 4 w 14"/>
                <a:gd name="T45" fmla="*/ 1 h 19"/>
                <a:gd name="T46" fmla="*/ 2 w 14"/>
                <a:gd name="T47" fmla="*/ 2 h 19"/>
                <a:gd name="T48" fmla="*/ 1 w 14"/>
                <a:gd name="T49" fmla="*/ 2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19"/>
                <a:gd name="T77" fmla="*/ 14 w 14"/>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19">
                  <a:moveTo>
                    <a:pt x="1" y="2"/>
                  </a:moveTo>
                  <a:lnTo>
                    <a:pt x="1" y="6"/>
                  </a:lnTo>
                  <a:lnTo>
                    <a:pt x="1" y="10"/>
                  </a:lnTo>
                  <a:lnTo>
                    <a:pt x="0" y="15"/>
                  </a:lnTo>
                  <a:lnTo>
                    <a:pt x="0" y="19"/>
                  </a:lnTo>
                  <a:lnTo>
                    <a:pt x="2" y="19"/>
                  </a:lnTo>
                  <a:lnTo>
                    <a:pt x="4" y="19"/>
                  </a:lnTo>
                  <a:lnTo>
                    <a:pt x="6" y="19"/>
                  </a:lnTo>
                  <a:lnTo>
                    <a:pt x="7" y="19"/>
                  </a:lnTo>
                  <a:lnTo>
                    <a:pt x="9" y="19"/>
                  </a:lnTo>
                  <a:lnTo>
                    <a:pt x="10" y="19"/>
                  </a:lnTo>
                  <a:lnTo>
                    <a:pt x="12" y="18"/>
                  </a:lnTo>
                  <a:lnTo>
                    <a:pt x="14" y="18"/>
                  </a:lnTo>
                  <a:lnTo>
                    <a:pt x="14" y="14"/>
                  </a:lnTo>
                  <a:lnTo>
                    <a:pt x="14" y="9"/>
                  </a:lnTo>
                  <a:lnTo>
                    <a:pt x="14" y="5"/>
                  </a:lnTo>
                  <a:lnTo>
                    <a:pt x="14" y="0"/>
                  </a:lnTo>
                  <a:lnTo>
                    <a:pt x="13" y="0"/>
                  </a:lnTo>
                  <a:lnTo>
                    <a:pt x="11" y="0"/>
                  </a:lnTo>
                  <a:lnTo>
                    <a:pt x="9" y="0"/>
                  </a:lnTo>
                  <a:lnTo>
                    <a:pt x="7" y="1"/>
                  </a:lnTo>
                  <a:lnTo>
                    <a:pt x="6" y="1"/>
                  </a:lnTo>
                  <a:lnTo>
                    <a:pt x="4" y="1"/>
                  </a:lnTo>
                  <a:lnTo>
                    <a:pt x="2" y="2"/>
                  </a:lnTo>
                  <a:lnTo>
                    <a:pt x="1" y="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3" name="Freeform 533"/>
            <p:cNvSpPr>
              <a:spLocks/>
            </p:cNvSpPr>
            <p:nvPr/>
          </p:nvSpPr>
          <p:spPr bwMode="auto">
            <a:xfrm>
              <a:off x="3945" y="3044"/>
              <a:ext cx="15" cy="26"/>
            </a:xfrm>
            <a:custGeom>
              <a:avLst/>
              <a:gdLst>
                <a:gd name="T0" fmla="*/ 13 w 15"/>
                <a:gd name="T1" fmla="*/ 0 h 26"/>
                <a:gd name="T2" fmla="*/ 12 w 15"/>
                <a:gd name="T3" fmla="*/ 0 h 26"/>
                <a:gd name="T4" fmla="*/ 10 w 15"/>
                <a:gd name="T5" fmla="*/ 1 h 26"/>
                <a:gd name="T6" fmla="*/ 8 w 15"/>
                <a:gd name="T7" fmla="*/ 2 h 26"/>
                <a:gd name="T8" fmla="*/ 7 w 15"/>
                <a:gd name="T9" fmla="*/ 3 h 26"/>
                <a:gd name="T10" fmla="*/ 5 w 15"/>
                <a:gd name="T11" fmla="*/ 3 h 26"/>
                <a:gd name="T12" fmla="*/ 3 w 15"/>
                <a:gd name="T13" fmla="*/ 4 h 26"/>
                <a:gd name="T14" fmla="*/ 1 w 15"/>
                <a:gd name="T15" fmla="*/ 5 h 26"/>
                <a:gd name="T16" fmla="*/ 0 w 15"/>
                <a:gd name="T17" fmla="*/ 6 h 26"/>
                <a:gd name="T18" fmla="*/ 0 w 15"/>
                <a:gd name="T19" fmla="*/ 11 h 26"/>
                <a:gd name="T20" fmla="*/ 1 w 15"/>
                <a:gd name="T21" fmla="*/ 16 h 26"/>
                <a:gd name="T22" fmla="*/ 1 w 15"/>
                <a:gd name="T23" fmla="*/ 21 h 26"/>
                <a:gd name="T24" fmla="*/ 1 w 15"/>
                <a:gd name="T25" fmla="*/ 26 h 26"/>
                <a:gd name="T26" fmla="*/ 3 w 15"/>
                <a:gd name="T27" fmla="*/ 25 h 26"/>
                <a:gd name="T28" fmla="*/ 4 w 15"/>
                <a:gd name="T29" fmla="*/ 25 h 26"/>
                <a:gd name="T30" fmla="*/ 6 w 15"/>
                <a:gd name="T31" fmla="*/ 24 h 26"/>
                <a:gd name="T32" fmla="*/ 8 w 15"/>
                <a:gd name="T33" fmla="*/ 23 h 26"/>
                <a:gd name="T34" fmla="*/ 9 w 15"/>
                <a:gd name="T35" fmla="*/ 23 h 26"/>
                <a:gd name="T36" fmla="*/ 11 w 15"/>
                <a:gd name="T37" fmla="*/ 22 h 26"/>
                <a:gd name="T38" fmla="*/ 13 w 15"/>
                <a:gd name="T39" fmla="*/ 21 h 26"/>
                <a:gd name="T40" fmla="*/ 15 w 15"/>
                <a:gd name="T41" fmla="*/ 21 h 26"/>
                <a:gd name="T42" fmla="*/ 14 w 15"/>
                <a:gd name="T43" fmla="*/ 15 h 26"/>
                <a:gd name="T44" fmla="*/ 14 w 15"/>
                <a:gd name="T45" fmla="*/ 10 h 26"/>
                <a:gd name="T46" fmla="*/ 13 w 15"/>
                <a:gd name="T47" fmla="*/ 5 h 26"/>
                <a:gd name="T48" fmla="*/ 13 w 1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6"/>
                <a:gd name="T77" fmla="*/ 15 w 15"/>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6">
                  <a:moveTo>
                    <a:pt x="13" y="0"/>
                  </a:moveTo>
                  <a:lnTo>
                    <a:pt x="12" y="0"/>
                  </a:lnTo>
                  <a:lnTo>
                    <a:pt x="10" y="1"/>
                  </a:lnTo>
                  <a:lnTo>
                    <a:pt x="8" y="2"/>
                  </a:lnTo>
                  <a:lnTo>
                    <a:pt x="7" y="3"/>
                  </a:lnTo>
                  <a:lnTo>
                    <a:pt x="5" y="3"/>
                  </a:lnTo>
                  <a:lnTo>
                    <a:pt x="3" y="4"/>
                  </a:lnTo>
                  <a:lnTo>
                    <a:pt x="1" y="5"/>
                  </a:lnTo>
                  <a:lnTo>
                    <a:pt x="0" y="6"/>
                  </a:lnTo>
                  <a:lnTo>
                    <a:pt x="0" y="11"/>
                  </a:lnTo>
                  <a:lnTo>
                    <a:pt x="1" y="16"/>
                  </a:lnTo>
                  <a:lnTo>
                    <a:pt x="1" y="21"/>
                  </a:lnTo>
                  <a:lnTo>
                    <a:pt x="1" y="26"/>
                  </a:lnTo>
                  <a:lnTo>
                    <a:pt x="3" y="25"/>
                  </a:lnTo>
                  <a:lnTo>
                    <a:pt x="4" y="25"/>
                  </a:lnTo>
                  <a:lnTo>
                    <a:pt x="6" y="24"/>
                  </a:lnTo>
                  <a:lnTo>
                    <a:pt x="8" y="23"/>
                  </a:lnTo>
                  <a:lnTo>
                    <a:pt x="9" y="23"/>
                  </a:lnTo>
                  <a:lnTo>
                    <a:pt x="11" y="22"/>
                  </a:lnTo>
                  <a:lnTo>
                    <a:pt x="13" y="21"/>
                  </a:lnTo>
                  <a:lnTo>
                    <a:pt x="15" y="21"/>
                  </a:lnTo>
                  <a:lnTo>
                    <a:pt x="14" y="15"/>
                  </a:lnTo>
                  <a:lnTo>
                    <a:pt x="14" y="10"/>
                  </a:lnTo>
                  <a:lnTo>
                    <a:pt x="13" y="5"/>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4" name="Freeform 534"/>
            <p:cNvSpPr>
              <a:spLocks/>
            </p:cNvSpPr>
            <p:nvPr/>
          </p:nvSpPr>
          <p:spPr bwMode="auto">
            <a:xfrm>
              <a:off x="3948" y="3125"/>
              <a:ext cx="14" cy="22"/>
            </a:xfrm>
            <a:custGeom>
              <a:avLst/>
              <a:gdLst>
                <a:gd name="T0" fmla="*/ 14 w 14"/>
                <a:gd name="T1" fmla="*/ 0 h 22"/>
                <a:gd name="T2" fmla="*/ 12 w 14"/>
                <a:gd name="T3" fmla="*/ 0 h 22"/>
                <a:gd name="T4" fmla="*/ 10 w 14"/>
                <a:gd name="T5" fmla="*/ 1 h 22"/>
                <a:gd name="T6" fmla="*/ 9 w 14"/>
                <a:gd name="T7" fmla="*/ 1 h 22"/>
                <a:gd name="T8" fmla="*/ 7 w 14"/>
                <a:gd name="T9" fmla="*/ 2 h 22"/>
                <a:gd name="T10" fmla="*/ 6 w 14"/>
                <a:gd name="T11" fmla="*/ 2 h 22"/>
                <a:gd name="T12" fmla="*/ 4 w 14"/>
                <a:gd name="T13" fmla="*/ 2 h 22"/>
                <a:gd name="T14" fmla="*/ 2 w 14"/>
                <a:gd name="T15" fmla="*/ 3 h 22"/>
                <a:gd name="T16" fmla="*/ 0 w 14"/>
                <a:gd name="T17" fmla="*/ 3 h 22"/>
                <a:gd name="T18" fmla="*/ 1 w 14"/>
                <a:gd name="T19" fmla="*/ 8 h 22"/>
                <a:gd name="T20" fmla="*/ 1 w 14"/>
                <a:gd name="T21" fmla="*/ 12 h 22"/>
                <a:gd name="T22" fmla="*/ 1 w 14"/>
                <a:gd name="T23" fmla="*/ 17 h 22"/>
                <a:gd name="T24" fmla="*/ 1 w 14"/>
                <a:gd name="T25" fmla="*/ 22 h 22"/>
                <a:gd name="T26" fmla="*/ 2 w 14"/>
                <a:gd name="T27" fmla="*/ 21 h 22"/>
                <a:gd name="T28" fmla="*/ 4 w 14"/>
                <a:gd name="T29" fmla="*/ 21 h 22"/>
                <a:gd name="T30" fmla="*/ 6 w 14"/>
                <a:gd name="T31" fmla="*/ 21 h 22"/>
                <a:gd name="T32" fmla="*/ 7 w 14"/>
                <a:gd name="T33" fmla="*/ 20 h 22"/>
                <a:gd name="T34" fmla="*/ 9 w 14"/>
                <a:gd name="T35" fmla="*/ 20 h 22"/>
                <a:gd name="T36" fmla="*/ 11 w 14"/>
                <a:gd name="T37" fmla="*/ 20 h 22"/>
                <a:gd name="T38" fmla="*/ 13 w 14"/>
                <a:gd name="T39" fmla="*/ 19 h 22"/>
                <a:gd name="T40" fmla="*/ 14 w 14"/>
                <a:gd name="T41" fmla="*/ 19 h 22"/>
                <a:gd name="T42" fmla="*/ 14 w 14"/>
                <a:gd name="T43" fmla="*/ 14 h 22"/>
                <a:gd name="T44" fmla="*/ 14 w 14"/>
                <a:gd name="T45" fmla="*/ 10 h 22"/>
                <a:gd name="T46" fmla="*/ 14 w 14"/>
                <a:gd name="T47" fmla="*/ 5 h 22"/>
                <a:gd name="T48" fmla="*/ 14 w 14"/>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22"/>
                <a:gd name="T77" fmla="*/ 14 w 1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22">
                  <a:moveTo>
                    <a:pt x="14" y="0"/>
                  </a:moveTo>
                  <a:lnTo>
                    <a:pt x="12" y="0"/>
                  </a:lnTo>
                  <a:lnTo>
                    <a:pt x="10" y="1"/>
                  </a:lnTo>
                  <a:lnTo>
                    <a:pt x="9" y="1"/>
                  </a:lnTo>
                  <a:lnTo>
                    <a:pt x="7" y="2"/>
                  </a:lnTo>
                  <a:lnTo>
                    <a:pt x="6" y="2"/>
                  </a:lnTo>
                  <a:lnTo>
                    <a:pt x="4" y="2"/>
                  </a:lnTo>
                  <a:lnTo>
                    <a:pt x="2" y="3"/>
                  </a:lnTo>
                  <a:lnTo>
                    <a:pt x="0" y="3"/>
                  </a:lnTo>
                  <a:lnTo>
                    <a:pt x="1" y="8"/>
                  </a:lnTo>
                  <a:lnTo>
                    <a:pt x="1" y="12"/>
                  </a:lnTo>
                  <a:lnTo>
                    <a:pt x="1" y="17"/>
                  </a:lnTo>
                  <a:lnTo>
                    <a:pt x="1" y="22"/>
                  </a:lnTo>
                  <a:lnTo>
                    <a:pt x="2" y="21"/>
                  </a:lnTo>
                  <a:lnTo>
                    <a:pt x="4" y="21"/>
                  </a:lnTo>
                  <a:lnTo>
                    <a:pt x="6" y="21"/>
                  </a:lnTo>
                  <a:lnTo>
                    <a:pt x="7" y="20"/>
                  </a:lnTo>
                  <a:lnTo>
                    <a:pt x="9" y="20"/>
                  </a:lnTo>
                  <a:lnTo>
                    <a:pt x="11" y="20"/>
                  </a:lnTo>
                  <a:lnTo>
                    <a:pt x="13" y="19"/>
                  </a:lnTo>
                  <a:lnTo>
                    <a:pt x="14" y="19"/>
                  </a:lnTo>
                  <a:lnTo>
                    <a:pt x="14" y="14"/>
                  </a:lnTo>
                  <a:lnTo>
                    <a:pt x="14" y="10"/>
                  </a:lnTo>
                  <a:lnTo>
                    <a:pt x="14"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5" name="Freeform 535"/>
            <p:cNvSpPr>
              <a:spLocks/>
            </p:cNvSpPr>
            <p:nvPr/>
          </p:nvSpPr>
          <p:spPr bwMode="auto">
            <a:xfrm>
              <a:off x="3941" y="3000"/>
              <a:ext cx="15" cy="29"/>
            </a:xfrm>
            <a:custGeom>
              <a:avLst/>
              <a:gdLst>
                <a:gd name="T0" fmla="*/ 13 w 15"/>
                <a:gd name="T1" fmla="*/ 0 h 29"/>
                <a:gd name="T2" fmla="*/ 12 w 15"/>
                <a:gd name="T3" fmla="*/ 1 h 29"/>
                <a:gd name="T4" fmla="*/ 10 w 15"/>
                <a:gd name="T5" fmla="*/ 2 h 29"/>
                <a:gd name="T6" fmla="*/ 8 w 15"/>
                <a:gd name="T7" fmla="*/ 3 h 29"/>
                <a:gd name="T8" fmla="*/ 7 w 15"/>
                <a:gd name="T9" fmla="*/ 4 h 29"/>
                <a:gd name="T10" fmla="*/ 5 w 15"/>
                <a:gd name="T11" fmla="*/ 5 h 29"/>
                <a:gd name="T12" fmla="*/ 4 w 15"/>
                <a:gd name="T13" fmla="*/ 6 h 29"/>
                <a:gd name="T14" fmla="*/ 2 w 15"/>
                <a:gd name="T15" fmla="*/ 7 h 29"/>
                <a:gd name="T16" fmla="*/ 0 w 15"/>
                <a:gd name="T17" fmla="*/ 8 h 29"/>
                <a:gd name="T18" fmla="*/ 1 w 15"/>
                <a:gd name="T19" fmla="*/ 13 h 29"/>
                <a:gd name="T20" fmla="*/ 1 w 15"/>
                <a:gd name="T21" fmla="*/ 18 h 29"/>
                <a:gd name="T22" fmla="*/ 2 w 15"/>
                <a:gd name="T23" fmla="*/ 24 h 29"/>
                <a:gd name="T24" fmla="*/ 2 w 15"/>
                <a:gd name="T25" fmla="*/ 29 h 29"/>
                <a:gd name="T26" fmla="*/ 4 w 15"/>
                <a:gd name="T27" fmla="*/ 28 h 29"/>
                <a:gd name="T28" fmla="*/ 6 w 15"/>
                <a:gd name="T29" fmla="*/ 27 h 29"/>
                <a:gd name="T30" fmla="*/ 7 w 15"/>
                <a:gd name="T31" fmla="*/ 26 h 29"/>
                <a:gd name="T32" fmla="*/ 9 w 15"/>
                <a:gd name="T33" fmla="*/ 26 h 29"/>
                <a:gd name="T34" fmla="*/ 10 w 15"/>
                <a:gd name="T35" fmla="*/ 25 h 29"/>
                <a:gd name="T36" fmla="*/ 12 w 15"/>
                <a:gd name="T37" fmla="*/ 24 h 29"/>
                <a:gd name="T38" fmla="*/ 14 w 15"/>
                <a:gd name="T39" fmla="*/ 23 h 29"/>
                <a:gd name="T40" fmla="*/ 15 w 15"/>
                <a:gd name="T41" fmla="*/ 22 h 29"/>
                <a:gd name="T42" fmla="*/ 15 w 15"/>
                <a:gd name="T43" fmla="*/ 17 h 29"/>
                <a:gd name="T44" fmla="*/ 14 w 15"/>
                <a:gd name="T45" fmla="*/ 11 h 29"/>
                <a:gd name="T46" fmla="*/ 14 w 15"/>
                <a:gd name="T47" fmla="*/ 6 h 29"/>
                <a:gd name="T48" fmla="*/ 13 w 15"/>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9"/>
                <a:gd name="T77" fmla="*/ 15 w 15"/>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9">
                  <a:moveTo>
                    <a:pt x="13" y="0"/>
                  </a:moveTo>
                  <a:lnTo>
                    <a:pt x="12" y="1"/>
                  </a:lnTo>
                  <a:lnTo>
                    <a:pt x="10" y="2"/>
                  </a:lnTo>
                  <a:lnTo>
                    <a:pt x="8" y="3"/>
                  </a:lnTo>
                  <a:lnTo>
                    <a:pt x="7" y="4"/>
                  </a:lnTo>
                  <a:lnTo>
                    <a:pt x="5" y="5"/>
                  </a:lnTo>
                  <a:lnTo>
                    <a:pt x="4" y="6"/>
                  </a:lnTo>
                  <a:lnTo>
                    <a:pt x="2" y="7"/>
                  </a:lnTo>
                  <a:lnTo>
                    <a:pt x="0" y="8"/>
                  </a:lnTo>
                  <a:lnTo>
                    <a:pt x="1" y="13"/>
                  </a:lnTo>
                  <a:lnTo>
                    <a:pt x="1" y="18"/>
                  </a:lnTo>
                  <a:lnTo>
                    <a:pt x="2" y="24"/>
                  </a:lnTo>
                  <a:lnTo>
                    <a:pt x="2" y="29"/>
                  </a:lnTo>
                  <a:lnTo>
                    <a:pt x="4" y="28"/>
                  </a:lnTo>
                  <a:lnTo>
                    <a:pt x="6" y="27"/>
                  </a:lnTo>
                  <a:lnTo>
                    <a:pt x="7" y="26"/>
                  </a:lnTo>
                  <a:lnTo>
                    <a:pt x="9" y="26"/>
                  </a:lnTo>
                  <a:lnTo>
                    <a:pt x="10" y="25"/>
                  </a:lnTo>
                  <a:lnTo>
                    <a:pt x="12" y="24"/>
                  </a:lnTo>
                  <a:lnTo>
                    <a:pt x="14" y="23"/>
                  </a:lnTo>
                  <a:lnTo>
                    <a:pt x="15" y="22"/>
                  </a:lnTo>
                  <a:lnTo>
                    <a:pt x="15" y="17"/>
                  </a:lnTo>
                  <a:lnTo>
                    <a:pt x="14" y="11"/>
                  </a:lnTo>
                  <a:lnTo>
                    <a:pt x="14"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6" name="Freeform 536"/>
            <p:cNvSpPr>
              <a:spLocks/>
            </p:cNvSpPr>
            <p:nvPr/>
          </p:nvSpPr>
          <p:spPr bwMode="auto">
            <a:xfrm>
              <a:off x="3970" y="3031"/>
              <a:ext cx="16" cy="29"/>
            </a:xfrm>
            <a:custGeom>
              <a:avLst/>
              <a:gdLst>
                <a:gd name="T0" fmla="*/ 14 w 16"/>
                <a:gd name="T1" fmla="*/ 0 h 29"/>
                <a:gd name="T2" fmla="*/ 12 w 16"/>
                <a:gd name="T3" fmla="*/ 1 h 29"/>
                <a:gd name="T4" fmla="*/ 11 w 16"/>
                <a:gd name="T5" fmla="*/ 2 h 29"/>
                <a:gd name="T6" fmla="*/ 9 w 16"/>
                <a:gd name="T7" fmla="*/ 3 h 29"/>
                <a:gd name="T8" fmla="*/ 7 w 16"/>
                <a:gd name="T9" fmla="*/ 3 h 29"/>
                <a:gd name="T10" fmla="*/ 6 w 16"/>
                <a:gd name="T11" fmla="*/ 4 h 29"/>
                <a:gd name="T12" fmla="*/ 4 w 16"/>
                <a:gd name="T13" fmla="*/ 5 h 29"/>
                <a:gd name="T14" fmla="*/ 2 w 16"/>
                <a:gd name="T15" fmla="*/ 6 h 29"/>
                <a:gd name="T16" fmla="*/ 0 w 16"/>
                <a:gd name="T17" fmla="*/ 7 h 29"/>
                <a:gd name="T18" fmla="*/ 1 w 16"/>
                <a:gd name="T19" fmla="*/ 12 h 29"/>
                <a:gd name="T20" fmla="*/ 1 w 16"/>
                <a:gd name="T21" fmla="*/ 18 h 29"/>
                <a:gd name="T22" fmla="*/ 2 w 16"/>
                <a:gd name="T23" fmla="*/ 23 h 29"/>
                <a:gd name="T24" fmla="*/ 2 w 16"/>
                <a:gd name="T25" fmla="*/ 29 h 29"/>
                <a:gd name="T26" fmla="*/ 4 w 16"/>
                <a:gd name="T27" fmla="*/ 28 h 29"/>
                <a:gd name="T28" fmla="*/ 5 w 16"/>
                <a:gd name="T29" fmla="*/ 27 h 29"/>
                <a:gd name="T30" fmla="*/ 7 w 16"/>
                <a:gd name="T31" fmla="*/ 26 h 29"/>
                <a:gd name="T32" fmla="*/ 9 w 16"/>
                <a:gd name="T33" fmla="*/ 26 h 29"/>
                <a:gd name="T34" fmla="*/ 10 w 16"/>
                <a:gd name="T35" fmla="*/ 25 h 29"/>
                <a:gd name="T36" fmla="*/ 12 w 16"/>
                <a:gd name="T37" fmla="*/ 24 h 29"/>
                <a:gd name="T38" fmla="*/ 14 w 16"/>
                <a:gd name="T39" fmla="*/ 24 h 29"/>
                <a:gd name="T40" fmla="*/ 16 w 16"/>
                <a:gd name="T41" fmla="*/ 23 h 29"/>
                <a:gd name="T42" fmla="*/ 15 w 16"/>
                <a:gd name="T43" fmla="*/ 17 h 29"/>
                <a:gd name="T44" fmla="*/ 15 w 16"/>
                <a:gd name="T45" fmla="*/ 12 h 29"/>
                <a:gd name="T46" fmla="*/ 14 w 16"/>
                <a:gd name="T47" fmla="*/ 6 h 29"/>
                <a:gd name="T48" fmla="*/ 14 w 16"/>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9"/>
                <a:gd name="T77" fmla="*/ 16 w 1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9">
                  <a:moveTo>
                    <a:pt x="14" y="0"/>
                  </a:moveTo>
                  <a:lnTo>
                    <a:pt x="12" y="1"/>
                  </a:lnTo>
                  <a:lnTo>
                    <a:pt x="11" y="2"/>
                  </a:lnTo>
                  <a:lnTo>
                    <a:pt x="9" y="3"/>
                  </a:lnTo>
                  <a:lnTo>
                    <a:pt x="7" y="3"/>
                  </a:lnTo>
                  <a:lnTo>
                    <a:pt x="6" y="4"/>
                  </a:lnTo>
                  <a:lnTo>
                    <a:pt x="4" y="5"/>
                  </a:lnTo>
                  <a:lnTo>
                    <a:pt x="2" y="6"/>
                  </a:lnTo>
                  <a:lnTo>
                    <a:pt x="0" y="7"/>
                  </a:lnTo>
                  <a:lnTo>
                    <a:pt x="1" y="12"/>
                  </a:lnTo>
                  <a:lnTo>
                    <a:pt x="1" y="18"/>
                  </a:lnTo>
                  <a:lnTo>
                    <a:pt x="2" y="23"/>
                  </a:lnTo>
                  <a:lnTo>
                    <a:pt x="2" y="29"/>
                  </a:lnTo>
                  <a:lnTo>
                    <a:pt x="4" y="28"/>
                  </a:lnTo>
                  <a:lnTo>
                    <a:pt x="5" y="27"/>
                  </a:lnTo>
                  <a:lnTo>
                    <a:pt x="7" y="26"/>
                  </a:lnTo>
                  <a:lnTo>
                    <a:pt x="9" y="26"/>
                  </a:lnTo>
                  <a:lnTo>
                    <a:pt x="10" y="25"/>
                  </a:lnTo>
                  <a:lnTo>
                    <a:pt x="12" y="24"/>
                  </a:lnTo>
                  <a:lnTo>
                    <a:pt x="14" y="24"/>
                  </a:lnTo>
                  <a:lnTo>
                    <a:pt x="16" y="23"/>
                  </a:lnTo>
                  <a:lnTo>
                    <a:pt x="15" y="17"/>
                  </a:lnTo>
                  <a:lnTo>
                    <a:pt x="15" y="12"/>
                  </a:lnTo>
                  <a:lnTo>
                    <a:pt x="14" y="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7" name="Freeform 537"/>
            <p:cNvSpPr>
              <a:spLocks/>
            </p:cNvSpPr>
            <p:nvPr/>
          </p:nvSpPr>
          <p:spPr bwMode="auto">
            <a:xfrm>
              <a:off x="3975" y="3119"/>
              <a:ext cx="14" cy="23"/>
            </a:xfrm>
            <a:custGeom>
              <a:avLst/>
              <a:gdLst>
                <a:gd name="T0" fmla="*/ 0 w 14"/>
                <a:gd name="T1" fmla="*/ 3 h 23"/>
                <a:gd name="T2" fmla="*/ 0 w 14"/>
                <a:gd name="T3" fmla="*/ 8 h 23"/>
                <a:gd name="T4" fmla="*/ 0 w 14"/>
                <a:gd name="T5" fmla="*/ 13 h 23"/>
                <a:gd name="T6" fmla="*/ 0 w 14"/>
                <a:gd name="T7" fmla="*/ 18 h 23"/>
                <a:gd name="T8" fmla="*/ 0 w 14"/>
                <a:gd name="T9" fmla="*/ 23 h 23"/>
                <a:gd name="T10" fmla="*/ 2 w 14"/>
                <a:gd name="T11" fmla="*/ 23 h 23"/>
                <a:gd name="T12" fmla="*/ 4 w 14"/>
                <a:gd name="T13" fmla="*/ 22 h 23"/>
                <a:gd name="T14" fmla="*/ 5 w 14"/>
                <a:gd name="T15" fmla="*/ 22 h 23"/>
                <a:gd name="T16" fmla="*/ 7 w 14"/>
                <a:gd name="T17" fmla="*/ 22 h 23"/>
                <a:gd name="T18" fmla="*/ 9 w 14"/>
                <a:gd name="T19" fmla="*/ 22 h 23"/>
                <a:gd name="T20" fmla="*/ 11 w 14"/>
                <a:gd name="T21" fmla="*/ 21 h 23"/>
                <a:gd name="T22" fmla="*/ 12 w 14"/>
                <a:gd name="T23" fmla="*/ 21 h 23"/>
                <a:gd name="T24" fmla="*/ 14 w 14"/>
                <a:gd name="T25" fmla="*/ 21 h 23"/>
                <a:gd name="T26" fmla="*/ 14 w 14"/>
                <a:gd name="T27" fmla="*/ 16 h 23"/>
                <a:gd name="T28" fmla="*/ 14 w 14"/>
                <a:gd name="T29" fmla="*/ 10 h 23"/>
                <a:gd name="T30" fmla="*/ 14 w 14"/>
                <a:gd name="T31" fmla="*/ 5 h 23"/>
                <a:gd name="T32" fmla="*/ 14 w 14"/>
                <a:gd name="T33" fmla="*/ 0 h 23"/>
                <a:gd name="T34" fmla="*/ 12 w 14"/>
                <a:gd name="T35" fmla="*/ 0 h 23"/>
                <a:gd name="T36" fmla="*/ 10 w 14"/>
                <a:gd name="T37" fmla="*/ 1 h 23"/>
                <a:gd name="T38" fmla="*/ 8 w 14"/>
                <a:gd name="T39" fmla="*/ 1 h 23"/>
                <a:gd name="T40" fmla="*/ 7 w 14"/>
                <a:gd name="T41" fmla="*/ 1 h 23"/>
                <a:gd name="T42" fmla="*/ 5 w 14"/>
                <a:gd name="T43" fmla="*/ 2 h 23"/>
                <a:gd name="T44" fmla="*/ 3 w 14"/>
                <a:gd name="T45" fmla="*/ 2 h 23"/>
                <a:gd name="T46" fmla="*/ 2 w 14"/>
                <a:gd name="T47" fmla="*/ 3 h 23"/>
                <a:gd name="T48" fmla="*/ 0 w 14"/>
                <a:gd name="T49" fmla="*/ 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23"/>
                <a:gd name="T77" fmla="*/ 14 w 14"/>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23">
                  <a:moveTo>
                    <a:pt x="0" y="3"/>
                  </a:moveTo>
                  <a:lnTo>
                    <a:pt x="0" y="8"/>
                  </a:lnTo>
                  <a:lnTo>
                    <a:pt x="0" y="13"/>
                  </a:lnTo>
                  <a:lnTo>
                    <a:pt x="0" y="18"/>
                  </a:lnTo>
                  <a:lnTo>
                    <a:pt x="0" y="23"/>
                  </a:lnTo>
                  <a:lnTo>
                    <a:pt x="2" y="23"/>
                  </a:lnTo>
                  <a:lnTo>
                    <a:pt x="4" y="22"/>
                  </a:lnTo>
                  <a:lnTo>
                    <a:pt x="5" y="22"/>
                  </a:lnTo>
                  <a:lnTo>
                    <a:pt x="7" y="22"/>
                  </a:lnTo>
                  <a:lnTo>
                    <a:pt x="9" y="22"/>
                  </a:lnTo>
                  <a:lnTo>
                    <a:pt x="11" y="21"/>
                  </a:lnTo>
                  <a:lnTo>
                    <a:pt x="12" y="21"/>
                  </a:lnTo>
                  <a:lnTo>
                    <a:pt x="14" y="21"/>
                  </a:lnTo>
                  <a:lnTo>
                    <a:pt x="14" y="16"/>
                  </a:lnTo>
                  <a:lnTo>
                    <a:pt x="14" y="10"/>
                  </a:lnTo>
                  <a:lnTo>
                    <a:pt x="14" y="5"/>
                  </a:lnTo>
                  <a:lnTo>
                    <a:pt x="14" y="0"/>
                  </a:lnTo>
                  <a:lnTo>
                    <a:pt x="12" y="0"/>
                  </a:lnTo>
                  <a:lnTo>
                    <a:pt x="10" y="1"/>
                  </a:lnTo>
                  <a:lnTo>
                    <a:pt x="8" y="1"/>
                  </a:lnTo>
                  <a:lnTo>
                    <a:pt x="7" y="1"/>
                  </a:lnTo>
                  <a:lnTo>
                    <a:pt x="5" y="2"/>
                  </a:lnTo>
                  <a:lnTo>
                    <a:pt x="3" y="2"/>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8" name="Freeform 538"/>
            <p:cNvSpPr>
              <a:spLocks/>
            </p:cNvSpPr>
            <p:nvPr/>
          </p:nvSpPr>
          <p:spPr bwMode="auto">
            <a:xfrm>
              <a:off x="3973" y="3076"/>
              <a:ext cx="15" cy="26"/>
            </a:xfrm>
            <a:custGeom>
              <a:avLst/>
              <a:gdLst>
                <a:gd name="T0" fmla="*/ 14 w 15"/>
                <a:gd name="T1" fmla="*/ 0 h 26"/>
                <a:gd name="T2" fmla="*/ 12 w 15"/>
                <a:gd name="T3" fmla="*/ 1 h 26"/>
                <a:gd name="T4" fmla="*/ 10 w 15"/>
                <a:gd name="T5" fmla="*/ 1 h 26"/>
                <a:gd name="T6" fmla="*/ 9 w 15"/>
                <a:gd name="T7" fmla="*/ 2 h 26"/>
                <a:gd name="T8" fmla="*/ 7 w 15"/>
                <a:gd name="T9" fmla="*/ 2 h 26"/>
                <a:gd name="T10" fmla="*/ 5 w 15"/>
                <a:gd name="T11" fmla="*/ 3 h 26"/>
                <a:gd name="T12" fmla="*/ 4 w 15"/>
                <a:gd name="T13" fmla="*/ 4 h 26"/>
                <a:gd name="T14" fmla="*/ 2 w 15"/>
                <a:gd name="T15" fmla="*/ 4 h 26"/>
                <a:gd name="T16" fmla="*/ 0 w 15"/>
                <a:gd name="T17" fmla="*/ 5 h 26"/>
                <a:gd name="T18" fmla="*/ 0 w 15"/>
                <a:gd name="T19" fmla="*/ 10 h 26"/>
                <a:gd name="T20" fmla="*/ 1 w 15"/>
                <a:gd name="T21" fmla="*/ 15 h 26"/>
                <a:gd name="T22" fmla="*/ 1 w 15"/>
                <a:gd name="T23" fmla="*/ 20 h 26"/>
                <a:gd name="T24" fmla="*/ 1 w 15"/>
                <a:gd name="T25" fmla="*/ 26 h 26"/>
                <a:gd name="T26" fmla="*/ 3 w 15"/>
                <a:gd name="T27" fmla="*/ 25 h 26"/>
                <a:gd name="T28" fmla="*/ 5 w 15"/>
                <a:gd name="T29" fmla="*/ 25 h 26"/>
                <a:gd name="T30" fmla="*/ 6 w 15"/>
                <a:gd name="T31" fmla="*/ 24 h 26"/>
                <a:gd name="T32" fmla="*/ 8 w 15"/>
                <a:gd name="T33" fmla="*/ 24 h 26"/>
                <a:gd name="T34" fmla="*/ 10 w 15"/>
                <a:gd name="T35" fmla="*/ 23 h 26"/>
                <a:gd name="T36" fmla="*/ 11 w 15"/>
                <a:gd name="T37" fmla="*/ 23 h 26"/>
                <a:gd name="T38" fmla="*/ 13 w 15"/>
                <a:gd name="T39" fmla="*/ 22 h 26"/>
                <a:gd name="T40" fmla="*/ 15 w 15"/>
                <a:gd name="T41" fmla="*/ 22 h 26"/>
                <a:gd name="T42" fmla="*/ 15 w 15"/>
                <a:gd name="T43" fmla="*/ 16 h 26"/>
                <a:gd name="T44" fmla="*/ 14 w 15"/>
                <a:gd name="T45" fmla="*/ 11 h 26"/>
                <a:gd name="T46" fmla="*/ 14 w 15"/>
                <a:gd name="T47" fmla="*/ 6 h 26"/>
                <a:gd name="T48" fmla="*/ 14 w 1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6"/>
                <a:gd name="T77" fmla="*/ 15 w 15"/>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6">
                  <a:moveTo>
                    <a:pt x="14" y="0"/>
                  </a:moveTo>
                  <a:lnTo>
                    <a:pt x="12" y="1"/>
                  </a:lnTo>
                  <a:lnTo>
                    <a:pt x="10" y="1"/>
                  </a:lnTo>
                  <a:lnTo>
                    <a:pt x="9" y="2"/>
                  </a:lnTo>
                  <a:lnTo>
                    <a:pt x="7" y="2"/>
                  </a:lnTo>
                  <a:lnTo>
                    <a:pt x="5" y="3"/>
                  </a:lnTo>
                  <a:lnTo>
                    <a:pt x="4" y="4"/>
                  </a:lnTo>
                  <a:lnTo>
                    <a:pt x="2" y="4"/>
                  </a:lnTo>
                  <a:lnTo>
                    <a:pt x="0" y="5"/>
                  </a:lnTo>
                  <a:lnTo>
                    <a:pt x="0" y="10"/>
                  </a:lnTo>
                  <a:lnTo>
                    <a:pt x="1" y="15"/>
                  </a:lnTo>
                  <a:lnTo>
                    <a:pt x="1" y="20"/>
                  </a:lnTo>
                  <a:lnTo>
                    <a:pt x="1" y="26"/>
                  </a:lnTo>
                  <a:lnTo>
                    <a:pt x="3" y="25"/>
                  </a:lnTo>
                  <a:lnTo>
                    <a:pt x="5" y="25"/>
                  </a:lnTo>
                  <a:lnTo>
                    <a:pt x="6" y="24"/>
                  </a:lnTo>
                  <a:lnTo>
                    <a:pt x="8" y="24"/>
                  </a:lnTo>
                  <a:lnTo>
                    <a:pt x="10" y="23"/>
                  </a:lnTo>
                  <a:lnTo>
                    <a:pt x="11" y="23"/>
                  </a:lnTo>
                  <a:lnTo>
                    <a:pt x="13" y="22"/>
                  </a:lnTo>
                  <a:lnTo>
                    <a:pt x="15" y="22"/>
                  </a:lnTo>
                  <a:lnTo>
                    <a:pt x="15" y="16"/>
                  </a:lnTo>
                  <a:lnTo>
                    <a:pt x="14" y="11"/>
                  </a:lnTo>
                  <a:lnTo>
                    <a:pt x="14" y="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9" name="Freeform 539"/>
            <p:cNvSpPr>
              <a:spLocks/>
            </p:cNvSpPr>
            <p:nvPr/>
          </p:nvSpPr>
          <p:spPr bwMode="auto">
            <a:xfrm>
              <a:off x="3975" y="3160"/>
              <a:ext cx="14" cy="21"/>
            </a:xfrm>
            <a:custGeom>
              <a:avLst/>
              <a:gdLst>
                <a:gd name="T0" fmla="*/ 0 w 14"/>
                <a:gd name="T1" fmla="*/ 2 h 21"/>
                <a:gd name="T2" fmla="*/ 0 w 14"/>
                <a:gd name="T3" fmla="*/ 6 h 21"/>
                <a:gd name="T4" fmla="*/ 0 w 14"/>
                <a:gd name="T5" fmla="*/ 11 h 21"/>
                <a:gd name="T6" fmla="*/ 0 w 14"/>
                <a:gd name="T7" fmla="*/ 16 h 21"/>
                <a:gd name="T8" fmla="*/ 0 w 14"/>
                <a:gd name="T9" fmla="*/ 21 h 21"/>
                <a:gd name="T10" fmla="*/ 2 w 14"/>
                <a:gd name="T11" fmla="*/ 20 h 21"/>
                <a:gd name="T12" fmla="*/ 4 w 14"/>
                <a:gd name="T13" fmla="*/ 20 h 21"/>
                <a:gd name="T14" fmla="*/ 5 w 14"/>
                <a:gd name="T15" fmla="*/ 20 h 21"/>
                <a:gd name="T16" fmla="*/ 7 w 14"/>
                <a:gd name="T17" fmla="*/ 20 h 21"/>
                <a:gd name="T18" fmla="*/ 9 w 14"/>
                <a:gd name="T19" fmla="*/ 20 h 21"/>
                <a:gd name="T20" fmla="*/ 11 w 14"/>
                <a:gd name="T21" fmla="*/ 20 h 21"/>
                <a:gd name="T22" fmla="*/ 12 w 14"/>
                <a:gd name="T23" fmla="*/ 19 h 21"/>
                <a:gd name="T24" fmla="*/ 14 w 14"/>
                <a:gd name="T25" fmla="*/ 19 h 21"/>
                <a:gd name="T26" fmla="*/ 14 w 14"/>
                <a:gd name="T27" fmla="*/ 14 h 21"/>
                <a:gd name="T28" fmla="*/ 14 w 14"/>
                <a:gd name="T29" fmla="*/ 10 h 21"/>
                <a:gd name="T30" fmla="*/ 14 w 14"/>
                <a:gd name="T31" fmla="*/ 5 h 21"/>
                <a:gd name="T32" fmla="*/ 14 w 14"/>
                <a:gd name="T33" fmla="*/ 0 h 21"/>
                <a:gd name="T34" fmla="*/ 12 w 14"/>
                <a:gd name="T35" fmla="*/ 0 h 21"/>
                <a:gd name="T36" fmla="*/ 11 w 14"/>
                <a:gd name="T37" fmla="*/ 0 h 21"/>
                <a:gd name="T38" fmla="*/ 9 w 14"/>
                <a:gd name="T39" fmla="*/ 0 h 21"/>
                <a:gd name="T40" fmla="*/ 7 w 14"/>
                <a:gd name="T41" fmla="*/ 1 h 21"/>
                <a:gd name="T42" fmla="*/ 5 w 14"/>
                <a:gd name="T43" fmla="*/ 1 h 21"/>
                <a:gd name="T44" fmla="*/ 4 w 14"/>
                <a:gd name="T45" fmla="*/ 1 h 21"/>
                <a:gd name="T46" fmla="*/ 2 w 14"/>
                <a:gd name="T47" fmla="*/ 1 h 21"/>
                <a:gd name="T48" fmla="*/ 0 w 14"/>
                <a:gd name="T49" fmla="*/ 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21"/>
                <a:gd name="T77" fmla="*/ 14 w 14"/>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21">
                  <a:moveTo>
                    <a:pt x="0" y="2"/>
                  </a:moveTo>
                  <a:lnTo>
                    <a:pt x="0" y="6"/>
                  </a:lnTo>
                  <a:lnTo>
                    <a:pt x="0" y="11"/>
                  </a:lnTo>
                  <a:lnTo>
                    <a:pt x="0" y="16"/>
                  </a:lnTo>
                  <a:lnTo>
                    <a:pt x="0" y="21"/>
                  </a:lnTo>
                  <a:lnTo>
                    <a:pt x="2" y="20"/>
                  </a:lnTo>
                  <a:lnTo>
                    <a:pt x="4" y="20"/>
                  </a:lnTo>
                  <a:lnTo>
                    <a:pt x="5" y="20"/>
                  </a:lnTo>
                  <a:lnTo>
                    <a:pt x="7" y="20"/>
                  </a:lnTo>
                  <a:lnTo>
                    <a:pt x="9" y="20"/>
                  </a:lnTo>
                  <a:lnTo>
                    <a:pt x="11" y="20"/>
                  </a:lnTo>
                  <a:lnTo>
                    <a:pt x="12" y="19"/>
                  </a:lnTo>
                  <a:lnTo>
                    <a:pt x="14" y="19"/>
                  </a:lnTo>
                  <a:lnTo>
                    <a:pt x="14" y="14"/>
                  </a:lnTo>
                  <a:lnTo>
                    <a:pt x="14" y="10"/>
                  </a:lnTo>
                  <a:lnTo>
                    <a:pt x="14" y="5"/>
                  </a:lnTo>
                  <a:lnTo>
                    <a:pt x="14" y="0"/>
                  </a:lnTo>
                  <a:lnTo>
                    <a:pt x="12" y="0"/>
                  </a:lnTo>
                  <a:lnTo>
                    <a:pt x="11" y="0"/>
                  </a:lnTo>
                  <a:lnTo>
                    <a:pt x="9" y="0"/>
                  </a:lnTo>
                  <a:lnTo>
                    <a:pt x="7" y="1"/>
                  </a:lnTo>
                  <a:lnTo>
                    <a:pt x="5" y="1"/>
                  </a:lnTo>
                  <a:lnTo>
                    <a:pt x="4" y="1"/>
                  </a:lnTo>
                  <a:lnTo>
                    <a:pt x="2" y="1"/>
                  </a:lnTo>
                  <a:lnTo>
                    <a:pt x="0" y="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0" name="Freeform 540"/>
            <p:cNvSpPr>
              <a:spLocks/>
            </p:cNvSpPr>
            <p:nvPr/>
          </p:nvSpPr>
          <p:spPr bwMode="auto">
            <a:xfrm>
              <a:off x="3966" y="2985"/>
              <a:ext cx="16" cy="30"/>
            </a:xfrm>
            <a:custGeom>
              <a:avLst/>
              <a:gdLst>
                <a:gd name="T0" fmla="*/ 16 w 16"/>
                <a:gd name="T1" fmla="*/ 23 h 30"/>
                <a:gd name="T2" fmla="*/ 15 w 16"/>
                <a:gd name="T3" fmla="*/ 17 h 30"/>
                <a:gd name="T4" fmla="*/ 15 w 16"/>
                <a:gd name="T5" fmla="*/ 11 h 30"/>
                <a:gd name="T6" fmla="*/ 14 w 16"/>
                <a:gd name="T7" fmla="*/ 6 h 30"/>
                <a:gd name="T8" fmla="*/ 14 w 16"/>
                <a:gd name="T9" fmla="*/ 0 h 30"/>
                <a:gd name="T10" fmla="*/ 12 w 16"/>
                <a:gd name="T11" fmla="*/ 0 h 30"/>
                <a:gd name="T12" fmla="*/ 10 w 16"/>
                <a:gd name="T13" fmla="*/ 2 h 30"/>
                <a:gd name="T14" fmla="*/ 9 w 16"/>
                <a:gd name="T15" fmla="*/ 2 h 30"/>
                <a:gd name="T16" fmla="*/ 7 w 16"/>
                <a:gd name="T17" fmla="*/ 3 h 30"/>
                <a:gd name="T18" fmla="*/ 5 w 16"/>
                <a:gd name="T19" fmla="*/ 5 h 30"/>
                <a:gd name="T20" fmla="*/ 4 w 16"/>
                <a:gd name="T21" fmla="*/ 5 h 30"/>
                <a:gd name="T22" fmla="*/ 2 w 16"/>
                <a:gd name="T23" fmla="*/ 6 h 30"/>
                <a:gd name="T24" fmla="*/ 0 w 16"/>
                <a:gd name="T25" fmla="*/ 7 h 30"/>
                <a:gd name="T26" fmla="*/ 1 w 16"/>
                <a:gd name="T27" fmla="*/ 13 h 30"/>
                <a:gd name="T28" fmla="*/ 1 w 16"/>
                <a:gd name="T29" fmla="*/ 19 h 30"/>
                <a:gd name="T30" fmla="*/ 2 w 16"/>
                <a:gd name="T31" fmla="*/ 24 h 30"/>
                <a:gd name="T32" fmla="*/ 3 w 16"/>
                <a:gd name="T33" fmla="*/ 30 h 30"/>
                <a:gd name="T34" fmla="*/ 4 w 16"/>
                <a:gd name="T35" fmla="*/ 29 h 30"/>
                <a:gd name="T36" fmla="*/ 6 w 16"/>
                <a:gd name="T37" fmla="*/ 29 h 30"/>
                <a:gd name="T38" fmla="*/ 8 w 16"/>
                <a:gd name="T39" fmla="*/ 28 h 30"/>
                <a:gd name="T40" fmla="*/ 9 w 16"/>
                <a:gd name="T41" fmla="*/ 27 h 30"/>
                <a:gd name="T42" fmla="*/ 11 w 16"/>
                <a:gd name="T43" fmla="*/ 26 h 30"/>
                <a:gd name="T44" fmla="*/ 13 w 16"/>
                <a:gd name="T45" fmla="*/ 25 h 30"/>
                <a:gd name="T46" fmla="*/ 14 w 16"/>
                <a:gd name="T47" fmla="*/ 24 h 30"/>
                <a:gd name="T48" fmla="*/ 16 w 16"/>
                <a:gd name="T49" fmla="*/ 23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0"/>
                <a:gd name="T77" fmla="*/ 16 w 16"/>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0">
                  <a:moveTo>
                    <a:pt x="16" y="23"/>
                  </a:moveTo>
                  <a:lnTo>
                    <a:pt x="15" y="17"/>
                  </a:lnTo>
                  <a:lnTo>
                    <a:pt x="15" y="11"/>
                  </a:lnTo>
                  <a:lnTo>
                    <a:pt x="14" y="6"/>
                  </a:lnTo>
                  <a:lnTo>
                    <a:pt x="14" y="0"/>
                  </a:lnTo>
                  <a:lnTo>
                    <a:pt x="12" y="0"/>
                  </a:lnTo>
                  <a:lnTo>
                    <a:pt x="10" y="2"/>
                  </a:lnTo>
                  <a:lnTo>
                    <a:pt x="9" y="2"/>
                  </a:lnTo>
                  <a:lnTo>
                    <a:pt x="7" y="3"/>
                  </a:lnTo>
                  <a:lnTo>
                    <a:pt x="5" y="5"/>
                  </a:lnTo>
                  <a:lnTo>
                    <a:pt x="4" y="5"/>
                  </a:lnTo>
                  <a:lnTo>
                    <a:pt x="2" y="6"/>
                  </a:lnTo>
                  <a:lnTo>
                    <a:pt x="0" y="7"/>
                  </a:lnTo>
                  <a:lnTo>
                    <a:pt x="1" y="13"/>
                  </a:lnTo>
                  <a:lnTo>
                    <a:pt x="1" y="19"/>
                  </a:lnTo>
                  <a:lnTo>
                    <a:pt x="2" y="24"/>
                  </a:lnTo>
                  <a:lnTo>
                    <a:pt x="3" y="30"/>
                  </a:lnTo>
                  <a:lnTo>
                    <a:pt x="4" y="29"/>
                  </a:lnTo>
                  <a:lnTo>
                    <a:pt x="6" y="29"/>
                  </a:lnTo>
                  <a:lnTo>
                    <a:pt x="8" y="28"/>
                  </a:lnTo>
                  <a:lnTo>
                    <a:pt x="9" y="27"/>
                  </a:lnTo>
                  <a:lnTo>
                    <a:pt x="11" y="26"/>
                  </a:lnTo>
                  <a:lnTo>
                    <a:pt x="13" y="25"/>
                  </a:lnTo>
                  <a:lnTo>
                    <a:pt x="14" y="24"/>
                  </a:lnTo>
                  <a:lnTo>
                    <a:pt x="1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1" name="Freeform 541"/>
            <p:cNvSpPr>
              <a:spLocks/>
            </p:cNvSpPr>
            <p:nvPr/>
          </p:nvSpPr>
          <p:spPr bwMode="auto">
            <a:xfrm>
              <a:off x="3996" y="3020"/>
              <a:ext cx="16" cy="29"/>
            </a:xfrm>
            <a:custGeom>
              <a:avLst/>
              <a:gdLst>
                <a:gd name="T0" fmla="*/ 2 w 16"/>
                <a:gd name="T1" fmla="*/ 29 h 29"/>
                <a:gd name="T2" fmla="*/ 4 w 16"/>
                <a:gd name="T3" fmla="*/ 29 h 29"/>
                <a:gd name="T4" fmla="*/ 6 w 16"/>
                <a:gd name="T5" fmla="*/ 28 h 29"/>
                <a:gd name="T6" fmla="*/ 8 w 16"/>
                <a:gd name="T7" fmla="*/ 27 h 29"/>
                <a:gd name="T8" fmla="*/ 9 w 16"/>
                <a:gd name="T9" fmla="*/ 27 h 29"/>
                <a:gd name="T10" fmla="*/ 11 w 16"/>
                <a:gd name="T11" fmla="*/ 26 h 29"/>
                <a:gd name="T12" fmla="*/ 13 w 16"/>
                <a:gd name="T13" fmla="*/ 25 h 29"/>
                <a:gd name="T14" fmla="*/ 14 w 16"/>
                <a:gd name="T15" fmla="*/ 25 h 29"/>
                <a:gd name="T16" fmla="*/ 16 w 16"/>
                <a:gd name="T17" fmla="*/ 24 h 29"/>
                <a:gd name="T18" fmla="*/ 16 w 16"/>
                <a:gd name="T19" fmla="*/ 18 h 29"/>
                <a:gd name="T20" fmla="*/ 15 w 16"/>
                <a:gd name="T21" fmla="*/ 12 h 29"/>
                <a:gd name="T22" fmla="*/ 15 w 16"/>
                <a:gd name="T23" fmla="*/ 6 h 29"/>
                <a:gd name="T24" fmla="*/ 14 w 16"/>
                <a:gd name="T25" fmla="*/ 0 h 29"/>
                <a:gd name="T26" fmla="*/ 13 w 16"/>
                <a:gd name="T27" fmla="*/ 1 h 29"/>
                <a:gd name="T28" fmla="*/ 11 w 16"/>
                <a:gd name="T29" fmla="*/ 1 h 29"/>
                <a:gd name="T30" fmla="*/ 9 w 16"/>
                <a:gd name="T31" fmla="*/ 2 h 29"/>
                <a:gd name="T32" fmla="*/ 7 w 16"/>
                <a:gd name="T33" fmla="*/ 3 h 29"/>
                <a:gd name="T34" fmla="*/ 6 w 16"/>
                <a:gd name="T35" fmla="*/ 3 h 29"/>
                <a:gd name="T36" fmla="*/ 4 w 16"/>
                <a:gd name="T37" fmla="*/ 4 h 29"/>
                <a:gd name="T38" fmla="*/ 2 w 16"/>
                <a:gd name="T39" fmla="*/ 5 h 29"/>
                <a:gd name="T40" fmla="*/ 0 w 16"/>
                <a:gd name="T41" fmla="*/ 6 h 29"/>
                <a:gd name="T42" fmla="*/ 1 w 16"/>
                <a:gd name="T43" fmla="*/ 12 h 29"/>
                <a:gd name="T44" fmla="*/ 2 w 16"/>
                <a:gd name="T45" fmla="*/ 18 h 29"/>
                <a:gd name="T46" fmla="*/ 2 w 16"/>
                <a:gd name="T47" fmla="*/ 23 h 29"/>
                <a:gd name="T48" fmla="*/ 2 w 16"/>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9"/>
                <a:gd name="T77" fmla="*/ 16 w 1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9">
                  <a:moveTo>
                    <a:pt x="2" y="29"/>
                  </a:moveTo>
                  <a:lnTo>
                    <a:pt x="4" y="29"/>
                  </a:lnTo>
                  <a:lnTo>
                    <a:pt x="6" y="28"/>
                  </a:lnTo>
                  <a:lnTo>
                    <a:pt x="8" y="27"/>
                  </a:lnTo>
                  <a:lnTo>
                    <a:pt x="9" y="27"/>
                  </a:lnTo>
                  <a:lnTo>
                    <a:pt x="11" y="26"/>
                  </a:lnTo>
                  <a:lnTo>
                    <a:pt x="13" y="25"/>
                  </a:lnTo>
                  <a:lnTo>
                    <a:pt x="14" y="25"/>
                  </a:lnTo>
                  <a:lnTo>
                    <a:pt x="16" y="24"/>
                  </a:lnTo>
                  <a:lnTo>
                    <a:pt x="16" y="18"/>
                  </a:lnTo>
                  <a:lnTo>
                    <a:pt x="15" y="12"/>
                  </a:lnTo>
                  <a:lnTo>
                    <a:pt x="15" y="6"/>
                  </a:lnTo>
                  <a:lnTo>
                    <a:pt x="14" y="0"/>
                  </a:lnTo>
                  <a:lnTo>
                    <a:pt x="13" y="1"/>
                  </a:lnTo>
                  <a:lnTo>
                    <a:pt x="11" y="1"/>
                  </a:lnTo>
                  <a:lnTo>
                    <a:pt x="9" y="2"/>
                  </a:lnTo>
                  <a:lnTo>
                    <a:pt x="7" y="3"/>
                  </a:lnTo>
                  <a:lnTo>
                    <a:pt x="6" y="3"/>
                  </a:lnTo>
                  <a:lnTo>
                    <a:pt x="4" y="4"/>
                  </a:lnTo>
                  <a:lnTo>
                    <a:pt x="2" y="5"/>
                  </a:lnTo>
                  <a:lnTo>
                    <a:pt x="0" y="6"/>
                  </a:lnTo>
                  <a:lnTo>
                    <a:pt x="1" y="12"/>
                  </a:lnTo>
                  <a:lnTo>
                    <a:pt x="2" y="18"/>
                  </a:lnTo>
                  <a:lnTo>
                    <a:pt x="2" y="23"/>
                  </a:lnTo>
                  <a:lnTo>
                    <a:pt x="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2" name="Freeform 542"/>
            <p:cNvSpPr>
              <a:spLocks/>
            </p:cNvSpPr>
            <p:nvPr/>
          </p:nvSpPr>
          <p:spPr bwMode="auto">
            <a:xfrm>
              <a:off x="3992" y="2970"/>
              <a:ext cx="16" cy="32"/>
            </a:xfrm>
            <a:custGeom>
              <a:avLst/>
              <a:gdLst>
                <a:gd name="T0" fmla="*/ 16 w 16"/>
                <a:gd name="T1" fmla="*/ 25 h 32"/>
                <a:gd name="T2" fmla="*/ 15 w 16"/>
                <a:gd name="T3" fmla="*/ 19 h 32"/>
                <a:gd name="T4" fmla="*/ 15 w 16"/>
                <a:gd name="T5" fmla="*/ 12 h 32"/>
                <a:gd name="T6" fmla="*/ 14 w 16"/>
                <a:gd name="T7" fmla="*/ 6 h 32"/>
                <a:gd name="T8" fmla="*/ 13 w 16"/>
                <a:gd name="T9" fmla="*/ 0 h 32"/>
                <a:gd name="T10" fmla="*/ 11 w 16"/>
                <a:gd name="T11" fmla="*/ 1 h 32"/>
                <a:gd name="T12" fmla="*/ 10 w 16"/>
                <a:gd name="T13" fmla="*/ 2 h 32"/>
                <a:gd name="T14" fmla="*/ 8 w 16"/>
                <a:gd name="T15" fmla="*/ 3 h 32"/>
                <a:gd name="T16" fmla="*/ 6 w 16"/>
                <a:gd name="T17" fmla="*/ 4 h 32"/>
                <a:gd name="T18" fmla="*/ 5 w 16"/>
                <a:gd name="T19" fmla="*/ 4 h 32"/>
                <a:gd name="T20" fmla="*/ 3 w 16"/>
                <a:gd name="T21" fmla="*/ 5 h 32"/>
                <a:gd name="T22" fmla="*/ 1 w 16"/>
                <a:gd name="T23" fmla="*/ 6 h 32"/>
                <a:gd name="T24" fmla="*/ 0 w 16"/>
                <a:gd name="T25" fmla="*/ 7 h 32"/>
                <a:gd name="T26" fmla="*/ 0 w 16"/>
                <a:gd name="T27" fmla="*/ 13 h 32"/>
                <a:gd name="T28" fmla="*/ 1 w 16"/>
                <a:gd name="T29" fmla="*/ 20 h 32"/>
                <a:gd name="T30" fmla="*/ 2 w 16"/>
                <a:gd name="T31" fmla="*/ 26 h 32"/>
                <a:gd name="T32" fmla="*/ 2 w 16"/>
                <a:gd name="T33" fmla="*/ 32 h 32"/>
                <a:gd name="T34" fmla="*/ 4 w 16"/>
                <a:gd name="T35" fmla="*/ 31 h 32"/>
                <a:gd name="T36" fmla="*/ 6 w 16"/>
                <a:gd name="T37" fmla="*/ 30 h 32"/>
                <a:gd name="T38" fmla="*/ 7 w 16"/>
                <a:gd name="T39" fmla="*/ 29 h 32"/>
                <a:gd name="T40" fmla="*/ 9 w 16"/>
                <a:gd name="T41" fmla="*/ 28 h 32"/>
                <a:gd name="T42" fmla="*/ 11 w 16"/>
                <a:gd name="T43" fmla="*/ 28 h 32"/>
                <a:gd name="T44" fmla="*/ 12 w 16"/>
                <a:gd name="T45" fmla="*/ 27 h 32"/>
                <a:gd name="T46" fmla="*/ 14 w 16"/>
                <a:gd name="T47" fmla="*/ 26 h 32"/>
                <a:gd name="T48" fmla="*/ 16 w 16"/>
                <a:gd name="T49" fmla="*/ 25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2"/>
                <a:gd name="T77" fmla="*/ 16 w 16"/>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2">
                  <a:moveTo>
                    <a:pt x="16" y="25"/>
                  </a:moveTo>
                  <a:lnTo>
                    <a:pt x="15" y="19"/>
                  </a:lnTo>
                  <a:lnTo>
                    <a:pt x="15" y="12"/>
                  </a:lnTo>
                  <a:lnTo>
                    <a:pt x="14" y="6"/>
                  </a:lnTo>
                  <a:lnTo>
                    <a:pt x="13" y="0"/>
                  </a:lnTo>
                  <a:lnTo>
                    <a:pt x="11" y="1"/>
                  </a:lnTo>
                  <a:lnTo>
                    <a:pt x="10" y="2"/>
                  </a:lnTo>
                  <a:lnTo>
                    <a:pt x="8" y="3"/>
                  </a:lnTo>
                  <a:lnTo>
                    <a:pt x="6" y="4"/>
                  </a:lnTo>
                  <a:lnTo>
                    <a:pt x="5" y="4"/>
                  </a:lnTo>
                  <a:lnTo>
                    <a:pt x="3" y="5"/>
                  </a:lnTo>
                  <a:lnTo>
                    <a:pt x="1" y="6"/>
                  </a:lnTo>
                  <a:lnTo>
                    <a:pt x="0" y="7"/>
                  </a:lnTo>
                  <a:lnTo>
                    <a:pt x="0" y="13"/>
                  </a:lnTo>
                  <a:lnTo>
                    <a:pt x="1" y="20"/>
                  </a:lnTo>
                  <a:lnTo>
                    <a:pt x="2" y="26"/>
                  </a:lnTo>
                  <a:lnTo>
                    <a:pt x="2" y="32"/>
                  </a:lnTo>
                  <a:lnTo>
                    <a:pt x="4" y="31"/>
                  </a:lnTo>
                  <a:lnTo>
                    <a:pt x="6" y="30"/>
                  </a:lnTo>
                  <a:lnTo>
                    <a:pt x="7" y="29"/>
                  </a:lnTo>
                  <a:lnTo>
                    <a:pt x="9" y="28"/>
                  </a:lnTo>
                  <a:lnTo>
                    <a:pt x="11" y="28"/>
                  </a:lnTo>
                  <a:lnTo>
                    <a:pt x="12" y="27"/>
                  </a:lnTo>
                  <a:lnTo>
                    <a:pt x="14" y="26"/>
                  </a:ln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3" name="Freeform 543"/>
            <p:cNvSpPr>
              <a:spLocks/>
            </p:cNvSpPr>
            <p:nvPr/>
          </p:nvSpPr>
          <p:spPr bwMode="auto">
            <a:xfrm>
              <a:off x="4002" y="3114"/>
              <a:ext cx="14" cy="24"/>
            </a:xfrm>
            <a:custGeom>
              <a:avLst/>
              <a:gdLst>
                <a:gd name="T0" fmla="*/ 0 w 14"/>
                <a:gd name="T1" fmla="*/ 24 h 24"/>
                <a:gd name="T2" fmla="*/ 2 w 14"/>
                <a:gd name="T3" fmla="*/ 23 h 24"/>
                <a:gd name="T4" fmla="*/ 4 w 14"/>
                <a:gd name="T5" fmla="*/ 23 h 24"/>
                <a:gd name="T6" fmla="*/ 5 w 14"/>
                <a:gd name="T7" fmla="*/ 23 h 24"/>
                <a:gd name="T8" fmla="*/ 7 w 14"/>
                <a:gd name="T9" fmla="*/ 22 h 24"/>
                <a:gd name="T10" fmla="*/ 9 w 14"/>
                <a:gd name="T11" fmla="*/ 22 h 24"/>
                <a:gd name="T12" fmla="*/ 11 w 14"/>
                <a:gd name="T13" fmla="*/ 22 h 24"/>
                <a:gd name="T14" fmla="*/ 13 w 14"/>
                <a:gd name="T15" fmla="*/ 22 h 24"/>
                <a:gd name="T16" fmla="*/ 14 w 14"/>
                <a:gd name="T17" fmla="*/ 22 h 24"/>
                <a:gd name="T18" fmla="*/ 14 w 14"/>
                <a:gd name="T19" fmla="*/ 16 h 24"/>
                <a:gd name="T20" fmla="*/ 14 w 14"/>
                <a:gd name="T21" fmla="*/ 11 h 24"/>
                <a:gd name="T22" fmla="*/ 14 w 14"/>
                <a:gd name="T23" fmla="*/ 5 h 24"/>
                <a:gd name="T24" fmla="*/ 14 w 14"/>
                <a:gd name="T25" fmla="*/ 0 h 24"/>
                <a:gd name="T26" fmla="*/ 12 w 14"/>
                <a:gd name="T27" fmla="*/ 0 h 24"/>
                <a:gd name="T28" fmla="*/ 10 w 14"/>
                <a:gd name="T29" fmla="*/ 0 h 24"/>
                <a:gd name="T30" fmla="*/ 8 w 14"/>
                <a:gd name="T31" fmla="*/ 0 h 24"/>
                <a:gd name="T32" fmla="*/ 7 w 14"/>
                <a:gd name="T33" fmla="*/ 1 h 24"/>
                <a:gd name="T34" fmla="*/ 5 w 14"/>
                <a:gd name="T35" fmla="*/ 1 h 24"/>
                <a:gd name="T36" fmla="*/ 3 w 14"/>
                <a:gd name="T37" fmla="*/ 2 h 24"/>
                <a:gd name="T38" fmla="*/ 2 w 14"/>
                <a:gd name="T39" fmla="*/ 2 h 24"/>
                <a:gd name="T40" fmla="*/ 0 w 14"/>
                <a:gd name="T41" fmla="*/ 2 h 24"/>
                <a:gd name="T42" fmla="*/ 0 w 14"/>
                <a:gd name="T43" fmla="*/ 8 h 24"/>
                <a:gd name="T44" fmla="*/ 0 w 14"/>
                <a:gd name="T45" fmla="*/ 13 h 24"/>
                <a:gd name="T46" fmla="*/ 0 w 14"/>
                <a:gd name="T47" fmla="*/ 18 h 24"/>
                <a:gd name="T48" fmla="*/ 0 w 14"/>
                <a:gd name="T49" fmla="*/ 24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24"/>
                <a:gd name="T77" fmla="*/ 14 w 1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24">
                  <a:moveTo>
                    <a:pt x="0" y="24"/>
                  </a:moveTo>
                  <a:lnTo>
                    <a:pt x="2" y="23"/>
                  </a:lnTo>
                  <a:lnTo>
                    <a:pt x="4" y="23"/>
                  </a:lnTo>
                  <a:lnTo>
                    <a:pt x="5" y="23"/>
                  </a:lnTo>
                  <a:lnTo>
                    <a:pt x="7" y="22"/>
                  </a:lnTo>
                  <a:lnTo>
                    <a:pt x="9" y="22"/>
                  </a:lnTo>
                  <a:lnTo>
                    <a:pt x="11" y="22"/>
                  </a:lnTo>
                  <a:lnTo>
                    <a:pt x="13" y="22"/>
                  </a:lnTo>
                  <a:lnTo>
                    <a:pt x="14" y="22"/>
                  </a:lnTo>
                  <a:lnTo>
                    <a:pt x="14" y="16"/>
                  </a:lnTo>
                  <a:lnTo>
                    <a:pt x="14" y="11"/>
                  </a:lnTo>
                  <a:lnTo>
                    <a:pt x="14" y="5"/>
                  </a:lnTo>
                  <a:lnTo>
                    <a:pt x="14" y="0"/>
                  </a:lnTo>
                  <a:lnTo>
                    <a:pt x="12" y="0"/>
                  </a:lnTo>
                  <a:lnTo>
                    <a:pt x="10" y="0"/>
                  </a:lnTo>
                  <a:lnTo>
                    <a:pt x="8" y="0"/>
                  </a:lnTo>
                  <a:lnTo>
                    <a:pt x="7" y="1"/>
                  </a:lnTo>
                  <a:lnTo>
                    <a:pt x="5" y="1"/>
                  </a:lnTo>
                  <a:lnTo>
                    <a:pt x="3" y="2"/>
                  </a:lnTo>
                  <a:lnTo>
                    <a:pt x="2" y="2"/>
                  </a:lnTo>
                  <a:lnTo>
                    <a:pt x="0" y="2"/>
                  </a:lnTo>
                  <a:lnTo>
                    <a:pt x="0" y="8"/>
                  </a:lnTo>
                  <a:lnTo>
                    <a:pt x="0" y="13"/>
                  </a:lnTo>
                  <a:lnTo>
                    <a:pt x="0" y="18"/>
                  </a:lnTo>
                  <a:lnTo>
                    <a:pt x="0" y="2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4" name="Freeform 544"/>
            <p:cNvSpPr>
              <a:spLocks/>
            </p:cNvSpPr>
            <p:nvPr/>
          </p:nvSpPr>
          <p:spPr bwMode="auto">
            <a:xfrm>
              <a:off x="4000" y="3068"/>
              <a:ext cx="15" cy="27"/>
            </a:xfrm>
            <a:custGeom>
              <a:avLst/>
              <a:gdLst>
                <a:gd name="T0" fmla="*/ 1 w 15"/>
                <a:gd name="T1" fmla="*/ 27 h 27"/>
                <a:gd name="T2" fmla="*/ 3 w 15"/>
                <a:gd name="T3" fmla="*/ 26 h 27"/>
                <a:gd name="T4" fmla="*/ 4 w 15"/>
                <a:gd name="T5" fmla="*/ 25 h 27"/>
                <a:gd name="T6" fmla="*/ 6 w 15"/>
                <a:gd name="T7" fmla="*/ 25 h 27"/>
                <a:gd name="T8" fmla="*/ 8 w 15"/>
                <a:gd name="T9" fmla="*/ 25 h 27"/>
                <a:gd name="T10" fmla="*/ 10 w 15"/>
                <a:gd name="T11" fmla="*/ 24 h 27"/>
                <a:gd name="T12" fmla="*/ 12 w 15"/>
                <a:gd name="T13" fmla="*/ 24 h 27"/>
                <a:gd name="T14" fmla="*/ 13 w 15"/>
                <a:gd name="T15" fmla="*/ 24 h 27"/>
                <a:gd name="T16" fmla="*/ 15 w 15"/>
                <a:gd name="T17" fmla="*/ 23 h 27"/>
                <a:gd name="T18" fmla="*/ 15 w 15"/>
                <a:gd name="T19" fmla="*/ 17 h 27"/>
                <a:gd name="T20" fmla="*/ 15 w 15"/>
                <a:gd name="T21" fmla="*/ 11 h 27"/>
                <a:gd name="T22" fmla="*/ 14 w 15"/>
                <a:gd name="T23" fmla="*/ 6 h 27"/>
                <a:gd name="T24" fmla="*/ 14 w 15"/>
                <a:gd name="T25" fmla="*/ 0 h 27"/>
                <a:gd name="T26" fmla="*/ 12 w 15"/>
                <a:gd name="T27" fmla="*/ 0 h 27"/>
                <a:gd name="T28" fmla="*/ 10 w 15"/>
                <a:gd name="T29" fmla="*/ 1 h 27"/>
                <a:gd name="T30" fmla="*/ 9 w 15"/>
                <a:gd name="T31" fmla="*/ 1 h 27"/>
                <a:gd name="T32" fmla="*/ 7 w 15"/>
                <a:gd name="T33" fmla="*/ 2 h 27"/>
                <a:gd name="T34" fmla="*/ 5 w 15"/>
                <a:gd name="T35" fmla="*/ 2 h 27"/>
                <a:gd name="T36" fmla="*/ 3 w 15"/>
                <a:gd name="T37" fmla="*/ 3 h 27"/>
                <a:gd name="T38" fmla="*/ 2 w 15"/>
                <a:gd name="T39" fmla="*/ 3 h 27"/>
                <a:gd name="T40" fmla="*/ 0 w 15"/>
                <a:gd name="T41" fmla="*/ 4 h 27"/>
                <a:gd name="T42" fmla="*/ 0 w 15"/>
                <a:gd name="T43" fmla="*/ 10 h 27"/>
                <a:gd name="T44" fmla="*/ 0 w 15"/>
                <a:gd name="T45" fmla="*/ 15 h 27"/>
                <a:gd name="T46" fmla="*/ 1 w 15"/>
                <a:gd name="T47" fmla="*/ 21 h 27"/>
                <a:gd name="T48" fmla="*/ 1 w 15"/>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7"/>
                <a:gd name="T77" fmla="*/ 15 w 15"/>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7">
                  <a:moveTo>
                    <a:pt x="1" y="27"/>
                  </a:moveTo>
                  <a:lnTo>
                    <a:pt x="3" y="26"/>
                  </a:lnTo>
                  <a:lnTo>
                    <a:pt x="4" y="25"/>
                  </a:lnTo>
                  <a:lnTo>
                    <a:pt x="6" y="25"/>
                  </a:lnTo>
                  <a:lnTo>
                    <a:pt x="8" y="25"/>
                  </a:lnTo>
                  <a:lnTo>
                    <a:pt x="10" y="24"/>
                  </a:lnTo>
                  <a:lnTo>
                    <a:pt x="12" y="24"/>
                  </a:lnTo>
                  <a:lnTo>
                    <a:pt x="13" y="24"/>
                  </a:lnTo>
                  <a:lnTo>
                    <a:pt x="15" y="23"/>
                  </a:lnTo>
                  <a:lnTo>
                    <a:pt x="15" y="17"/>
                  </a:lnTo>
                  <a:lnTo>
                    <a:pt x="15" y="11"/>
                  </a:lnTo>
                  <a:lnTo>
                    <a:pt x="14" y="6"/>
                  </a:lnTo>
                  <a:lnTo>
                    <a:pt x="14" y="0"/>
                  </a:lnTo>
                  <a:lnTo>
                    <a:pt x="12" y="0"/>
                  </a:lnTo>
                  <a:lnTo>
                    <a:pt x="10" y="1"/>
                  </a:lnTo>
                  <a:lnTo>
                    <a:pt x="9" y="1"/>
                  </a:lnTo>
                  <a:lnTo>
                    <a:pt x="7" y="2"/>
                  </a:lnTo>
                  <a:lnTo>
                    <a:pt x="5" y="2"/>
                  </a:lnTo>
                  <a:lnTo>
                    <a:pt x="3" y="3"/>
                  </a:lnTo>
                  <a:lnTo>
                    <a:pt x="2" y="3"/>
                  </a:lnTo>
                  <a:lnTo>
                    <a:pt x="0" y="4"/>
                  </a:lnTo>
                  <a:lnTo>
                    <a:pt x="0" y="10"/>
                  </a:lnTo>
                  <a:lnTo>
                    <a:pt x="0" y="15"/>
                  </a:lnTo>
                  <a:lnTo>
                    <a:pt x="1" y="21"/>
                  </a:lnTo>
                  <a:lnTo>
                    <a:pt x="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5" name="Freeform 545"/>
            <p:cNvSpPr>
              <a:spLocks/>
            </p:cNvSpPr>
            <p:nvPr/>
          </p:nvSpPr>
          <p:spPr bwMode="auto">
            <a:xfrm>
              <a:off x="4002" y="3157"/>
              <a:ext cx="15" cy="22"/>
            </a:xfrm>
            <a:custGeom>
              <a:avLst/>
              <a:gdLst>
                <a:gd name="T0" fmla="*/ 15 w 15"/>
                <a:gd name="T1" fmla="*/ 0 h 22"/>
                <a:gd name="T2" fmla="*/ 13 w 15"/>
                <a:gd name="T3" fmla="*/ 0 h 22"/>
                <a:gd name="T4" fmla="*/ 11 w 15"/>
                <a:gd name="T5" fmla="*/ 0 h 22"/>
                <a:gd name="T6" fmla="*/ 9 w 15"/>
                <a:gd name="T7" fmla="*/ 0 h 22"/>
                <a:gd name="T8" fmla="*/ 8 w 15"/>
                <a:gd name="T9" fmla="*/ 1 h 22"/>
                <a:gd name="T10" fmla="*/ 6 w 15"/>
                <a:gd name="T11" fmla="*/ 1 h 22"/>
                <a:gd name="T12" fmla="*/ 4 w 15"/>
                <a:gd name="T13" fmla="*/ 1 h 22"/>
                <a:gd name="T14" fmla="*/ 2 w 15"/>
                <a:gd name="T15" fmla="*/ 1 h 22"/>
                <a:gd name="T16" fmla="*/ 0 w 15"/>
                <a:gd name="T17" fmla="*/ 2 h 22"/>
                <a:gd name="T18" fmla="*/ 0 w 15"/>
                <a:gd name="T19" fmla="*/ 7 h 22"/>
                <a:gd name="T20" fmla="*/ 0 w 15"/>
                <a:gd name="T21" fmla="*/ 12 h 22"/>
                <a:gd name="T22" fmla="*/ 0 w 15"/>
                <a:gd name="T23" fmla="*/ 17 h 22"/>
                <a:gd name="T24" fmla="*/ 0 w 15"/>
                <a:gd name="T25" fmla="*/ 22 h 22"/>
                <a:gd name="T26" fmla="*/ 2 w 15"/>
                <a:gd name="T27" fmla="*/ 22 h 22"/>
                <a:gd name="T28" fmla="*/ 4 w 15"/>
                <a:gd name="T29" fmla="*/ 22 h 22"/>
                <a:gd name="T30" fmla="*/ 5 w 15"/>
                <a:gd name="T31" fmla="*/ 22 h 22"/>
                <a:gd name="T32" fmla="*/ 7 w 15"/>
                <a:gd name="T33" fmla="*/ 21 h 22"/>
                <a:gd name="T34" fmla="*/ 9 w 15"/>
                <a:gd name="T35" fmla="*/ 21 h 22"/>
                <a:gd name="T36" fmla="*/ 11 w 15"/>
                <a:gd name="T37" fmla="*/ 21 h 22"/>
                <a:gd name="T38" fmla="*/ 13 w 15"/>
                <a:gd name="T39" fmla="*/ 21 h 22"/>
                <a:gd name="T40" fmla="*/ 14 w 15"/>
                <a:gd name="T41" fmla="*/ 21 h 22"/>
                <a:gd name="T42" fmla="*/ 14 w 15"/>
                <a:gd name="T43" fmla="*/ 16 h 22"/>
                <a:gd name="T44" fmla="*/ 15 w 15"/>
                <a:gd name="T45" fmla="*/ 11 h 22"/>
                <a:gd name="T46" fmla="*/ 15 w 15"/>
                <a:gd name="T47" fmla="*/ 5 h 22"/>
                <a:gd name="T48" fmla="*/ 15 w 15"/>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2"/>
                <a:gd name="T77" fmla="*/ 15 w 1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2">
                  <a:moveTo>
                    <a:pt x="15" y="0"/>
                  </a:moveTo>
                  <a:lnTo>
                    <a:pt x="13" y="0"/>
                  </a:lnTo>
                  <a:lnTo>
                    <a:pt x="11" y="0"/>
                  </a:lnTo>
                  <a:lnTo>
                    <a:pt x="9" y="0"/>
                  </a:lnTo>
                  <a:lnTo>
                    <a:pt x="8" y="1"/>
                  </a:lnTo>
                  <a:lnTo>
                    <a:pt x="6" y="1"/>
                  </a:lnTo>
                  <a:lnTo>
                    <a:pt x="4" y="1"/>
                  </a:lnTo>
                  <a:lnTo>
                    <a:pt x="2" y="1"/>
                  </a:lnTo>
                  <a:lnTo>
                    <a:pt x="0" y="2"/>
                  </a:lnTo>
                  <a:lnTo>
                    <a:pt x="0" y="7"/>
                  </a:lnTo>
                  <a:lnTo>
                    <a:pt x="0" y="12"/>
                  </a:lnTo>
                  <a:lnTo>
                    <a:pt x="0" y="17"/>
                  </a:lnTo>
                  <a:lnTo>
                    <a:pt x="0" y="22"/>
                  </a:lnTo>
                  <a:lnTo>
                    <a:pt x="2" y="22"/>
                  </a:lnTo>
                  <a:lnTo>
                    <a:pt x="4" y="22"/>
                  </a:lnTo>
                  <a:lnTo>
                    <a:pt x="5" y="22"/>
                  </a:lnTo>
                  <a:lnTo>
                    <a:pt x="7" y="21"/>
                  </a:lnTo>
                  <a:lnTo>
                    <a:pt x="9" y="21"/>
                  </a:lnTo>
                  <a:lnTo>
                    <a:pt x="11" y="21"/>
                  </a:lnTo>
                  <a:lnTo>
                    <a:pt x="13" y="21"/>
                  </a:lnTo>
                  <a:lnTo>
                    <a:pt x="14" y="21"/>
                  </a:lnTo>
                  <a:lnTo>
                    <a:pt x="14" y="16"/>
                  </a:lnTo>
                  <a:lnTo>
                    <a:pt x="15" y="11"/>
                  </a:lnTo>
                  <a:lnTo>
                    <a:pt x="15" y="5"/>
                  </a:lnTo>
                  <a:lnTo>
                    <a:pt x="1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6" name="Freeform 546"/>
            <p:cNvSpPr>
              <a:spLocks/>
            </p:cNvSpPr>
            <p:nvPr/>
          </p:nvSpPr>
          <p:spPr bwMode="auto">
            <a:xfrm>
              <a:off x="4053" y="3077"/>
              <a:ext cx="16" cy="25"/>
            </a:xfrm>
            <a:custGeom>
              <a:avLst/>
              <a:gdLst>
                <a:gd name="T0" fmla="*/ 15 w 16"/>
                <a:gd name="T1" fmla="*/ 0 h 25"/>
                <a:gd name="T2" fmla="*/ 13 w 16"/>
                <a:gd name="T3" fmla="*/ 0 h 25"/>
                <a:gd name="T4" fmla="*/ 11 w 16"/>
                <a:gd name="T5" fmla="*/ 1 h 25"/>
                <a:gd name="T6" fmla="*/ 9 w 16"/>
                <a:gd name="T7" fmla="*/ 1 h 25"/>
                <a:gd name="T8" fmla="*/ 7 w 16"/>
                <a:gd name="T9" fmla="*/ 1 h 25"/>
                <a:gd name="T10" fmla="*/ 6 w 16"/>
                <a:gd name="T11" fmla="*/ 2 h 25"/>
                <a:gd name="T12" fmla="*/ 4 w 16"/>
                <a:gd name="T13" fmla="*/ 2 h 25"/>
                <a:gd name="T14" fmla="*/ 2 w 16"/>
                <a:gd name="T15" fmla="*/ 3 h 25"/>
                <a:gd name="T16" fmla="*/ 0 w 16"/>
                <a:gd name="T17" fmla="*/ 3 h 25"/>
                <a:gd name="T18" fmla="*/ 1 w 16"/>
                <a:gd name="T19" fmla="*/ 8 h 25"/>
                <a:gd name="T20" fmla="*/ 1 w 16"/>
                <a:gd name="T21" fmla="*/ 14 h 25"/>
                <a:gd name="T22" fmla="*/ 1 w 16"/>
                <a:gd name="T23" fmla="*/ 19 h 25"/>
                <a:gd name="T24" fmla="*/ 1 w 16"/>
                <a:gd name="T25" fmla="*/ 25 h 25"/>
                <a:gd name="T26" fmla="*/ 3 w 16"/>
                <a:gd name="T27" fmla="*/ 24 h 25"/>
                <a:gd name="T28" fmla="*/ 5 w 16"/>
                <a:gd name="T29" fmla="*/ 24 h 25"/>
                <a:gd name="T30" fmla="*/ 7 w 16"/>
                <a:gd name="T31" fmla="*/ 24 h 25"/>
                <a:gd name="T32" fmla="*/ 9 w 16"/>
                <a:gd name="T33" fmla="*/ 24 h 25"/>
                <a:gd name="T34" fmla="*/ 10 w 16"/>
                <a:gd name="T35" fmla="*/ 23 h 25"/>
                <a:gd name="T36" fmla="*/ 12 w 16"/>
                <a:gd name="T37" fmla="*/ 23 h 25"/>
                <a:gd name="T38" fmla="*/ 14 w 16"/>
                <a:gd name="T39" fmla="*/ 23 h 25"/>
                <a:gd name="T40" fmla="*/ 16 w 16"/>
                <a:gd name="T41" fmla="*/ 23 h 25"/>
                <a:gd name="T42" fmla="*/ 15 w 16"/>
                <a:gd name="T43" fmla="*/ 17 h 25"/>
                <a:gd name="T44" fmla="*/ 15 w 16"/>
                <a:gd name="T45" fmla="*/ 11 h 25"/>
                <a:gd name="T46" fmla="*/ 15 w 16"/>
                <a:gd name="T47" fmla="*/ 6 h 25"/>
                <a:gd name="T48" fmla="*/ 15 w 16"/>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5"/>
                <a:gd name="T77" fmla="*/ 16 w 16"/>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5">
                  <a:moveTo>
                    <a:pt x="15" y="0"/>
                  </a:moveTo>
                  <a:lnTo>
                    <a:pt x="13" y="0"/>
                  </a:lnTo>
                  <a:lnTo>
                    <a:pt x="11" y="1"/>
                  </a:lnTo>
                  <a:lnTo>
                    <a:pt x="9" y="1"/>
                  </a:lnTo>
                  <a:lnTo>
                    <a:pt x="7" y="1"/>
                  </a:lnTo>
                  <a:lnTo>
                    <a:pt x="6" y="2"/>
                  </a:lnTo>
                  <a:lnTo>
                    <a:pt x="4" y="2"/>
                  </a:lnTo>
                  <a:lnTo>
                    <a:pt x="2" y="3"/>
                  </a:lnTo>
                  <a:lnTo>
                    <a:pt x="0" y="3"/>
                  </a:lnTo>
                  <a:lnTo>
                    <a:pt x="1" y="8"/>
                  </a:lnTo>
                  <a:lnTo>
                    <a:pt x="1" y="14"/>
                  </a:lnTo>
                  <a:lnTo>
                    <a:pt x="1" y="19"/>
                  </a:lnTo>
                  <a:lnTo>
                    <a:pt x="1" y="25"/>
                  </a:lnTo>
                  <a:lnTo>
                    <a:pt x="3" y="24"/>
                  </a:lnTo>
                  <a:lnTo>
                    <a:pt x="5" y="24"/>
                  </a:lnTo>
                  <a:lnTo>
                    <a:pt x="7" y="24"/>
                  </a:lnTo>
                  <a:lnTo>
                    <a:pt x="9" y="24"/>
                  </a:lnTo>
                  <a:lnTo>
                    <a:pt x="10" y="23"/>
                  </a:lnTo>
                  <a:lnTo>
                    <a:pt x="12" y="23"/>
                  </a:lnTo>
                  <a:lnTo>
                    <a:pt x="14" y="23"/>
                  </a:lnTo>
                  <a:lnTo>
                    <a:pt x="16" y="23"/>
                  </a:lnTo>
                  <a:lnTo>
                    <a:pt x="15" y="17"/>
                  </a:lnTo>
                  <a:lnTo>
                    <a:pt x="15" y="11"/>
                  </a:lnTo>
                  <a:lnTo>
                    <a:pt x="15" y="6"/>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7" name="Freeform 547"/>
            <p:cNvSpPr>
              <a:spLocks/>
            </p:cNvSpPr>
            <p:nvPr/>
          </p:nvSpPr>
          <p:spPr bwMode="auto">
            <a:xfrm>
              <a:off x="4055" y="3122"/>
              <a:ext cx="15" cy="23"/>
            </a:xfrm>
            <a:custGeom>
              <a:avLst/>
              <a:gdLst>
                <a:gd name="T0" fmla="*/ 15 w 15"/>
                <a:gd name="T1" fmla="*/ 0 h 23"/>
                <a:gd name="T2" fmla="*/ 13 w 15"/>
                <a:gd name="T3" fmla="*/ 0 h 23"/>
                <a:gd name="T4" fmla="*/ 11 w 15"/>
                <a:gd name="T5" fmla="*/ 0 h 23"/>
                <a:gd name="T6" fmla="*/ 9 w 15"/>
                <a:gd name="T7" fmla="*/ 0 h 23"/>
                <a:gd name="T8" fmla="*/ 7 w 15"/>
                <a:gd name="T9" fmla="*/ 1 h 23"/>
                <a:gd name="T10" fmla="*/ 5 w 15"/>
                <a:gd name="T11" fmla="*/ 1 h 23"/>
                <a:gd name="T12" fmla="*/ 4 w 15"/>
                <a:gd name="T13" fmla="*/ 1 h 23"/>
                <a:gd name="T14" fmla="*/ 2 w 15"/>
                <a:gd name="T15" fmla="*/ 1 h 23"/>
                <a:gd name="T16" fmla="*/ 0 w 15"/>
                <a:gd name="T17" fmla="*/ 1 h 23"/>
                <a:gd name="T18" fmla="*/ 0 w 15"/>
                <a:gd name="T19" fmla="*/ 7 h 23"/>
                <a:gd name="T20" fmla="*/ 0 w 15"/>
                <a:gd name="T21" fmla="*/ 12 h 23"/>
                <a:gd name="T22" fmla="*/ 0 w 15"/>
                <a:gd name="T23" fmla="*/ 18 h 23"/>
                <a:gd name="T24" fmla="*/ 0 w 15"/>
                <a:gd name="T25" fmla="*/ 23 h 23"/>
                <a:gd name="T26" fmla="*/ 2 w 15"/>
                <a:gd name="T27" fmla="*/ 23 h 23"/>
                <a:gd name="T28" fmla="*/ 4 w 15"/>
                <a:gd name="T29" fmla="*/ 23 h 23"/>
                <a:gd name="T30" fmla="*/ 5 w 15"/>
                <a:gd name="T31" fmla="*/ 23 h 23"/>
                <a:gd name="T32" fmla="*/ 7 w 15"/>
                <a:gd name="T33" fmla="*/ 22 h 23"/>
                <a:gd name="T34" fmla="*/ 9 w 15"/>
                <a:gd name="T35" fmla="*/ 22 h 23"/>
                <a:gd name="T36" fmla="*/ 11 w 15"/>
                <a:gd name="T37" fmla="*/ 22 h 23"/>
                <a:gd name="T38" fmla="*/ 13 w 15"/>
                <a:gd name="T39" fmla="*/ 22 h 23"/>
                <a:gd name="T40" fmla="*/ 15 w 15"/>
                <a:gd name="T41" fmla="*/ 22 h 23"/>
                <a:gd name="T42" fmla="*/ 15 w 15"/>
                <a:gd name="T43" fmla="*/ 16 h 23"/>
                <a:gd name="T44" fmla="*/ 15 w 15"/>
                <a:gd name="T45" fmla="*/ 11 h 23"/>
                <a:gd name="T46" fmla="*/ 15 w 15"/>
                <a:gd name="T47" fmla="*/ 5 h 23"/>
                <a:gd name="T48" fmla="*/ 15 w 15"/>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3"/>
                <a:gd name="T77" fmla="*/ 15 w 15"/>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3">
                  <a:moveTo>
                    <a:pt x="15" y="0"/>
                  </a:moveTo>
                  <a:lnTo>
                    <a:pt x="13" y="0"/>
                  </a:lnTo>
                  <a:lnTo>
                    <a:pt x="11" y="0"/>
                  </a:lnTo>
                  <a:lnTo>
                    <a:pt x="9" y="0"/>
                  </a:lnTo>
                  <a:lnTo>
                    <a:pt x="7" y="1"/>
                  </a:lnTo>
                  <a:lnTo>
                    <a:pt x="5" y="1"/>
                  </a:lnTo>
                  <a:lnTo>
                    <a:pt x="4" y="1"/>
                  </a:lnTo>
                  <a:lnTo>
                    <a:pt x="2" y="1"/>
                  </a:lnTo>
                  <a:lnTo>
                    <a:pt x="0" y="1"/>
                  </a:lnTo>
                  <a:lnTo>
                    <a:pt x="0" y="7"/>
                  </a:lnTo>
                  <a:lnTo>
                    <a:pt x="0" y="12"/>
                  </a:lnTo>
                  <a:lnTo>
                    <a:pt x="0" y="18"/>
                  </a:lnTo>
                  <a:lnTo>
                    <a:pt x="0" y="23"/>
                  </a:lnTo>
                  <a:lnTo>
                    <a:pt x="2" y="23"/>
                  </a:lnTo>
                  <a:lnTo>
                    <a:pt x="4" y="23"/>
                  </a:lnTo>
                  <a:lnTo>
                    <a:pt x="5" y="23"/>
                  </a:lnTo>
                  <a:lnTo>
                    <a:pt x="7" y="22"/>
                  </a:lnTo>
                  <a:lnTo>
                    <a:pt x="9" y="22"/>
                  </a:lnTo>
                  <a:lnTo>
                    <a:pt x="11" y="22"/>
                  </a:lnTo>
                  <a:lnTo>
                    <a:pt x="13" y="22"/>
                  </a:lnTo>
                  <a:lnTo>
                    <a:pt x="15" y="22"/>
                  </a:lnTo>
                  <a:lnTo>
                    <a:pt x="15" y="16"/>
                  </a:lnTo>
                  <a:lnTo>
                    <a:pt x="15" y="11"/>
                  </a:lnTo>
                  <a:lnTo>
                    <a:pt x="15" y="5"/>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8" name="Freeform 548"/>
            <p:cNvSpPr>
              <a:spLocks/>
            </p:cNvSpPr>
            <p:nvPr/>
          </p:nvSpPr>
          <p:spPr bwMode="auto">
            <a:xfrm>
              <a:off x="4055" y="3166"/>
              <a:ext cx="15" cy="22"/>
            </a:xfrm>
            <a:custGeom>
              <a:avLst/>
              <a:gdLst>
                <a:gd name="T0" fmla="*/ 0 w 15"/>
                <a:gd name="T1" fmla="*/ 1 h 22"/>
                <a:gd name="T2" fmla="*/ 0 w 15"/>
                <a:gd name="T3" fmla="*/ 6 h 22"/>
                <a:gd name="T4" fmla="*/ 0 w 15"/>
                <a:gd name="T5" fmla="*/ 11 h 22"/>
                <a:gd name="T6" fmla="*/ 0 w 15"/>
                <a:gd name="T7" fmla="*/ 17 h 22"/>
                <a:gd name="T8" fmla="*/ 0 w 15"/>
                <a:gd name="T9" fmla="*/ 22 h 22"/>
                <a:gd name="T10" fmla="*/ 1 w 15"/>
                <a:gd name="T11" fmla="*/ 22 h 22"/>
                <a:gd name="T12" fmla="*/ 3 w 15"/>
                <a:gd name="T13" fmla="*/ 22 h 22"/>
                <a:gd name="T14" fmla="*/ 5 w 15"/>
                <a:gd name="T15" fmla="*/ 22 h 22"/>
                <a:gd name="T16" fmla="*/ 7 w 15"/>
                <a:gd name="T17" fmla="*/ 22 h 22"/>
                <a:gd name="T18" fmla="*/ 8 w 15"/>
                <a:gd name="T19" fmla="*/ 22 h 22"/>
                <a:gd name="T20" fmla="*/ 10 w 15"/>
                <a:gd name="T21" fmla="*/ 22 h 22"/>
                <a:gd name="T22" fmla="*/ 12 w 15"/>
                <a:gd name="T23" fmla="*/ 22 h 22"/>
                <a:gd name="T24" fmla="*/ 14 w 15"/>
                <a:gd name="T25" fmla="*/ 22 h 22"/>
                <a:gd name="T26" fmla="*/ 14 w 15"/>
                <a:gd name="T27" fmla="*/ 16 h 22"/>
                <a:gd name="T28" fmla="*/ 14 w 15"/>
                <a:gd name="T29" fmla="*/ 11 h 22"/>
                <a:gd name="T30" fmla="*/ 15 w 15"/>
                <a:gd name="T31" fmla="*/ 6 h 22"/>
                <a:gd name="T32" fmla="*/ 15 w 15"/>
                <a:gd name="T33" fmla="*/ 0 h 22"/>
                <a:gd name="T34" fmla="*/ 13 w 15"/>
                <a:gd name="T35" fmla="*/ 0 h 22"/>
                <a:gd name="T36" fmla="*/ 11 w 15"/>
                <a:gd name="T37" fmla="*/ 0 h 22"/>
                <a:gd name="T38" fmla="*/ 9 w 15"/>
                <a:gd name="T39" fmla="*/ 0 h 22"/>
                <a:gd name="T40" fmla="*/ 7 w 15"/>
                <a:gd name="T41" fmla="*/ 0 h 22"/>
                <a:gd name="T42" fmla="*/ 5 w 15"/>
                <a:gd name="T43" fmla="*/ 0 h 22"/>
                <a:gd name="T44" fmla="*/ 4 w 15"/>
                <a:gd name="T45" fmla="*/ 0 h 22"/>
                <a:gd name="T46" fmla="*/ 2 w 15"/>
                <a:gd name="T47" fmla="*/ 1 h 22"/>
                <a:gd name="T48" fmla="*/ 0 w 15"/>
                <a:gd name="T49" fmla="*/ 1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2"/>
                <a:gd name="T77" fmla="*/ 15 w 15"/>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2">
                  <a:moveTo>
                    <a:pt x="0" y="1"/>
                  </a:moveTo>
                  <a:lnTo>
                    <a:pt x="0" y="6"/>
                  </a:lnTo>
                  <a:lnTo>
                    <a:pt x="0" y="11"/>
                  </a:lnTo>
                  <a:lnTo>
                    <a:pt x="0" y="17"/>
                  </a:lnTo>
                  <a:lnTo>
                    <a:pt x="0" y="22"/>
                  </a:lnTo>
                  <a:lnTo>
                    <a:pt x="1" y="22"/>
                  </a:lnTo>
                  <a:lnTo>
                    <a:pt x="3" y="22"/>
                  </a:lnTo>
                  <a:lnTo>
                    <a:pt x="5" y="22"/>
                  </a:lnTo>
                  <a:lnTo>
                    <a:pt x="7" y="22"/>
                  </a:lnTo>
                  <a:lnTo>
                    <a:pt x="8" y="22"/>
                  </a:lnTo>
                  <a:lnTo>
                    <a:pt x="10" y="22"/>
                  </a:lnTo>
                  <a:lnTo>
                    <a:pt x="12" y="22"/>
                  </a:lnTo>
                  <a:lnTo>
                    <a:pt x="14" y="22"/>
                  </a:lnTo>
                  <a:lnTo>
                    <a:pt x="14" y="16"/>
                  </a:lnTo>
                  <a:lnTo>
                    <a:pt x="14" y="11"/>
                  </a:lnTo>
                  <a:lnTo>
                    <a:pt x="15" y="6"/>
                  </a:lnTo>
                  <a:lnTo>
                    <a:pt x="15" y="0"/>
                  </a:lnTo>
                  <a:lnTo>
                    <a:pt x="13" y="0"/>
                  </a:lnTo>
                  <a:lnTo>
                    <a:pt x="11" y="0"/>
                  </a:lnTo>
                  <a:lnTo>
                    <a:pt x="9" y="0"/>
                  </a:lnTo>
                  <a:lnTo>
                    <a:pt x="7" y="0"/>
                  </a:lnTo>
                  <a:lnTo>
                    <a:pt x="5" y="0"/>
                  </a:lnTo>
                  <a:lnTo>
                    <a:pt x="4" y="0"/>
                  </a:lnTo>
                  <a:lnTo>
                    <a:pt x="2" y="1"/>
                  </a:lnTo>
                  <a:lnTo>
                    <a:pt x="0" y="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9" name="Freeform 549"/>
            <p:cNvSpPr>
              <a:spLocks/>
            </p:cNvSpPr>
            <p:nvPr/>
          </p:nvSpPr>
          <p:spPr bwMode="auto">
            <a:xfrm>
              <a:off x="4084" y="3165"/>
              <a:ext cx="16" cy="23"/>
            </a:xfrm>
            <a:custGeom>
              <a:avLst/>
              <a:gdLst>
                <a:gd name="T0" fmla="*/ 16 w 16"/>
                <a:gd name="T1" fmla="*/ 0 h 23"/>
                <a:gd name="T2" fmla="*/ 14 w 16"/>
                <a:gd name="T3" fmla="*/ 0 h 23"/>
                <a:gd name="T4" fmla="*/ 12 w 16"/>
                <a:gd name="T5" fmla="*/ 0 h 23"/>
                <a:gd name="T6" fmla="*/ 10 w 16"/>
                <a:gd name="T7" fmla="*/ 0 h 23"/>
                <a:gd name="T8" fmla="*/ 8 w 16"/>
                <a:gd name="T9" fmla="*/ 0 h 23"/>
                <a:gd name="T10" fmla="*/ 7 w 16"/>
                <a:gd name="T11" fmla="*/ 0 h 23"/>
                <a:gd name="T12" fmla="*/ 5 w 16"/>
                <a:gd name="T13" fmla="*/ 0 h 23"/>
                <a:gd name="T14" fmla="*/ 3 w 16"/>
                <a:gd name="T15" fmla="*/ 1 h 23"/>
                <a:gd name="T16" fmla="*/ 1 w 16"/>
                <a:gd name="T17" fmla="*/ 1 h 23"/>
                <a:gd name="T18" fmla="*/ 1 w 16"/>
                <a:gd name="T19" fmla="*/ 6 h 23"/>
                <a:gd name="T20" fmla="*/ 1 w 16"/>
                <a:gd name="T21" fmla="*/ 12 h 23"/>
                <a:gd name="T22" fmla="*/ 1 w 16"/>
                <a:gd name="T23" fmla="*/ 17 h 23"/>
                <a:gd name="T24" fmla="*/ 0 w 16"/>
                <a:gd name="T25" fmla="*/ 23 h 23"/>
                <a:gd name="T26" fmla="*/ 2 w 16"/>
                <a:gd name="T27" fmla="*/ 23 h 23"/>
                <a:gd name="T28" fmla="*/ 4 w 16"/>
                <a:gd name="T29" fmla="*/ 23 h 23"/>
                <a:gd name="T30" fmla="*/ 6 w 16"/>
                <a:gd name="T31" fmla="*/ 23 h 23"/>
                <a:gd name="T32" fmla="*/ 8 w 16"/>
                <a:gd name="T33" fmla="*/ 23 h 23"/>
                <a:gd name="T34" fmla="*/ 9 w 16"/>
                <a:gd name="T35" fmla="*/ 23 h 23"/>
                <a:gd name="T36" fmla="*/ 11 w 16"/>
                <a:gd name="T37" fmla="*/ 23 h 23"/>
                <a:gd name="T38" fmla="*/ 13 w 16"/>
                <a:gd name="T39" fmla="*/ 23 h 23"/>
                <a:gd name="T40" fmla="*/ 15 w 16"/>
                <a:gd name="T41" fmla="*/ 23 h 23"/>
                <a:gd name="T42" fmla="*/ 15 w 16"/>
                <a:gd name="T43" fmla="*/ 17 h 23"/>
                <a:gd name="T44" fmla="*/ 15 w 16"/>
                <a:gd name="T45" fmla="*/ 12 h 23"/>
                <a:gd name="T46" fmla="*/ 16 w 16"/>
                <a:gd name="T47" fmla="*/ 6 h 23"/>
                <a:gd name="T48" fmla="*/ 16 w 16"/>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3"/>
                <a:gd name="T77" fmla="*/ 16 w 1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3">
                  <a:moveTo>
                    <a:pt x="16" y="0"/>
                  </a:moveTo>
                  <a:lnTo>
                    <a:pt x="14" y="0"/>
                  </a:lnTo>
                  <a:lnTo>
                    <a:pt x="12" y="0"/>
                  </a:lnTo>
                  <a:lnTo>
                    <a:pt x="10" y="0"/>
                  </a:lnTo>
                  <a:lnTo>
                    <a:pt x="8" y="0"/>
                  </a:lnTo>
                  <a:lnTo>
                    <a:pt x="7" y="0"/>
                  </a:lnTo>
                  <a:lnTo>
                    <a:pt x="5" y="0"/>
                  </a:lnTo>
                  <a:lnTo>
                    <a:pt x="3" y="1"/>
                  </a:lnTo>
                  <a:lnTo>
                    <a:pt x="1" y="1"/>
                  </a:lnTo>
                  <a:lnTo>
                    <a:pt x="1" y="6"/>
                  </a:lnTo>
                  <a:lnTo>
                    <a:pt x="1" y="12"/>
                  </a:lnTo>
                  <a:lnTo>
                    <a:pt x="1" y="17"/>
                  </a:lnTo>
                  <a:lnTo>
                    <a:pt x="0" y="23"/>
                  </a:lnTo>
                  <a:lnTo>
                    <a:pt x="2" y="23"/>
                  </a:lnTo>
                  <a:lnTo>
                    <a:pt x="4" y="23"/>
                  </a:lnTo>
                  <a:lnTo>
                    <a:pt x="6" y="23"/>
                  </a:lnTo>
                  <a:lnTo>
                    <a:pt x="8" y="23"/>
                  </a:lnTo>
                  <a:lnTo>
                    <a:pt x="9" y="23"/>
                  </a:lnTo>
                  <a:lnTo>
                    <a:pt x="11" y="23"/>
                  </a:lnTo>
                  <a:lnTo>
                    <a:pt x="13" y="23"/>
                  </a:lnTo>
                  <a:lnTo>
                    <a:pt x="15" y="23"/>
                  </a:lnTo>
                  <a:lnTo>
                    <a:pt x="15" y="17"/>
                  </a:lnTo>
                  <a:lnTo>
                    <a:pt x="15" y="12"/>
                  </a:lnTo>
                  <a:lnTo>
                    <a:pt x="16" y="6"/>
                  </a:lnTo>
                  <a:lnTo>
                    <a:pt x="16"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0" name="Freeform 550"/>
            <p:cNvSpPr>
              <a:spLocks/>
            </p:cNvSpPr>
            <p:nvPr/>
          </p:nvSpPr>
          <p:spPr bwMode="auto">
            <a:xfrm>
              <a:off x="4085" y="3119"/>
              <a:ext cx="15" cy="24"/>
            </a:xfrm>
            <a:custGeom>
              <a:avLst/>
              <a:gdLst>
                <a:gd name="T0" fmla="*/ 0 w 15"/>
                <a:gd name="T1" fmla="*/ 24 h 24"/>
                <a:gd name="T2" fmla="*/ 2 w 15"/>
                <a:gd name="T3" fmla="*/ 24 h 24"/>
                <a:gd name="T4" fmla="*/ 4 w 15"/>
                <a:gd name="T5" fmla="*/ 24 h 24"/>
                <a:gd name="T6" fmla="*/ 6 w 15"/>
                <a:gd name="T7" fmla="*/ 24 h 24"/>
                <a:gd name="T8" fmla="*/ 8 w 15"/>
                <a:gd name="T9" fmla="*/ 23 h 24"/>
                <a:gd name="T10" fmla="*/ 9 w 15"/>
                <a:gd name="T11" fmla="*/ 23 h 24"/>
                <a:gd name="T12" fmla="*/ 11 w 15"/>
                <a:gd name="T13" fmla="*/ 23 h 24"/>
                <a:gd name="T14" fmla="*/ 13 w 15"/>
                <a:gd name="T15" fmla="*/ 23 h 24"/>
                <a:gd name="T16" fmla="*/ 15 w 15"/>
                <a:gd name="T17" fmla="*/ 23 h 24"/>
                <a:gd name="T18" fmla="*/ 15 w 15"/>
                <a:gd name="T19" fmla="*/ 17 h 24"/>
                <a:gd name="T20" fmla="*/ 15 w 15"/>
                <a:gd name="T21" fmla="*/ 11 h 24"/>
                <a:gd name="T22" fmla="*/ 15 w 15"/>
                <a:gd name="T23" fmla="*/ 5 h 24"/>
                <a:gd name="T24" fmla="*/ 15 w 15"/>
                <a:gd name="T25" fmla="*/ 0 h 24"/>
                <a:gd name="T26" fmla="*/ 13 w 15"/>
                <a:gd name="T27" fmla="*/ 0 h 24"/>
                <a:gd name="T28" fmla="*/ 11 w 15"/>
                <a:gd name="T29" fmla="*/ 0 h 24"/>
                <a:gd name="T30" fmla="*/ 9 w 15"/>
                <a:gd name="T31" fmla="*/ 0 h 24"/>
                <a:gd name="T32" fmla="*/ 7 w 15"/>
                <a:gd name="T33" fmla="*/ 0 h 24"/>
                <a:gd name="T34" fmla="*/ 6 w 15"/>
                <a:gd name="T35" fmla="*/ 0 h 24"/>
                <a:gd name="T36" fmla="*/ 4 w 15"/>
                <a:gd name="T37" fmla="*/ 1 h 24"/>
                <a:gd name="T38" fmla="*/ 2 w 15"/>
                <a:gd name="T39" fmla="*/ 1 h 24"/>
                <a:gd name="T40" fmla="*/ 0 w 15"/>
                <a:gd name="T41" fmla="*/ 1 h 24"/>
                <a:gd name="T42" fmla="*/ 0 w 15"/>
                <a:gd name="T43" fmla="*/ 7 h 24"/>
                <a:gd name="T44" fmla="*/ 0 w 15"/>
                <a:gd name="T45" fmla="*/ 12 h 24"/>
                <a:gd name="T46" fmla="*/ 0 w 15"/>
                <a:gd name="T47" fmla="*/ 18 h 24"/>
                <a:gd name="T48" fmla="*/ 0 w 15"/>
                <a:gd name="T49" fmla="*/ 24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24"/>
                <a:gd name="T77" fmla="*/ 15 w 15"/>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24">
                  <a:moveTo>
                    <a:pt x="0" y="24"/>
                  </a:moveTo>
                  <a:lnTo>
                    <a:pt x="2" y="24"/>
                  </a:lnTo>
                  <a:lnTo>
                    <a:pt x="4" y="24"/>
                  </a:lnTo>
                  <a:lnTo>
                    <a:pt x="6" y="24"/>
                  </a:lnTo>
                  <a:lnTo>
                    <a:pt x="8" y="23"/>
                  </a:lnTo>
                  <a:lnTo>
                    <a:pt x="9" y="23"/>
                  </a:lnTo>
                  <a:lnTo>
                    <a:pt x="11" y="23"/>
                  </a:lnTo>
                  <a:lnTo>
                    <a:pt x="13" y="23"/>
                  </a:lnTo>
                  <a:lnTo>
                    <a:pt x="15" y="23"/>
                  </a:lnTo>
                  <a:lnTo>
                    <a:pt x="15" y="17"/>
                  </a:lnTo>
                  <a:lnTo>
                    <a:pt x="15" y="11"/>
                  </a:lnTo>
                  <a:lnTo>
                    <a:pt x="15" y="5"/>
                  </a:lnTo>
                  <a:lnTo>
                    <a:pt x="15" y="0"/>
                  </a:lnTo>
                  <a:lnTo>
                    <a:pt x="13" y="0"/>
                  </a:lnTo>
                  <a:lnTo>
                    <a:pt x="11" y="0"/>
                  </a:lnTo>
                  <a:lnTo>
                    <a:pt x="9" y="0"/>
                  </a:lnTo>
                  <a:lnTo>
                    <a:pt x="7" y="0"/>
                  </a:lnTo>
                  <a:lnTo>
                    <a:pt x="6" y="0"/>
                  </a:lnTo>
                  <a:lnTo>
                    <a:pt x="4" y="1"/>
                  </a:lnTo>
                  <a:lnTo>
                    <a:pt x="2" y="1"/>
                  </a:lnTo>
                  <a:lnTo>
                    <a:pt x="0" y="1"/>
                  </a:lnTo>
                  <a:lnTo>
                    <a:pt x="0" y="7"/>
                  </a:lnTo>
                  <a:lnTo>
                    <a:pt x="0" y="12"/>
                  </a:lnTo>
                  <a:lnTo>
                    <a:pt x="0" y="18"/>
                  </a:lnTo>
                  <a:lnTo>
                    <a:pt x="0" y="2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1" name="Freeform 551"/>
            <p:cNvSpPr>
              <a:spLocks/>
            </p:cNvSpPr>
            <p:nvPr/>
          </p:nvSpPr>
          <p:spPr bwMode="auto">
            <a:xfrm>
              <a:off x="4083" y="3071"/>
              <a:ext cx="16" cy="26"/>
            </a:xfrm>
            <a:custGeom>
              <a:avLst/>
              <a:gdLst>
                <a:gd name="T0" fmla="*/ 16 w 16"/>
                <a:gd name="T1" fmla="*/ 24 h 26"/>
                <a:gd name="T2" fmla="*/ 16 w 16"/>
                <a:gd name="T3" fmla="*/ 18 h 26"/>
                <a:gd name="T4" fmla="*/ 16 w 16"/>
                <a:gd name="T5" fmla="*/ 12 h 26"/>
                <a:gd name="T6" fmla="*/ 15 w 16"/>
                <a:gd name="T7" fmla="*/ 6 h 26"/>
                <a:gd name="T8" fmla="*/ 15 w 16"/>
                <a:gd name="T9" fmla="*/ 0 h 26"/>
                <a:gd name="T10" fmla="*/ 13 w 16"/>
                <a:gd name="T11" fmla="*/ 1 h 26"/>
                <a:gd name="T12" fmla="*/ 11 w 16"/>
                <a:gd name="T13" fmla="*/ 1 h 26"/>
                <a:gd name="T14" fmla="*/ 9 w 16"/>
                <a:gd name="T15" fmla="*/ 1 h 26"/>
                <a:gd name="T16" fmla="*/ 7 w 16"/>
                <a:gd name="T17" fmla="*/ 2 h 26"/>
                <a:gd name="T18" fmla="*/ 5 w 16"/>
                <a:gd name="T19" fmla="*/ 2 h 26"/>
                <a:gd name="T20" fmla="*/ 4 w 16"/>
                <a:gd name="T21" fmla="*/ 2 h 26"/>
                <a:gd name="T22" fmla="*/ 2 w 16"/>
                <a:gd name="T23" fmla="*/ 3 h 26"/>
                <a:gd name="T24" fmla="*/ 0 w 16"/>
                <a:gd name="T25" fmla="*/ 3 h 26"/>
                <a:gd name="T26" fmla="*/ 0 w 16"/>
                <a:gd name="T27" fmla="*/ 9 h 26"/>
                <a:gd name="T28" fmla="*/ 1 w 16"/>
                <a:gd name="T29" fmla="*/ 14 h 26"/>
                <a:gd name="T30" fmla="*/ 1 w 16"/>
                <a:gd name="T31" fmla="*/ 20 h 26"/>
                <a:gd name="T32" fmla="*/ 1 w 16"/>
                <a:gd name="T33" fmla="*/ 26 h 26"/>
                <a:gd name="T34" fmla="*/ 3 w 16"/>
                <a:gd name="T35" fmla="*/ 26 h 26"/>
                <a:gd name="T36" fmla="*/ 5 w 16"/>
                <a:gd name="T37" fmla="*/ 25 h 26"/>
                <a:gd name="T38" fmla="*/ 7 w 16"/>
                <a:gd name="T39" fmla="*/ 25 h 26"/>
                <a:gd name="T40" fmla="*/ 9 w 16"/>
                <a:gd name="T41" fmla="*/ 25 h 26"/>
                <a:gd name="T42" fmla="*/ 11 w 16"/>
                <a:gd name="T43" fmla="*/ 25 h 26"/>
                <a:gd name="T44" fmla="*/ 12 w 16"/>
                <a:gd name="T45" fmla="*/ 24 h 26"/>
                <a:gd name="T46" fmla="*/ 14 w 16"/>
                <a:gd name="T47" fmla="*/ 24 h 26"/>
                <a:gd name="T48" fmla="*/ 16 w 16"/>
                <a:gd name="T49" fmla="*/ 24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6"/>
                <a:gd name="T77" fmla="*/ 16 w 16"/>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6">
                  <a:moveTo>
                    <a:pt x="16" y="24"/>
                  </a:moveTo>
                  <a:lnTo>
                    <a:pt x="16" y="18"/>
                  </a:lnTo>
                  <a:lnTo>
                    <a:pt x="16" y="12"/>
                  </a:lnTo>
                  <a:lnTo>
                    <a:pt x="15" y="6"/>
                  </a:lnTo>
                  <a:lnTo>
                    <a:pt x="15" y="0"/>
                  </a:lnTo>
                  <a:lnTo>
                    <a:pt x="13" y="1"/>
                  </a:lnTo>
                  <a:lnTo>
                    <a:pt x="11" y="1"/>
                  </a:lnTo>
                  <a:lnTo>
                    <a:pt x="9" y="1"/>
                  </a:lnTo>
                  <a:lnTo>
                    <a:pt x="7" y="2"/>
                  </a:lnTo>
                  <a:lnTo>
                    <a:pt x="5" y="2"/>
                  </a:lnTo>
                  <a:lnTo>
                    <a:pt x="4" y="2"/>
                  </a:lnTo>
                  <a:lnTo>
                    <a:pt x="2" y="3"/>
                  </a:lnTo>
                  <a:lnTo>
                    <a:pt x="0" y="3"/>
                  </a:lnTo>
                  <a:lnTo>
                    <a:pt x="0" y="9"/>
                  </a:lnTo>
                  <a:lnTo>
                    <a:pt x="1" y="14"/>
                  </a:lnTo>
                  <a:lnTo>
                    <a:pt x="1" y="20"/>
                  </a:lnTo>
                  <a:lnTo>
                    <a:pt x="1" y="26"/>
                  </a:lnTo>
                  <a:lnTo>
                    <a:pt x="3" y="26"/>
                  </a:lnTo>
                  <a:lnTo>
                    <a:pt x="5" y="25"/>
                  </a:lnTo>
                  <a:lnTo>
                    <a:pt x="7" y="25"/>
                  </a:lnTo>
                  <a:lnTo>
                    <a:pt x="9" y="25"/>
                  </a:lnTo>
                  <a:lnTo>
                    <a:pt x="11" y="25"/>
                  </a:lnTo>
                  <a:lnTo>
                    <a:pt x="12" y="24"/>
                  </a:lnTo>
                  <a:lnTo>
                    <a:pt x="14" y="24"/>
                  </a:ln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2" name="Freeform 552"/>
            <p:cNvSpPr>
              <a:spLocks/>
            </p:cNvSpPr>
            <p:nvPr/>
          </p:nvSpPr>
          <p:spPr bwMode="auto">
            <a:xfrm>
              <a:off x="3888" y="3155"/>
              <a:ext cx="10" cy="16"/>
            </a:xfrm>
            <a:custGeom>
              <a:avLst/>
              <a:gdLst>
                <a:gd name="T0" fmla="*/ 10 w 10"/>
                <a:gd name="T1" fmla="*/ 0 h 16"/>
                <a:gd name="T2" fmla="*/ 9 w 10"/>
                <a:gd name="T3" fmla="*/ 0 h 16"/>
                <a:gd name="T4" fmla="*/ 8 w 10"/>
                <a:gd name="T5" fmla="*/ 1 h 16"/>
                <a:gd name="T6" fmla="*/ 6 w 10"/>
                <a:gd name="T7" fmla="*/ 1 h 16"/>
                <a:gd name="T8" fmla="*/ 5 w 10"/>
                <a:gd name="T9" fmla="*/ 1 h 16"/>
                <a:gd name="T10" fmla="*/ 4 w 10"/>
                <a:gd name="T11" fmla="*/ 2 h 16"/>
                <a:gd name="T12" fmla="*/ 3 w 10"/>
                <a:gd name="T13" fmla="*/ 2 h 16"/>
                <a:gd name="T14" fmla="*/ 1 w 10"/>
                <a:gd name="T15" fmla="*/ 2 h 16"/>
                <a:gd name="T16" fmla="*/ 0 w 10"/>
                <a:gd name="T17" fmla="*/ 3 h 16"/>
                <a:gd name="T18" fmla="*/ 0 w 10"/>
                <a:gd name="T19" fmla="*/ 6 h 16"/>
                <a:gd name="T20" fmla="*/ 0 w 10"/>
                <a:gd name="T21" fmla="*/ 9 h 16"/>
                <a:gd name="T22" fmla="*/ 0 w 10"/>
                <a:gd name="T23" fmla="*/ 13 h 16"/>
                <a:gd name="T24" fmla="*/ 0 w 10"/>
                <a:gd name="T25" fmla="*/ 16 h 16"/>
                <a:gd name="T26" fmla="*/ 1 w 10"/>
                <a:gd name="T27" fmla="*/ 16 h 16"/>
                <a:gd name="T28" fmla="*/ 2 w 10"/>
                <a:gd name="T29" fmla="*/ 15 h 16"/>
                <a:gd name="T30" fmla="*/ 3 w 10"/>
                <a:gd name="T31" fmla="*/ 15 h 16"/>
                <a:gd name="T32" fmla="*/ 5 w 10"/>
                <a:gd name="T33" fmla="*/ 15 h 16"/>
                <a:gd name="T34" fmla="*/ 6 w 10"/>
                <a:gd name="T35" fmla="*/ 15 h 16"/>
                <a:gd name="T36" fmla="*/ 7 w 10"/>
                <a:gd name="T37" fmla="*/ 15 h 16"/>
                <a:gd name="T38" fmla="*/ 9 w 10"/>
                <a:gd name="T39" fmla="*/ 15 h 16"/>
                <a:gd name="T40" fmla="*/ 10 w 10"/>
                <a:gd name="T41" fmla="*/ 14 h 16"/>
                <a:gd name="T42" fmla="*/ 10 w 10"/>
                <a:gd name="T43" fmla="*/ 11 h 16"/>
                <a:gd name="T44" fmla="*/ 10 w 10"/>
                <a:gd name="T45" fmla="*/ 7 h 16"/>
                <a:gd name="T46" fmla="*/ 10 w 10"/>
                <a:gd name="T47" fmla="*/ 4 h 16"/>
                <a:gd name="T48" fmla="*/ 10 w 10"/>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6"/>
                <a:gd name="T77" fmla="*/ 10 w 10"/>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6">
                  <a:moveTo>
                    <a:pt x="10" y="0"/>
                  </a:moveTo>
                  <a:lnTo>
                    <a:pt x="9" y="0"/>
                  </a:lnTo>
                  <a:lnTo>
                    <a:pt x="8" y="1"/>
                  </a:lnTo>
                  <a:lnTo>
                    <a:pt x="6" y="1"/>
                  </a:lnTo>
                  <a:lnTo>
                    <a:pt x="5" y="1"/>
                  </a:lnTo>
                  <a:lnTo>
                    <a:pt x="4" y="2"/>
                  </a:lnTo>
                  <a:lnTo>
                    <a:pt x="3" y="2"/>
                  </a:lnTo>
                  <a:lnTo>
                    <a:pt x="1" y="2"/>
                  </a:lnTo>
                  <a:lnTo>
                    <a:pt x="0" y="3"/>
                  </a:lnTo>
                  <a:lnTo>
                    <a:pt x="0" y="6"/>
                  </a:lnTo>
                  <a:lnTo>
                    <a:pt x="0" y="9"/>
                  </a:lnTo>
                  <a:lnTo>
                    <a:pt x="0" y="13"/>
                  </a:lnTo>
                  <a:lnTo>
                    <a:pt x="0" y="16"/>
                  </a:lnTo>
                  <a:lnTo>
                    <a:pt x="1" y="16"/>
                  </a:lnTo>
                  <a:lnTo>
                    <a:pt x="2" y="15"/>
                  </a:lnTo>
                  <a:lnTo>
                    <a:pt x="3" y="15"/>
                  </a:lnTo>
                  <a:lnTo>
                    <a:pt x="5" y="15"/>
                  </a:lnTo>
                  <a:lnTo>
                    <a:pt x="6" y="15"/>
                  </a:lnTo>
                  <a:lnTo>
                    <a:pt x="7" y="15"/>
                  </a:lnTo>
                  <a:lnTo>
                    <a:pt x="9" y="15"/>
                  </a:lnTo>
                  <a:lnTo>
                    <a:pt x="10" y="14"/>
                  </a:lnTo>
                  <a:lnTo>
                    <a:pt x="10" y="11"/>
                  </a:lnTo>
                  <a:lnTo>
                    <a:pt x="10" y="7"/>
                  </a:lnTo>
                  <a:lnTo>
                    <a:pt x="10" y="4"/>
                  </a:lnTo>
                  <a:lnTo>
                    <a:pt x="1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3" name="Freeform 553"/>
            <p:cNvSpPr>
              <a:spLocks/>
            </p:cNvSpPr>
            <p:nvPr/>
          </p:nvSpPr>
          <p:spPr bwMode="auto">
            <a:xfrm>
              <a:off x="3887" y="3183"/>
              <a:ext cx="11" cy="14"/>
            </a:xfrm>
            <a:custGeom>
              <a:avLst/>
              <a:gdLst>
                <a:gd name="T0" fmla="*/ 0 w 11"/>
                <a:gd name="T1" fmla="*/ 1 h 14"/>
                <a:gd name="T2" fmla="*/ 0 w 11"/>
                <a:gd name="T3" fmla="*/ 4 h 14"/>
                <a:gd name="T4" fmla="*/ 0 w 11"/>
                <a:gd name="T5" fmla="*/ 7 h 14"/>
                <a:gd name="T6" fmla="*/ 0 w 11"/>
                <a:gd name="T7" fmla="*/ 10 h 14"/>
                <a:gd name="T8" fmla="*/ 0 w 11"/>
                <a:gd name="T9" fmla="*/ 14 h 14"/>
                <a:gd name="T10" fmla="*/ 1 w 11"/>
                <a:gd name="T11" fmla="*/ 14 h 14"/>
                <a:gd name="T12" fmla="*/ 2 w 11"/>
                <a:gd name="T13" fmla="*/ 13 h 14"/>
                <a:gd name="T14" fmla="*/ 3 w 11"/>
                <a:gd name="T15" fmla="*/ 13 h 14"/>
                <a:gd name="T16" fmla="*/ 5 w 11"/>
                <a:gd name="T17" fmla="*/ 13 h 14"/>
                <a:gd name="T18" fmla="*/ 6 w 11"/>
                <a:gd name="T19" fmla="*/ 13 h 14"/>
                <a:gd name="T20" fmla="*/ 7 w 11"/>
                <a:gd name="T21" fmla="*/ 13 h 14"/>
                <a:gd name="T22" fmla="*/ 9 w 11"/>
                <a:gd name="T23" fmla="*/ 13 h 14"/>
                <a:gd name="T24" fmla="*/ 10 w 11"/>
                <a:gd name="T25" fmla="*/ 13 h 14"/>
                <a:gd name="T26" fmla="*/ 10 w 11"/>
                <a:gd name="T27" fmla="*/ 9 h 14"/>
                <a:gd name="T28" fmla="*/ 10 w 11"/>
                <a:gd name="T29" fmla="*/ 6 h 14"/>
                <a:gd name="T30" fmla="*/ 10 w 11"/>
                <a:gd name="T31" fmla="*/ 3 h 14"/>
                <a:gd name="T32" fmla="*/ 11 w 11"/>
                <a:gd name="T33" fmla="*/ 0 h 14"/>
                <a:gd name="T34" fmla="*/ 9 w 11"/>
                <a:gd name="T35" fmla="*/ 0 h 14"/>
                <a:gd name="T36" fmla="*/ 8 w 11"/>
                <a:gd name="T37" fmla="*/ 0 h 14"/>
                <a:gd name="T38" fmla="*/ 7 w 11"/>
                <a:gd name="T39" fmla="*/ 0 h 14"/>
                <a:gd name="T40" fmla="*/ 6 w 11"/>
                <a:gd name="T41" fmla="*/ 0 h 14"/>
                <a:gd name="T42" fmla="*/ 4 w 11"/>
                <a:gd name="T43" fmla="*/ 1 h 14"/>
                <a:gd name="T44" fmla="*/ 3 w 11"/>
                <a:gd name="T45" fmla="*/ 1 h 14"/>
                <a:gd name="T46" fmla="*/ 1 w 11"/>
                <a:gd name="T47" fmla="*/ 1 h 14"/>
                <a:gd name="T48" fmla="*/ 0 w 11"/>
                <a:gd name="T49" fmla="*/ 1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4"/>
                <a:gd name="T77" fmla="*/ 11 w 11"/>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4">
                  <a:moveTo>
                    <a:pt x="0" y="1"/>
                  </a:moveTo>
                  <a:lnTo>
                    <a:pt x="0" y="4"/>
                  </a:lnTo>
                  <a:lnTo>
                    <a:pt x="0" y="7"/>
                  </a:lnTo>
                  <a:lnTo>
                    <a:pt x="0" y="10"/>
                  </a:lnTo>
                  <a:lnTo>
                    <a:pt x="0" y="14"/>
                  </a:lnTo>
                  <a:lnTo>
                    <a:pt x="1" y="14"/>
                  </a:lnTo>
                  <a:lnTo>
                    <a:pt x="2" y="13"/>
                  </a:lnTo>
                  <a:lnTo>
                    <a:pt x="3" y="13"/>
                  </a:lnTo>
                  <a:lnTo>
                    <a:pt x="5" y="13"/>
                  </a:lnTo>
                  <a:lnTo>
                    <a:pt x="6" y="13"/>
                  </a:lnTo>
                  <a:lnTo>
                    <a:pt x="7" y="13"/>
                  </a:lnTo>
                  <a:lnTo>
                    <a:pt x="9" y="13"/>
                  </a:lnTo>
                  <a:lnTo>
                    <a:pt x="10" y="13"/>
                  </a:lnTo>
                  <a:lnTo>
                    <a:pt x="10" y="9"/>
                  </a:lnTo>
                  <a:lnTo>
                    <a:pt x="10" y="6"/>
                  </a:lnTo>
                  <a:lnTo>
                    <a:pt x="10" y="3"/>
                  </a:lnTo>
                  <a:lnTo>
                    <a:pt x="11" y="0"/>
                  </a:lnTo>
                  <a:lnTo>
                    <a:pt x="9" y="0"/>
                  </a:lnTo>
                  <a:lnTo>
                    <a:pt x="8" y="0"/>
                  </a:lnTo>
                  <a:lnTo>
                    <a:pt x="7" y="0"/>
                  </a:lnTo>
                  <a:lnTo>
                    <a:pt x="6" y="0"/>
                  </a:lnTo>
                  <a:lnTo>
                    <a:pt x="4" y="1"/>
                  </a:lnTo>
                  <a:lnTo>
                    <a:pt x="3" y="1"/>
                  </a:lnTo>
                  <a:lnTo>
                    <a:pt x="1" y="1"/>
                  </a:lnTo>
                  <a:lnTo>
                    <a:pt x="0" y="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4" name="Freeform 554"/>
            <p:cNvSpPr>
              <a:spLocks/>
            </p:cNvSpPr>
            <p:nvPr/>
          </p:nvSpPr>
          <p:spPr bwMode="auto">
            <a:xfrm>
              <a:off x="3888" y="3127"/>
              <a:ext cx="10" cy="17"/>
            </a:xfrm>
            <a:custGeom>
              <a:avLst/>
              <a:gdLst>
                <a:gd name="T0" fmla="*/ 10 w 10"/>
                <a:gd name="T1" fmla="*/ 0 h 17"/>
                <a:gd name="T2" fmla="*/ 9 w 10"/>
                <a:gd name="T3" fmla="*/ 0 h 17"/>
                <a:gd name="T4" fmla="*/ 8 w 10"/>
                <a:gd name="T5" fmla="*/ 0 h 17"/>
                <a:gd name="T6" fmla="*/ 6 w 10"/>
                <a:gd name="T7" fmla="*/ 1 h 17"/>
                <a:gd name="T8" fmla="*/ 5 w 10"/>
                <a:gd name="T9" fmla="*/ 1 h 17"/>
                <a:gd name="T10" fmla="*/ 4 w 10"/>
                <a:gd name="T11" fmla="*/ 2 h 17"/>
                <a:gd name="T12" fmla="*/ 3 w 10"/>
                <a:gd name="T13" fmla="*/ 2 h 17"/>
                <a:gd name="T14" fmla="*/ 1 w 10"/>
                <a:gd name="T15" fmla="*/ 3 h 17"/>
                <a:gd name="T16" fmla="*/ 0 w 10"/>
                <a:gd name="T17" fmla="*/ 3 h 17"/>
                <a:gd name="T18" fmla="*/ 0 w 10"/>
                <a:gd name="T19" fmla="*/ 7 h 17"/>
                <a:gd name="T20" fmla="*/ 0 w 10"/>
                <a:gd name="T21" fmla="*/ 10 h 17"/>
                <a:gd name="T22" fmla="*/ 0 w 10"/>
                <a:gd name="T23" fmla="*/ 13 h 17"/>
                <a:gd name="T24" fmla="*/ 0 w 10"/>
                <a:gd name="T25" fmla="*/ 17 h 17"/>
                <a:gd name="T26" fmla="*/ 1 w 10"/>
                <a:gd name="T27" fmla="*/ 17 h 17"/>
                <a:gd name="T28" fmla="*/ 3 w 10"/>
                <a:gd name="T29" fmla="*/ 16 h 17"/>
                <a:gd name="T30" fmla="*/ 4 w 10"/>
                <a:gd name="T31" fmla="*/ 16 h 17"/>
                <a:gd name="T32" fmla="*/ 5 w 10"/>
                <a:gd name="T33" fmla="*/ 16 h 17"/>
                <a:gd name="T34" fmla="*/ 6 w 10"/>
                <a:gd name="T35" fmla="*/ 15 h 17"/>
                <a:gd name="T36" fmla="*/ 8 w 10"/>
                <a:gd name="T37" fmla="*/ 15 h 17"/>
                <a:gd name="T38" fmla="*/ 9 w 10"/>
                <a:gd name="T39" fmla="*/ 14 h 17"/>
                <a:gd name="T40" fmla="*/ 10 w 10"/>
                <a:gd name="T41" fmla="*/ 14 h 17"/>
                <a:gd name="T42" fmla="*/ 10 w 10"/>
                <a:gd name="T43" fmla="*/ 11 h 17"/>
                <a:gd name="T44" fmla="*/ 10 w 10"/>
                <a:gd name="T45" fmla="*/ 7 h 17"/>
                <a:gd name="T46" fmla="*/ 10 w 10"/>
                <a:gd name="T47" fmla="*/ 3 h 17"/>
                <a:gd name="T48" fmla="*/ 10 w 10"/>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7"/>
                <a:gd name="T77" fmla="*/ 10 w 1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7">
                  <a:moveTo>
                    <a:pt x="10" y="0"/>
                  </a:moveTo>
                  <a:lnTo>
                    <a:pt x="9" y="0"/>
                  </a:lnTo>
                  <a:lnTo>
                    <a:pt x="8" y="0"/>
                  </a:lnTo>
                  <a:lnTo>
                    <a:pt x="6" y="1"/>
                  </a:lnTo>
                  <a:lnTo>
                    <a:pt x="5" y="1"/>
                  </a:lnTo>
                  <a:lnTo>
                    <a:pt x="4" y="2"/>
                  </a:lnTo>
                  <a:lnTo>
                    <a:pt x="3" y="2"/>
                  </a:lnTo>
                  <a:lnTo>
                    <a:pt x="1" y="3"/>
                  </a:lnTo>
                  <a:lnTo>
                    <a:pt x="0" y="3"/>
                  </a:lnTo>
                  <a:lnTo>
                    <a:pt x="0" y="7"/>
                  </a:lnTo>
                  <a:lnTo>
                    <a:pt x="0" y="10"/>
                  </a:lnTo>
                  <a:lnTo>
                    <a:pt x="0" y="13"/>
                  </a:lnTo>
                  <a:lnTo>
                    <a:pt x="0" y="17"/>
                  </a:lnTo>
                  <a:lnTo>
                    <a:pt x="1" y="17"/>
                  </a:lnTo>
                  <a:lnTo>
                    <a:pt x="3" y="16"/>
                  </a:lnTo>
                  <a:lnTo>
                    <a:pt x="4" y="16"/>
                  </a:lnTo>
                  <a:lnTo>
                    <a:pt x="5" y="16"/>
                  </a:lnTo>
                  <a:lnTo>
                    <a:pt x="6" y="15"/>
                  </a:lnTo>
                  <a:lnTo>
                    <a:pt x="8" y="15"/>
                  </a:lnTo>
                  <a:lnTo>
                    <a:pt x="9" y="14"/>
                  </a:lnTo>
                  <a:lnTo>
                    <a:pt x="10" y="14"/>
                  </a:lnTo>
                  <a:lnTo>
                    <a:pt x="10" y="11"/>
                  </a:lnTo>
                  <a:lnTo>
                    <a:pt x="10" y="7"/>
                  </a:lnTo>
                  <a:lnTo>
                    <a:pt x="10" y="3"/>
                  </a:lnTo>
                  <a:lnTo>
                    <a:pt x="1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5" name="Freeform 555"/>
            <p:cNvSpPr>
              <a:spLocks/>
            </p:cNvSpPr>
            <p:nvPr/>
          </p:nvSpPr>
          <p:spPr bwMode="auto">
            <a:xfrm>
              <a:off x="3887" y="3096"/>
              <a:ext cx="11" cy="20"/>
            </a:xfrm>
            <a:custGeom>
              <a:avLst/>
              <a:gdLst>
                <a:gd name="T0" fmla="*/ 10 w 11"/>
                <a:gd name="T1" fmla="*/ 0 h 20"/>
                <a:gd name="T2" fmla="*/ 9 w 11"/>
                <a:gd name="T3" fmla="*/ 1 h 20"/>
                <a:gd name="T4" fmla="*/ 8 w 11"/>
                <a:gd name="T5" fmla="*/ 2 h 20"/>
                <a:gd name="T6" fmla="*/ 6 w 11"/>
                <a:gd name="T7" fmla="*/ 2 h 20"/>
                <a:gd name="T8" fmla="*/ 5 w 11"/>
                <a:gd name="T9" fmla="*/ 3 h 20"/>
                <a:gd name="T10" fmla="*/ 4 w 11"/>
                <a:gd name="T11" fmla="*/ 4 h 20"/>
                <a:gd name="T12" fmla="*/ 3 w 11"/>
                <a:gd name="T13" fmla="*/ 4 h 20"/>
                <a:gd name="T14" fmla="*/ 1 w 11"/>
                <a:gd name="T15" fmla="*/ 5 h 20"/>
                <a:gd name="T16" fmla="*/ 0 w 11"/>
                <a:gd name="T17" fmla="*/ 5 h 20"/>
                <a:gd name="T18" fmla="*/ 0 w 11"/>
                <a:gd name="T19" fmla="*/ 9 h 20"/>
                <a:gd name="T20" fmla="*/ 0 w 11"/>
                <a:gd name="T21" fmla="*/ 12 h 20"/>
                <a:gd name="T22" fmla="*/ 1 w 11"/>
                <a:gd name="T23" fmla="*/ 16 h 20"/>
                <a:gd name="T24" fmla="*/ 1 w 11"/>
                <a:gd name="T25" fmla="*/ 20 h 20"/>
                <a:gd name="T26" fmla="*/ 2 w 11"/>
                <a:gd name="T27" fmla="*/ 19 h 20"/>
                <a:gd name="T28" fmla="*/ 3 w 11"/>
                <a:gd name="T29" fmla="*/ 19 h 20"/>
                <a:gd name="T30" fmla="*/ 4 w 11"/>
                <a:gd name="T31" fmla="*/ 18 h 20"/>
                <a:gd name="T32" fmla="*/ 6 w 11"/>
                <a:gd name="T33" fmla="*/ 18 h 20"/>
                <a:gd name="T34" fmla="*/ 7 w 11"/>
                <a:gd name="T35" fmla="*/ 17 h 20"/>
                <a:gd name="T36" fmla="*/ 8 w 11"/>
                <a:gd name="T37" fmla="*/ 17 h 20"/>
                <a:gd name="T38" fmla="*/ 10 w 11"/>
                <a:gd name="T39" fmla="*/ 16 h 20"/>
                <a:gd name="T40" fmla="*/ 11 w 11"/>
                <a:gd name="T41" fmla="*/ 16 h 20"/>
                <a:gd name="T42" fmla="*/ 11 w 11"/>
                <a:gd name="T43" fmla="*/ 12 h 20"/>
                <a:gd name="T44" fmla="*/ 11 w 11"/>
                <a:gd name="T45" fmla="*/ 8 h 20"/>
                <a:gd name="T46" fmla="*/ 10 w 11"/>
                <a:gd name="T47" fmla="*/ 4 h 20"/>
                <a:gd name="T48" fmla="*/ 10 w 11"/>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0"/>
                <a:gd name="T77" fmla="*/ 11 w 11"/>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0">
                  <a:moveTo>
                    <a:pt x="10" y="0"/>
                  </a:moveTo>
                  <a:lnTo>
                    <a:pt x="9" y="1"/>
                  </a:lnTo>
                  <a:lnTo>
                    <a:pt x="8" y="2"/>
                  </a:lnTo>
                  <a:lnTo>
                    <a:pt x="6" y="2"/>
                  </a:lnTo>
                  <a:lnTo>
                    <a:pt x="5" y="3"/>
                  </a:lnTo>
                  <a:lnTo>
                    <a:pt x="4" y="4"/>
                  </a:lnTo>
                  <a:lnTo>
                    <a:pt x="3" y="4"/>
                  </a:lnTo>
                  <a:lnTo>
                    <a:pt x="1" y="5"/>
                  </a:lnTo>
                  <a:lnTo>
                    <a:pt x="0" y="5"/>
                  </a:lnTo>
                  <a:lnTo>
                    <a:pt x="0" y="9"/>
                  </a:lnTo>
                  <a:lnTo>
                    <a:pt x="0" y="12"/>
                  </a:lnTo>
                  <a:lnTo>
                    <a:pt x="1" y="16"/>
                  </a:lnTo>
                  <a:lnTo>
                    <a:pt x="1" y="20"/>
                  </a:lnTo>
                  <a:lnTo>
                    <a:pt x="2" y="19"/>
                  </a:lnTo>
                  <a:lnTo>
                    <a:pt x="3" y="19"/>
                  </a:lnTo>
                  <a:lnTo>
                    <a:pt x="4" y="18"/>
                  </a:lnTo>
                  <a:lnTo>
                    <a:pt x="6" y="18"/>
                  </a:lnTo>
                  <a:lnTo>
                    <a:pt x="7" y="17"/>
                  </a:lnTo>
                  <a:lnTo>
                    <a:pt x="8" y="17"/>
                  </a:lnTo>
                  <a:lnTo>
                    <a:pt x="10" y="16"/>
                  </a:lnTo>
                  <a:lnTo>
                    <a:pt x="11" y="16"/>
                  </a:lnTo>
                  <a:lnTo>
                    <a:pt x="11" y="12"/>
                  </a:lnTo>
                  <a:lnTo>
                    <a:pt x="11" y="8"/>
                  </a:lnTo>
                  <a:lnTo>
                    <a:pt x="10" y="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6" name="Freeform 556"/>
            <p:cNvSpPr>
              <a:spLocks/>
            </p:cNvSpPr>
            <p:nvPr/>
          </p:nvSpPr>
          <p:spPr bwMode="auto">
            <a:xfrm>
              <a:off x="3905" y="3089"/>
              <a:ext cx="11" cy="20"/>
            </a:xfrm>
            <a:custGeom>
              <a:avLst/>
              <a:gdLst>
                <a:gd name="T0" fmla="*/ 11 w 11"/>
                <a:gd name="T1" fmla="*/ 16 h 20"/>
                <a:gd name="T2" fmla="*/ 11 w 11"/>
                <a:gd name="T3" fmla="*/ 12 h 20"/>
                <a:gd name="T4" fmla="*/ 10 w 11"/>
                <a:gd name="T5" fmla="*/ 8 h 20"/>
                <a:gd name="T6" fmla="*/ 10 w 11"/>
                <a:gd name="T7" fmla="*/ 4 h 20"/>
                <a:gd name="T8" fmla="*/ 10 w 11"/>
                <a:gd name="T9" fmla="*/ 0 h 20"/>
                <a:gd name="T10" fmla="*/ 9 w 11"/>
                <a:gd name="T11" fmla="*/ 0 h 20"/>
                <a:gd name="T12" fmla="*/ 7 w 11"/>
                <a:gd name="T13" fmla="*/ 1 h 20"/>
                <a:gd name="T14" fmla="*/ 6 w 11"/>
                <a:gd name="T15" fmla="*/ 1 h 20"/>
                <a:gd name="T16" fmla="*/ 5 w 11"/>
                <a:gd name="T17" fmla="*/ 2 h 20"/>
                <a:gd name="T18" fmla="*/ 3 w 11"/>
                <a:gd name="T19" fmla="*/ 3 h 20"/>
                <a:gd name="T20" fmla="*/ 2 w 11"/>
                <a:gd name="T21" fmla="*/ 3 h 20"/>
                <a:gd name="T22" fmla="*/ 1 w 11"/>
                <a:gd name="T23" fmla="*/ 4 h 20"/>
                <a:gd name="T24" fmla="*/ 0 w 11"/>
                <a:gd name="T25" fmla="*/ 4 h 20"/>
                <a:gd name="T26" fmla="*/ 0 w 11"/>
                <a:gd name="T27" fmla="*/ 8 h 20"/>
                <a:gd name="T28" fmla="*/ 0 w 11"/>
                <a:gd name="T29" fmla="*/ 12 h 20"/>
                <a:gd name="T30" fmla="*/ 0 w 11"/>
                <a:gd name="T31" fmla="*/ 16 h 20"/>
                <a:gd name="T32" fmla="*/ 0 w 11"/>
                <a:gd name="T33" fmla="*/ 20 h 20"/>
                <a:gd name="T34" fmla="*/ 1 w 11"/>
                <a:gd name="T35" fmla="*/ 19 h 20"/>
                <a:gd name="T36" fmla="*/ 3 w 11"/>
                <a:gd name="T37" fmla="*/ 19 h 20"/>
                <a:gd name="T38" fmla="*/ 4 w 11"/>
                <a:gd name="T39" fmla="*/ 18 h 20"/>
                <a:gd name="T40" fmla="*/ 5 w 11"/>
                <a:gd name="T41" fmla="*/ 18 h 20"/>
                <a:gd name="T42" fmla="*/ 7 w 11"/>
                <a:gd name="T43" fmla="*/ 17 h 20"/>
                <a:gd name="T44" fmla="*/ 8 w 11"/>
                <a:gd name="T45" fmla="*/ 17 h 20"/>
                <a:gd name="T46" fmla="*/ 9 w 11"/>
                <a:gd name="T47" fmla="*/ 16 h 20"/>
                <a:gd name="T48" fmla="*/ 11 w 11"/>
                <a:gd name="T49" fmla="*/ 16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0"/>
                <a:gd name="T77" fmla="*/ 11 w 11"/>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0">
                  <a:moveTo>
                    <a:pt x="11" y="16"/>
                  </a:moveTo>
                  <a:lnTo>
                    <a:pt x="11" y="12"/>
                  </a:lnTo>
                  <a:lnTo>
                    <a:pt x="10" y="8"/>
                  </a:lnTo>
                  <a:lnTo>
                    <a:pt x="10" y="4"/>
                  </a:lnTo>
                  <a:lnTo>
                    <a:pt x="10" y="0"/>
                  </a:lnTo>
                  <a:lnTo>
                    <a:pt x="9" y="0"/>
                  </a:lnTo>
                  <a:lnTo>
                    <a:pt x="7" y="1"/>
                  </a:lnTo>
                  <a:lnTo>
                    <a:pt x="6" y="1"/>
                  </a:lnTo>
                  <a:lnTo>
                    <a:pt x="5" y="2"/>
                  </a:lnTo>
                  <a:lnTo>
                    <a:pt x="3" y="3"/>
                  </a:lnTo>
                  <a:lnTo>
                    <a:pt x="2" y="3"/>
                  </a:lnTo>
                  <a:lnTo>
                    <a:pt x="1" y="4"/>
                  </a:lnTo>
                  <a:lnTo>
                    <a:pt x="0" y="4"/>
                  </a:lnTo>
                  <a:lnTo>
                    <a:pt x="0" y="8"/>
                  </a:lnTo>
                  <a:lnTo>
                    <a:pt x="0" y="12"/>
                  </a:lnTo>
                  <a:lnTo>
                    <a:pt x="0" y="16"/>
                  </a:lnTo>
                  <a:lnTo>
                    <a:pt x="0" y="20"/>
                  </a:lnTo>
                  <a:lnTo>
                    <a:pt x="1" y="19"/>
                  </a:lnTo>
                  <a:lnTo>
                    <a:pt x="3" y="19"/>
                  </a:lnTo>
                  <a:lnTo>
                    <a:pt x="4" y="18"/>
                  </a:lnTo>
                  <a:lnTo>
                    <a:pt x="5" y="18"/>
                  </a:lnTo>
                  <a:lnTo>
                    <a:pt x="7" y="17"/>
                  </a:lnTo>
                  <a:lnTo>
                    <a:pt x="8" y="17"/>
                  </a:lnTo>
                  <a:lnTo>
                    <a:pt x="9" y="16"/>
                  </a:lnTo>
                  <a:lnTo>
                    <a:pt x="1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7" name="Freeform 557"/>
            <p:cNvSpPr>
              <a:spLocks/>
            </p:cNvSpPr>
            <p:nvPr/>
          </p:nvSpPr>
          <p:spPr bwMode="auto">
            <a:xfrm>
              <a:off x="3906" y="3121"/>
              <a:ext cx="10" cy="18"/>
            </a:xfrm>
            <a:custGeom>
              <a:avLst/>
              <a:gdLst>
                <a:gd name="T0" fmla="*/ 0 w 10"/>
                <a:gd name="T1" fmla="*/ 18 h 18"/>
                <a:gd name="T2" fmla="*/ 1 w 10"/>
                <a:gd name="T3" fmla="*/ 18 h 18"/>
                <a:gd name="T4" fmla="*/ 2 w 10"/>
                <a:gd name="T5" fmla="*/ 17 h 18"/>
                <a:gd name="T6" fmla="*/ 4 w 10"/>
                <a:gd name="T7" fmla="*/ 17 h 18"/>
                <a:gd name="T8" fmla="*/ 5 w 10"/>
                <a:gd name="T9" fmla="*/ 17 h 18"/>
                <a:gd name="T10" fmla="*/ 6 w 10"/>
                <a:gd name="T11" fmla="*/ 16 h 18"/>
                <a:gd name="T12" fmla="*/ 8 w 10"/>
                <a:gd name="T13" fmla="*/ 16 h 18"/>
                <a:gd name="T14" fmla="*/ 9 w 10"/>
                <a:gd name="T15" fmla="*/ 15 h 18"/>
                <a:gd name="T16" fmla="*/ 10 w 10"/>
                <a:gd name="T17" fmla="*/ 15 h 18"/>
                <a:gd name="T18" fmla="*/ 10 w 10"/>
                <a:gd name="T19" fmla="*/ 11 h 18"/>
                <a:gd name="T20" fmla="*/ 10 w 10"/>
                <a:gd name="T21" fmla="*/ 7 h 18"/>
                <a:gd name="T22" fmla="*/ 10 w 10"/>
                <a:gd name="T23" fmla="*/ 4 h 18"/>
                <a:gd name="T24" fmla="*/ 10 w 10"/>
                <a:gd name="T25" fmla="*/ 0 h 18"/>
                <a:gd name="T26" fmla="*/ 9 w 10"/>
                <a:gd name="T27" fmla="*/ 0 h 18"/>
                <a:gd name="T28" fmla="*/ 7 w 10"/>
                <a:gd name="T29" fmla="*/ 1 h 18"/>
                <a:gd name="T30" fmla="*/ 6 w 10"/>
                <a:gd name="T31" fmla="*/ 1 h 18"/>
                <a:gd name="T32" fmla="*/ 5 w 10"/>
                <a:gd name="T33" fmla="*/ 1 h 18"/>
                <a:gd name="T34" fmla="*/ 3 w 10"/>
                <a:gd name="T35" fmla="*/ 2 h 18"/>
                <a:gd name="T36" fmla="*/ 2 w 10"/>
                <a:gd name="T37" fmla="*/ 2 h 18"/>
                <a:gd name="T38" fmla="*/ 1 w 10"/>
                <a:gd name="T39" fmla="*/ 2 h 18"/>
                <a:gd name="T40" fmla="*/ 0 w 10"/>
                <a:gd name="T41" fmla="*/ 3 h 18"/>
                <a:gd name="T42" fmla="*/ 0 w 10"/>
                <a:gd name="T43" fmla="*/ 7 h 18"/>
                <a:gd name="T44" fmla="*/ 0 w 10"/>
                <a:gd name="T45" fmla="*/ 10 h 18"/>
                <a:gd name="T46" fmla="*/ 0 w 10"/>
                <a:gd name="T47" fmla="*/ 14 h 18"/>
                <a:gd name="T48" fmla="*/ 0 w 10"/>
                <a:gd name="T49" fmla="*/ 18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8"/>
                <a:gd name="T77" fmla="*/ 10 w 10"/>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8">
                  <a:moveTo>
                    <a:pt x="0" y="18"/>
                  </a:moveTo>
                  <a:lnTo>
                    <a:pt x="1" y="18"/>
                  </a:lnTo>
                  <a:lnTo>
                    <a:pt x="2" y="17"/>
                  </a:lnTo>
                  <a:lnTo>
                    <a:pt x="4" y="17"/>
                  </a:lnTo>
                  <a:lnTo>
                    <a:pt x="5" y="17"/>
                  </a:lnTo>
                  <a:lnTo>
                    <a:pt x="6" y="16"/>
                  </a:lnTo>
                  <a:lnTo>
                    <a:pt x="8" y="16"/>
                  </a:lnTo>
                  <a:lnTo>
                    <a:pt x="9" y="15"/>
                  </a:lnTo>
                  <a:lnTo>
                    <a:pt x="10" y="15"/>
                  </a:lnTo>
                  <a:lnTo>
                    <a:pt x="10" y="11"/>
                  </a:lnTo>
                  <a:lnTo>
                    <a:pt x="10" y="7"/>
                  </a:lnTo>
                  <a:lnTo>
                    <a:pt x="10" y="4"/>
                  </a:lnTo>
                  <a:lnTo>
                    <a:pt x="10" y="0"/>
                  </a:lnTo>
                  <a:lnTo>
                    <a:pt x="9" y="0"/>
                  </a:lnTo>
                  <a:lnTo>
                    <a:pt x="7" y="1"/>
                  </a:lnTo>
                  <a:lnTo>
                    <a:pt x="6" y="1"/>
                  </a:lnTo>
                  <a:lnTo>
                    <a:pt x="5" y="1"/>
                  </a:lnTo>
                  <a:lnTo>
                    <a:pt x="3" y="2"/>
                  </a:lnTo>
                  <a:lnTo>
                    <a:pt x="2" y="2"/>
                  </a:lnTo>
                  <a:lnTo>
                    <a:pt x="1" y="2"/>
                  </a:lnTo>
                  <a:lnTo>
                    <a:pt x="0" y="3"/>
                  </a:lnTo>
                  <a:lnTo>
                    <a:pt x="0" y="7"/>
                  </a:lnTo>
                  <a:lnTo>
                    <a:pt x="0" y="10"/>
                  </a:lnTo>
                  <a:lnTo>
                    <a:pt x="0" y="14"/>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8" name="Freeform 558"/>
            <p:cNvSpPr>
              <a:spLocks/>
            </p:cNvSpPr>
            <p:nvPr/>
          </p:nvSpPr>
          <p:spPr bwMode="auto">
            <a:xfrm>
              <a:off x="3905" y="3181"/>
              <a:ext cx="11" cy="14"/>
            </a:xfrm>
            <a:custGeom>
              <a:avLst/>
              <a:gdLst>
                <a:gd name="T0" fmla="*/ 11 w 11"/>
                <a:gd name="T1" fmla="*/ 0 h 14"/>
                <a:gd name="T2" fmla="*/ 10 w 11"/>
                <a:gd name="T3" fmla="*/ 0 h 14"/>
                <a:gd name="T4" fmla="*/ 8 w 11"/>
                <a:gd name="T5" fmla="*/ 0 h 14"/>
                <a:gd name="T6" fmla="*/ 7 w 11"/>
                <a:gd name="T7" fmla="*/ 0 h 14"/>
                <a:gd name="T8" fmla="*/ 6 w 11"/>
                <a:gd name="T9" fmla="*/ 0 h 14"/>
                <a:gd name="T10" fmla="*/ 4 w 11"/>
                <a:gd name="T11" fmla="*/ 0 h 14"/>
                <a:gd name="T12" fmla="*/ 3 w 11"/>
                <a:gd name="T13" fmla="*/ 1 h 14"/>
                <a:gd name="T14" fmla="*/ 1 w 11"/>
                <a:gd name="T15" fmla="*/ 1 h 14"/>
                <a:gd name="T16" fmla="*/ 0 w 11"/>
                <a:gd name="T17" fmla="*/ 1 h 14"/>
                <a:gd name="T18" fmla="*/ 0 w 11"/>
                <a:gd name="T19" fmla="*/ 4 h 14"/>
                <a:gd name="T20" fmla="*/ 0 w 11"/>
                <a:gd name="T21" fmla="*/ 8 h 14"/>
                <a:gd name="T22" fmla="*/ 0 w 11"/>
                <a:gd name="T23" fmla="*/ 11 h 14"/>
                <a:gd name="T24" fmla="*/ 0 w 11"/>
                <a:gd name="T25" fmla="*/ 14 h 14"/>
                <a:gd name="T26" fmla="*/ 1 w 11"/>
                <a:gd name="T27" fmla="*/ 14 h 14"/>
                <a:gd name="T28" fmla="*/ 2 w 11"/>
                <a:gd name="T29" fmla="*/ 14 h 14"/>
                <a:gd name="T30" fmla="*/ 4 w 11"/>
                <a:gd name="T31" fmla="*/ 14 h 14"/>
                <a:gd name="T32" fmla="*/ 5 w 11"/>
                <a:gd name="T33" fmla="*/ 14 h 14"/>
                <a:gd name="T34" fmla="*/ 6 w 11"/>
                <a:gd name="T35" fmla="*/ 14 h 14"/>
                <a:gd name="T36" fmla="*/ 8 w 11"/>
                <a:gd name="T37" fmla="*/ 14 h 14"/>
                <a:gd name="T38" fmla="*/ 9 w 11"/>
                <a:gd name="T39" fmla="*/ 14 h 14"/>
                <a:gd name="T40" fmla="*/ 11 w 11"/>
                <a:gd name="T41" fmla="*/ 14 h 14"/>
                <a:gd name="T42" fmla="*/ 11 w 11"/>
                <a:gd name="T43" fmla="*/ 10 h 14"/>
                <a:gd name="T44" fmla="*/ 11 w 11"/>
                <a:gd name="T45" fmla="*/ 7 h 14"/>
                <a:gd name="T46" fmla="*/ 11 w 11"/>
                <a:gd name="T47" fmla="*/ 3 h 14"/>
                <a:gd name="T48" fmla="*/ 11 w 11"/>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4"/>
                <a:gd name="T77" fmla="*/ 11 w 11"/>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4">
                  <a:moveTo>
                    <a:pt x="11" y="0"/>
                  </a:moveTo>
                  <a:lnTo>
                    <a:pt x="10" y="0"/>
                  </a:lnTo>
                  <a:lnTo>
                    <a:pt x="8" y="0"/>
                  </a:lnTo>
                  <a:lnTo>
                    <a:pt x="7" y="0"/>
                  </a:lnTo>
                  <a:lnTo>
                    <a:pt x="6" y="0"/>
                  </a:lnTo>
                  <a:lnTo>
                    <a:pt x="4" y="0"/>
                  </a:lnTo>
                  <a:lnTo>
                    <a:pt x="3" y="1"/>
                  </a:lnTo>
                  <a:lnTo>
                    <a:pt x="1" y="1"/>
                  </a:lnTo>
                  <a:lnTo>
                    <a:pt x="0" y="1"/>
                  </a:lnTo>
                  <a:lnTo>
                    <a:pt x="0" y="4"/>
                  </a:lnTo>
                  <a:lnTo>
                    <a:pt x="0" y="8"/>
                  </a:lnTo>
                  <a:lnTo>
                    <a:pt x="0" y="11"/>
                  </a:lnTo>
                  <a:lnTo>
                    <a:pt x="0" y="14"/>
                  </a:lnTo>
                  <a:lnTo>
                    <a:pt x="1" y="14"/>
                  </a:lnTo>
                  <a:lnTo>
                    <a:pt x="2" y="14"/>
                  </a:lnTo>
                  <a:lnTo>
                    <a:pt x="4" y="14"/>
                  </a:lnTo>
                  <a:lnTo>
                    <a:pt x="5" y="14"/>
                  </a:lnTo>
                  <a:lnTo>
                    <a:pt x="6" y="14"/>
                  </a:lnTo>
                  <a:lnTo>
                    <a:pt x="8" y="14"/>
                  </a:lnTo>
                  <a:lnTo>
                    <a:pt x="9" y="14"/>
                  </a:lnTo>
                  <a:lnTo>
                    <a:pt x="11" y="14"/>
                  </a:lnTo>
                  <a:lnTo>
                    <a:pt x="11" y="10"/>
                  </a:lnTo>
                  <a:lnTo>
                    <a:pt x="11" y="7"/>
                  </a:lnTo>
                  <a:lnTo>
                    <a:pt x="11" y="3"/>
                  </a:lnTo>
                  <a:lnTo>
                    <a:pt x="1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9" name="Freeform 559"/>
            <p:cNvSpPr>
              <a:spLocks/>
            </p:cNvSpPr>
            <p:nvPr/>
          </p:nvSpPr>
          <p:spPr bwMode="auto">
            <a:xfrm>
              <a:off x="3906" y="3151"/>
              <a:ext cx="10" cy="17"/>
            </a:xfrm>
            <a:custGeom>
              <a:avLst/>
              <a:gdLst>
                <a:gd name="T0" fmla="*/ 0 w 10"/>
                <a:gd name="T1" fmla="*/ 17 h 17"/>
                <a:gd name="T2" fmla="*/ 1 w 10"/>
                <a:gd name="T3" fmla="*/ 17 h 17"/>
                <a:gd name="T4" fmla="*/ 2 w 10"/>
                <a:gd name="T5" fmla="*/ 16 h 17"/>
                <a:gd name="T6" fmla="*/ 3 w 10"/>
                <a:gd name="T7" fmla="*/ 16 h 17"/>
                <a:gd name="T8" fmla="*/ 5 w 10"/>
                <a:gd name="T9" fmla="*/ 16 h 17"/>
                <a:gd name="T10" fmla="*/ 6 w 10"/>
                <a:gd name="T11" fmla="*/ 16 h 17"/>
                <a:gd name="T12" fmla="*/ 8 w 10"/>
                <a:gd name="T13" fmla="*/ 15 h 17"/>
                <a:gd name="T14" fmla="*/ 9 w 10"/>
                <a:gd name="T15" fmla="*/ 15 h 17"/>
                <a:gd name="T16" fmla="*/ 10 w 10"/>
                <a:gd name="T17" fmla="*/ 15 h 17"/>
                <a:gd name="T18" fmla="*/ 10 w 10"/>
                <a:gd name="T19" fmla="*/ 11 h 17"/>
                <a:gd name="T20" fmla="*/ 10 w 10"/>
                <a:gd name="T21" fmla="*/ 8 h 17"/>
                <a:gd name="T22" fmla="*/ 10 w 10"/>
                <a:gd name="T23" fmla="*/ 4 h 17"/>
                <a:gd name="T24" fmla="*/ 10 w 10"/>
                <a:gd name="T25" fmla="*/ 0 h 17"/>
                <a:gd name="T26" fmla="*/ 9 w 10"/>
                <a:gd name="T27" fmla="*/ 1 h 17"/>
                <a:gd name="T28" fmla="*/ 8 w 10"/>
                <a:gd name="T29" fmla="*/ 1 h 17"/>
                <a:gd name="T30" fmla="*/ 6 w 10"/>
                <a:gd name="T31" fmla="*/ 1 h 17"/>
                <a:gd name="T32" fmla="*/ 5 w 10"/>
                <a:gd name="T33" fmla="*/ 1 h 17"/>
                <a:gd name="T34" fmla="*/ 4 w 10"/>
                <a:gd name="T35" fmla="*/ 2 h 17"/>
                <a:gd name="T36" fmla="*/ 3 w 10"/>
                <a:gd name="T37" fmla="*/ 2 h 17"/>
                <a:gd name="T38" fmla="*/ 1 w 10"/>
                <a:gd name="T39" fmla="*/ 2 h 17"/>
                <a:gd name="T40" fmla="*/ 0 w 10"/>
                <a:gd name="T41" fmla="*/ 3 h 17"/>
                <a:gd name="T42" fmla="*/ 0 w 10"/>
                <a:gd name="T43" fmla="*/ 6 h 17"/>
                <a:gd name="T44" fmla="*/ 0 w 10"/>
                <a:gd name="T45" fmla="*/ 10 h 17"/>
                <a:gd name="T46" fmla="*/ 0 w 10"/>
                <a:gd name="T47" fmla="*/ 13 h 17"/>
                <a:gd name="T48" fmla="*/ 0 w 10"/>
                <a:gd name="T49" fmla="*/ 1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7"/>
                <a:gd name="T77" fmla="*/ 10 w 1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7">
                  <a:moveTo>
                    <a:pt x="0" y="17"/>
                  </a:moveTo>
                  <a:lnTo>
                    <a:pt x="1" y="17"/>
                  </a:lnTo>
                  <a:lnTo>
                    <a:pt x="2" y="16"/>
                  </a:lnTo>
                  <a:lnTo>
                    <a:pt x="3" y="16"/>
                  </a:lnTo>
                  <a:lnTo>
                    <a:pt x="5" y="16"/>
                  </a:lnTo>
                  <a:lnTo>
                    <a:pt x="6" y="16"/>
                  </a:lnTo>
                  <a:lnTo>
                    <a:pt x="8" y="15"/>
                  </a:lnTo>
                  <a:lnTo>
                    <a:pt x="9" y="15"/>
                  </a:lnTo>
                  <a:lnTo>
                    <a:pt x="10" y="15"/>
                  </a:lnTo>
                  <a:lnTo>
                    <a:pt x="10" y="11"/>
                  </a:lnTo>
                  <a:lnTo>
                    <a:pt x="10" y="8"/>
                  </a:lnTo>
                  <a:lnTo>
                    <a:pt x="10" y="4"/>
                  </a:lnTo>
                  <a:lnTo>
                    <a:pt x="10" y="0"/>
                  </a:lnTo>
                  <a:lnTo>
                    <a:pt x="9" y="1"/>
                  </a:lnTo>
                  <a:lnTo>
                    <a:pt x="8" y="1"/>
                  </a:lnTo>
                  <a:lnTo>
                    <a:pt x="6" y="1"/>
                  </a:lnTo>
                  <a:lnTo>
                    <a:pt x="5" y="1"/>
                  </a:lnTo>
                  <a:lnTo>
                    <a:pt x="4" y="2"/>
                  </a:lnTo>
                  <a:lnTo>
                    <a:pt x="3" y="2"/>
                  </a:lnTo>
                  <a:lnTo>
                    <a:pt x="1" y="2"/>
                  </a:lnTo>
                  <a:lnTo>
                    <a:pt x="0" y="3"/>
                  </a:lnTo>
                  <a:lnTo>
                    <a:pt x="0" y="6"/>
                  </a:lnTo>
                  <a:lnTo>
                    <a:pt x="0" y="10"/>
                  </a:lnTo>
                  <a:lnTo>
                    <a:pt x="0" y="13"/>
                  </a:lnTo>
                  <a:lnTo>
                    <a:pt x="0" y="1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0" name="Freeform 560"/>
            <p:cNvSpPr>
              <a:spLocks/>
            </p:cNvSpPr>
            <p:nvPr/>
          </p:nvSpPr>
          <p:spPr bwMode="auto">
            <a:xfrm>
              <a:off x="3768" y="3213"/>
              <a:ext cx="497" cy="157"/>
            </a:xfrm>
            <a:custGeom>
              <a:avLst/>
              <a:gdLst>
                <a:gd name="T0" fmla="*/ 216 w 497"/>
                <a:gd name="T1" fmla="*/ 6 h 157"/>
                <a:gd name="T2" fmla="*/ 155 w 497"/>
                <a:gd name="T3" fmla="*/ 20 h 157"/>
                <a:gd name="T4" fmla="*/ 95 w 497"/>
                <a:gd name="T5" fmla="*/ 40 h 157"/>
                <a:gd name="T6" fmla="*/ 38 w 497"/>
                <a:gd name="T7" fmla="*/ 67 h 157"/>
                <a:gd name="T8" fmla="*/ 14 w 497"/>
                <a:gd name="T9" fmla="*/ 82 h 157"/>
                <a:gd name="T10" fmla="*/ 64 w 497"/>
                <a:gd name="T11" fmla="*/ 58 h 157"/>
                <a:gd name="T12" fmla="*/ 117 w 497"/>
                <a:gd name="T13" fmla="*/ 39 h 157"/>
                <a:gd name="T14" fmla="*/ 171 w 497"/>
                <a:gd name="T15" fmla="*/ 26 h 157"/>
                <a:gd name="T16" fmla="*/ 226 w 497"/>
                <a:gd name="T17" fmla="*/ 18 h 157"/>
                <a:gd name="T18" fmla="*/ 279 w 497"/>
                <a:gd name="T19" fmla="*/ 17 h 157"/>
                <a:gd name="T20" fmla="*/ 327 w 497"/>
                <a:gd name="T21" fmla="*/ 21 h 157"/>
                <a:gd name="T22" fmla="*/ 372 w 497"/>
                <a:gd name="T23" fmla="*/ 31 h 157"/>
                <a:gd name="T24" fmla="*/ 411 w 497"/>
                <a:gd name="T25" fmla="*/ 46 h 157"/>
                <a:gd name="T26" fmla="*/ 433 w 497"/>
                <a:gd name="T27" fmla="*/ 59 h 157"/>
                <a:gd name="T28" fmla="*/ 367 w 497"/>
                <a:gd name="T29" fmla="*/ 35 h 157"/>
                <a:gd name="T30" fmla="*/ 287 w 497"/>
                <a:gd name="T31" fmla="*/ 28 h 157"/>
                <a:gd name="T32" fmla="*/ 225 w 497"/>
                <a:gd name="T33" fmla="*/ 34 h 157"/>
                <a:gd name="T34" fmla="*/ 169 w 497"/>
                <a:gd name="T35" fmla="*/ 46 h 157"/>
                <a:gd name="T36" fmla="*/ 114 w 497"/>
                <a:gd name="T37" fmla="*/ 65 h 157"/>
                <a:gd name="T38" fmla="*/ 61 w 497"/>
                <a:gd name="T39" fmla="*/ 90 h 157"/>
                <a:gd name="T40" fmla="*/ 39 w 497"/>
                <a:gd name="T41" fmla="*/ 103 h 157"/>
                <a:gd name="T42" fmla="*/ 85 w 497"/>
                <a:gd name="T43" fmla="*/ 82 h 157"/>
                <a:gd name="T44" fmla="*/ 133 w 497"/>
                <a:gd name="T45" fmla="*/ 65 h 157"/>
                <a:gd name="T46" fmla="*/ 182 w 497"/>
                <a:gd name="T47" fmla="*/ 53 h 157"/>
                <a:gd name="T48" fmla="*/ 232 w 497"/>
                <a:gd name="T49" fmla="*/ 46 h 157"/>
                <a:gd name="T50" fmla="*/ 283 w 497"/>
                <a:gd name="T51" fmla="*/ 44 h 157"/>
                <a:gd name="T52" fmla="*/ 329 w 497"/>
                <a:gd name="T53" fmla="*/ 49 h 157"/>
                <a:gd name="T54" fmla="*/ 369 w 497"/>
                <a:gd name="T55" fmla="*/ 59 h 157"/>
                <a:gd name="T56" fmla="*/ 405 w 497"/>
                <a:gd name="T57" fmla="*/ 75 h 157"/>
                <a:gd name="T58" fmla="*/ 425 w 497"/>
                <a:gd name="T59" fmla="*/ 87 h 157"/>
                <a:gd name="T60" fmla="*/ 361 w 497"/>
                <a:gd name="T61" fmla="*/ 63 h 157"/>
                <a:gd name="T62" fmla="*/ 281 w 497"/>
                <a:gd name="T63" fmla="*/ 56 h 157"/>
                <a:gd name="T64" fmla="*/ 225 w 497"/>
                <a:gd name="T65" fmla="*/ 63 h 157"/>
                <a:gd name="T66" fmla="*/ 175 w 497"/>
                <a:gd name="T67" fmla="*/ 75 h 157"/>
                <a:gd name="T68" fmla="*/ 127 w 497"/>
                <a:gd name="T69" fmla="*/ 92 h 157"/>
                <a:gd name="T70" fmla="*/ 80 w 497"/>
                <a:gd name="T71" fmla="*/ 115 h 157"/>
                <a:gd name="T72" fmla="*/ 60 w 497"/>
                <a:gd name="T73" fmla="*/ 127 h 157"/>
                <a:gd name="T74" fmla="*/ 100 w 497"/>
                <a:gd name="T75" fmla="*/ 109 h 157"/>
                <a:gd name="T76" fmla="*/ 142 w 497"/>
                <a:gd name="T77" fmla="*/ 93 h 157"/>
                <a:gd name="T78" fmla="*/ 185 w 497"/>
                <a:gd name="T79" fmla="*/ 82 h 157"/>
                <a:gd name="T80" fmla="*/ 228 w 497"/>
                <a:gd name="T81" fmla="*/ 75 h 157"/>
                <a:gd name="T82" fmla="*/ 301 w 497"/>
                <a:gd name="T83" fmla="*/ 75 h 157"/>
                <a:gd name="T84" fmla="*/ 374 w 497"/>
                <a:gd name="T85" fmla="*/ 92 h 157"/>
                <a:gd name="T86" fmla="*/ 386 w 497"/>
                <a:gd name="T87" fmla="*/ 100 h 157"/>
                <a:gd name="T88" fmla="*/ 327 w 497"/>
                <a:gd name="T89" fmla="*/ 85 h 157"/>
                <a:gd name="T90" fmla="*/ 260 w 497"/>
                <a:gd name="T91" fmla="*/ 86 h 157"/>
                <a:gd name="T92" fmla="*/ 215 w 497"/>
                <a:gd name="T93" fmla="*/ 94 h 157"/>
                <a:gd name="T94" fmla="*/ 172 w 497"/>
                <a:gd name="T95" fmla="*/ 107 h 157"/>
                <a:gd name="T96" fmla="*/ 129 w 497"/>
                <a:gd name="T97" fmla="*/ 125 h 157"/>
                <a:gd name="T98" fmla="*/ 90 w 497"/>
                <a:gd name="T99" fmla="*/ 147 h 157"/>
                <a:gd name="T100" fmla="*/ 112 w 497"/>
                <a:gd name="T101" fmla="*/ 137 h 157"/>
                <a:gd name="T102" fmla="*/ 185 w 497"/>
                <a:gd name="T103" fmla="*/ 112 h 157"/>
                <a:gd name="T104" fmla="*/ 267 w 497"/>
                <a:gd name="T105" fmla="*/ 102 h 157"/>
                <a:gd name="T106" fmla="*/ 351 w 497"/>
                <a:gd name="T107" fmla="*/ 116 h 157"/>
                <a:gd name="T108" fmla="*/ 404 w 497"/>
                <a:gd name="T109" fmla="*/ 156 h 157"/>
                <a:gd name="T110" fmla="*/ 466 w 497"/>
                <a:gd name="T111" fmla="*/ 45 h 157"/>
                <a:gd name="T112" fmla="*/ 422 w 497"/>
                <a:gd name="T113" fmla="*/ 23 h 157"/>
                <a:gd name="T114" fmla="*/ 371 w 497"/>
                <a:gd name="T115" fmla="*/ 8 h 157"/>
                <a:gd name="T116" fmla="*/ 314 w 497"/>
                <a:gd name="T117" fmla="*/ 1 h 1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7"/>
                <a:gd name="T178" fmla="*/ 0 h 157"/>
                <a:gd name="T179" fmla="*/ 497 w 497"/>
                <a:gd name="T180" fmla="*/ 157 h 1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7" h="157">
                  <a:moveTo>
                    <a:pt x="270" y="1"/>
                  </a:moveTo>
                  <a:lnTo>
                    <a:pt x="260" y="1"/>
                  </a:lnTo>
                  <a:lnTo>
                    <a:pt x="252" y="2"/>
                  </a:lnTo>
                  <a:lnTo>
                    <a:pt x="243" y="3"/>
                  </a:lnTo>
                  <a:lnTo>
                    <a:pt x="234" y="4"/>
                  </a:lnTo>
                  <a:lnTo>
                    <a:pt x="225" y="5"/>
                  </a:lnTo>
                  <a:lnTo>
                    <a:pt x="216" y="6"/>
                  </a:lnTo>
                  <a:lnTo>
                    <a:pt x="207" y="8"/>
                  </a:lnTo>
                  <a:lnTo>
                    <a:pt x="199" y="9"/>
                  </a:lnTo>
                  <a:lnTo>
                    <a:pt x="190" y="11"/>
                  </a:lnTo>
                  <a:lnTo>
                    <a:pt x="181" y="13"/>
                  </a:lnTo>
                  <a:lnTo>
                    <a:pt x="172" y="15"/>
                  </a:lnTo>
                  <a:lnTo>
                    <a:pt x="164" y="17"/>
                  </a:lnTo>
                  <a:lnTo>
                    <a:pt x="155" y="20"/>
                  </a:lnTo>
                  <a:lnTo>
                    <a:pt x="146" y="22"/>
                  </a:lnTo>
                  <a:lnTo>
                    <a:pt x="138" y="25"/>
                  </a:lnTo>
                  <a:lnTo>
                    <a:pt x="129" y="28"/>
                  </a:lnTo>
                  <a:lnTo>
                    <a:pt x="120" y="31"/>
                  </a:lnTo>
                  <a:lnTo>
                    <a:pt x="112" y="34"/>
                  </a:lnTo>
                  <a:lnTo>
                    <a:pt x="104" y="37"/>
                  </a:lnTo>
                  <a:lnTo>
                    <a:pt x="95" y="40"/>
                  </a:lnTo>
                  <a:lnTo>
                    <a:pt x="87" y="44"/>
                  </a:lnTo>
                  <a:lnTo>
                    <a:pt x="79" y="47"/>
                  </a:lnTo>
                  <a:lnTo>
                    <a:pt x="71" y="51"/>
                  </a:lnTo>
                  <a:lnTo>
                    <a:pt x="62" y="55"/>
                  </a:lnTo>
                  <a:lnTo>
                    <a:pt x="54" y="59"/>
                  </a:lnTo>
                  <a:lnTo>
                    <a:pt x="46" y="63"/>
                  </a:lnTo>
                  <a:lnTo>
                    <a:pt x="38" y="67"/>
                  </a:lnTo>
                  <a:lnTo>
                    <a:pt x="31" y="71"/>
                  </a:lnTo>
                  <a:lnTo>
                    <a:pt x="23" y="75"/>
                  </a:lnTo>
                  <a:lnTo>
                    <a:pt x="15" y="80"/>
                  </a:lnTo>
                  <a:lnTo>
                    <a:pt x="7" y="84"/>
                  </a:lnTo>
                  <a:lnTo>
                    <a:pt x="0" y="89"/>
                  </a:lnTo>
                  <a:lnTo>
                    <a:pt x="7" y="85"/>
                  </a:lnTo>
                  <a:lnTo>
                    <a:pt x="14" y="82"/>
                  </a:lnTo>
                  <a:lnTo>
                    <a:pt x="21" y="78"/>
                  </a:lnTo>
                  <a:lnTo>
                    <a:pt x="28" y="75"/>
                  </a:lnTo>
                  <a:lnTo>
                    <a:pt x="35" y="71"/>
                  </a:lnTo>
                  <a:lnTo>
                    <a:pt x="42" y="68"/>
                  </a:lnTo>
                  <a:lnTo>
                    <a:pt x="50" y="64"/>
                  </a:lnTo>
                  <a:lnTo>
                    <a:pt x="57" y="61"/>
                  </a:lnTo>
                  <a:lnTo>
                    <a:pt x="64" y="58"/>
                  </a:lnTo>
                  <a:lnTo>
                    <a:pt x="72" y="55"/>
                  </a:lnTo>
                  <a:lnTo>
                    <a:pt x="79" y="52"/>
                  </a:lnTo>
                  <a:lnTo>
                    <a:pt x="87" y="49"/>
                  </a:lnTo>
                  <a:lnTo>
                    <a:pt x="94" y="47"/>
                  </a:lnTo>
                  <a:lnTo>
                    <a:pt x="102" y="44"/>
                  </a:lnTo>
                  <a:lnTo>
                    <a:pt x="109" y="42"/>
                  </a:lnTo>
                  <a:lnTo>
                    <a:pt x="117" y="39"/>
                  </a:lnTo>
                  <a:lnTo>
                    <a:pt x="125" y="37"/>
                  </a:lnTo>
                  <a:lnTo>
                    <a:pt x="132" y="35"/>
                  </a:lnTo>
                  <a:lnTo>
                    <a:pt x="140" y="33"/>
                  </a:lnTo>
                  <a:lnTo>
                    <a:pt x="148" y="31"/>
                  </a:lnTo>
                  <a:lnTo>
                    <a:pt x="155" y="29"/>
                  </a:lnTo>
                  <a:lnTo>
                    <a:pt x="163" y="28"/>
                  </a:lnTo>
                  <a:lnTo>
                    <a:pt x="171" y="26"/>
                  </a:lnTo>
                  <a:lnTo>
                    <a:pt x="179" y="25"/>
                  </a:lnTo>
                  <a:lnTo>
                    <a:pt x="187" y="23"/>
                  </a:lnTo>
                  <a:lnTo>
                    <a:pt x="195" y="22"/>
                  </a:lnTo>
                  <a:lnTo>
                    <a:pt x="202" y="21"/>
                  </a:lnTo>
                  <a:lnTo>
                    <a:pt x="210" y="20"/>
                  </a:lnTo>
                  <a:lnTo>
                    <a:pt x="218" y="19"/>
                  </a:lnTo>
                  <a:lnTo>
                    <a:pt x="226" y="18"/>
                  </a:lnTo>
                  <a:lnTo>
                    <a:pt x="234" y="18"/>
                  </a:lnTo>
                  <a:lnTo>
                    <a:pt x="242" y="17"/>
                  </a:lnTo>
                  <a:lnTo>
                    <a:pt x="249" y="17"/>
                  </a:lnTo>
                  <a:lnTo>
                    <a:pt x="257" y="17"/>
                  </a:lnTo>
                  <a:lnTo>
                    <a:pt x="264" y="17"/>
                  </a:lnTo>
                  <a:lnTo>
                    <a:pt x="272" y="17"/>
                  </a:lnTo>
                  <a:lnTo>
                    <a:pt x="279" y="17"/>
                  </a:lnTo>
                  <a:lnTo>
                    <a:pt x="286" y="17"/>
                  </a:lnTo>
                  <a:lnTo>
                    <a:pt x="293" y="17"/>
                  </a:lnTo>
                  <a:lnTo>
                    <a:pt x="300" y="18"/>
                  </a:lnTo>
                  <a:lnTo>
                    <a:pt x="307" y="19"/>
                  </a:lnTo>
                  <a:lnTo>
                    <a:pt x="314" y="19"/>
                  </a:lnTo>
                  <a:lnTo>
                    <a:pt x="321" y="20"/>
                  </a:lnTo>
                  <a:lnTo>
                    <a:pt x="327" y="21"/>
                  </a:lnTo>
                  <a:lnTo>
                    <a:pt x="334" y="22"/>
                  </a:lnTo>
                  <a:lnTo>
                    <a:pt x="341" y="24"/>
                  </a:lnTo>
                  <a:lnTo>
                    <a:pt x="347" y="25"/>
                  </a:lnTo>
                  <a:lnTo>
                    <a:pt x="353" y="26"/>
                  </a:lnTo>
                  <a:lnTo>
                    <a:pt x="360" y="28"/>
                  </a:lnTo>
                  <a:lnTo>
                    <a:pt x="366" y="30"/>
                  </a:lnTo>
                  <a:lnTo>
                    <a:pt x="372" y="31"/>
                  </a:lnTo>
                  <a:lnTo>
                    <a:pt x="378" y="33"/>
                  </a:lnTo>
                  <a:lnTo>
                    <a:pt x="384" y="35"/>
                  </a:lnTo>
                  <a:lnTo>
                    <a:pt x="390" y="37"/>
                  </a:lnTo>
                  <a:lnTo>
                    <a:pt x="395" y="39"/>
                  </a:lnTo>
                  <a:lnTo>
                    <a:pt x="401" y="42"/>
                  </a:lnTo>
                  <a:lnTo>
                    <a:pt x="406" y="44"/>
                  </a:lnTo>
                  <a:lnTo>
                    <a:pt x="411" y="46"/>
                  </a:lnTo>
                  <a:lnTo>
                    <a:pt x="417" y="49"/>
                  </a:lnTo>
                  <a:lnTo>
                    <a:pt x="422" y="52"/>
                  </a:lnTo>
                  <a:lnTo>
                    <a:pt x="427" y="54"/>
                  </a:lnTo>
                  <a:lnTo>
                    <a:pt x="432" y="57"/>
                  </a:lnTo>
                  <a:lnTo>
                    <a:pt x="437" y="60"/>
                  </a:lnTo>
                  <a:lnTo>
                    <a:pt x="442" y="63"/>
                  </a:lnTo>
                  <a:lnTo>
                    <a:pt x="433" y="59"/>
                  </a:lnTo>
                  <a:lnTo>
                    <a:pt x="424" y="54"/>
                  </a:lnTo>
                  <a:lnTo>
                    <a:pt x="415" y="50"/>
                  </a:lnTo>
                  <a:lnTo>
                    <a:pt x="406" y="46"/>
                  </a:lnTo>
                  <a:lnTo>
                    <a:pt x="397" y="43"/>
                  </a:lnTo>
                  <a:lnTo>
                    <a:pt x="387" y="40"/>
                  </a:lnTo>
                  <a:lnTo>
                    <a:pt x="377" y="37"/>
                  </a:lnTo>
                  <a:lnTo>
                    <a:pt x="367" y="35"/>
                  </a:lnTo>
                  <a:lnTo>
                    <a:pt x="357" y="33"/>
                  </a:lnTo>
                  <a:lnTo>
                    <a:pt x="346" y="31"/>
                  </a:lnTo>
                  <a:lnTo>
                    <a:pt x="335" y="30"/>
                  </a:lnTo>
                  <a:lnTo>
                    <a:pt x="324" y="29"/>
                  </a:lnTo>
                  <a:lnTo>
                    <a:pt x="312" y="28"/>
                  </a:lnTo>
                  <a:lnTo>
                    <a:pt x="300" y="28"/>
                  </a:lnTo>
                  <a:lnTo>
                    <a:pt x="287" y="28"/>
                  </a:lnTo>
                  <a:lnTo>
                    <a:pt x="274" y="29"/>
                  </a:lnTo>
                  <a:lnTo>
                    <a:pt x="266" y="29"/>
                  </a:lnTo>
                  <a:lnTo>
                    <a:pt x="258" y="30"/>
                  </a:lnTo>
                  <a:lnTo>
                    <a:pt x="250" y="31"/>
                  </a:lnTo>
                  <a:lnTo>
                    <a:pt x="242" y="32"/>
                  </a:lnTo>
                  <a:lnTo>
                    <a:pt x="233" y="33"/>
                  </a:lnTo>
                  <a:lnTo>
                    <a:pt x="225" y="34"/>
                  </a:lnTo>
                  <a:lnTo>
                    <a:pt x="217" y="35"/>
                  </a:lnTo>
                  <a:lnTo>
                    <a:pt x="209" y="37"/>
                  </a:lnTo>
                  <a:lnTo>
                    <a:pt x="201" y="38"/>
                  </a:lnTo>
                  <a:lnTo>
                    <a:pt x="193" y="40"/>
                  </a:lnTo>
                  <a:lnTo>
                    <a:pt x="185" y="42"/>
                  </a:lnTo>
                  <a:lnTo>
                    <a:pt x="177" y="44"/>
                  </a:lnTo>
                  <a:lnTo>
                    <a:pt x="169" y="46"/>
                  </a:lnTo>
                  <a:lnTo>
                    <a:pt x="161" y="49"/>
                  </a:lnTo>
                  <a:lnTo>
                    <a:pt x="153" y="51"/>
                  </a:lnTo>
                  <a:lnTo>
                    <a:pt x="145" y="54"/>
                  </a:lnTo>
                  <a:lnTo>
                    <a:pt x="137" y="56"/>
                  </a:lnTo>
                  <a:lnTo>
                    <a:pt x="129" y="59"/>
                  </a:lnTo>
                  <a:lnTo>
                    <a:pt x="122" y="62"/>
                  </a:lnTo>
                  <a:lnTo>
                    <a:pt x="114" y="65"/>
                  </a:lnTo>
                  <a:lnTo>
                    <a:pt x="106" y="68"/>
                  </a:lnTo>
                  <a:lnTo>
                    <a:pt x="99" y="72"/>
                  </a:lnTo>
                  <a:lnTo>
                    <a:pt x="91" y="75"/>
                  </a:lnTo>
                  <a:lnTo>
                    <a:pt x="83" y="79"/>
                  </a:lnTo>
                  <a:lnTo>
                    <a:pt x="76" y="82"/>
                  </a:lnTo>
                  <a:lnTo>
                    <a:pt x="69" y="86"/>
                  </a:lnTo>
                  <a:lnTo>
                    <a:pt x="61" y="90"/>
                  </a:lnTo>
                  <a:lnTo>
                    <a:pt x="54" y="94"/>
                  </a:lnTo>
                  <a:lnTo>
                    <a:pt x="47" y="98"/>
                  </a:lnTo>
                  <a:lnTo>
                    <a:pt x="40" y="102"/>
                  </a:lnTo>
                  <a:lnTo>
                    <a:pt x="33" y="106"/>
                  </a:lnTo>
                  <a:lnTo>
                    <a:pt x="26" y="110"/>
                  </a:lnTo>
                  <a:lnTo>
                    <a:pt x="32" y="107"/>
                  </a:lnTo>
                  <a:lnTo>
                    <a:pt x="39" y="103"/>
                  </a:lnTo>
                  <a:lnTo>
                    <a:pt x="45" y="100"/>
                  </a:lnTo>
                  <a:lnTo>
                    <a:pt x="52" y="97"/>
                  </a:lnTo>
                  <a:lnTo>
                    <a:pt x="58" y="94"/>
                  </a:lnTo>
                  <a:lnTo>
                    <a:pt x="65" y="91"/>
                  </a:lnTo>
                  <a:lnTo>
                    <a:pt x="71" y="88"/>
                  </a:lnTo>
                  <a:lnTo>
                    <a:pt x="78" y="85"/>
                  </a:lnTo>
                  <a:lnTo>
                    <a:pt x="85" y="82"/>
                  </a:lnTo>
                  <a:lnTo>
                    <a:pt x="92" y="79"/>
                  </a:lnTo>
                  <a:lnTo>
                    <a:pt x="99" y="77"/>
                  </a:lnTo>
                  <a:lnTo>
                    <a:pt x="105" y="75"/>
                  </a:lnTo>
                  <a:lnTo>
                    <a:pt x="112" y="72"/>
                  </a:lnTo>
                  <a:lnTo>
                    <a:pt x="119" y="70"/>
                  </a:lnTo>
                  <a:lnTo>
                    <a:pt x="126" y="67"/>
                  </a:lnTo>
                  <a:lnTo>
                    <a:pt x="133" y="65"/>
                  </a:lnTo>
                  <a:lnTo>
                    <a:pt x="140" y="63"/>
                  </a:lnTo>
                  <a:lnTo>
                    <a:pt x="147" y="61"/>
                  </a:lnTo>
                  <a:lnTo>
                    <a:pt x="154" y="59"/>
                  </a:lnTo>
                  <a:lnTo>
                    <a:pt x="161" y="58"/>
                  </a:lnTo>
                  <a:lnTo>
                    <a:pt x="168" y="56"/>
                  </a:lnTo>
                  <a:lnTo>
                    <a:pt x="175" y="54"/>
                  </a:lnTo>
                  <a:lnTo>
                    <a:pt x="182" y="53"/>
                  </a:lnTo>
                  <a:lnTo>
                    <a:pt x="189" y="52"/>
                  </a:lnTo>
                  <a:lnTo>
                    <a:pt x="196" y="51"/>
                  </a:lnTo>
                  <a:lnTo>
                    <a:pt x="204" y="49"/>
                  </a:lnTo>
                  <a:lnTo>
                    <a:pt x="211" y="48"/>
                  </a:lnTo>
                  <a:lnTo>
                    <a:pt x="218" y="47"/>
                  </a:lnTo>
                  <a:lnTo>
                    <a:pt x="225" y="47"/>
                  </a:lnTo>
                  <a:lnTo>
                    <a:pt x="232" y="46"/>
                  </a:lnTo>
                  <a:lnTo>
                    <a:pt x="239" y="46"/>
                  </a:lnTo>
                  <a:lnTo>
                    <a:pt x="247" y="45"/>
                  </a:lnTo>
                  <a:lnTo>
                    <a:pt x="254" y="45"/>
                  </a:lnTo>
                  <a:lnTo>
                    <a:pt x="261" y="44"/>
                  </a:lnTo>
                  <a:lnTo>
                    <a:pt x="268" y="44"/>
                  </a:lnTo>
                  <a:lnTo>
                    <a:pt x="276" y="44"/>
                  </a:lnTo>
                  <a:lnTo>
                    <a:pt x="283" y="44"/>
                  </a:lnTo>
                  <a:lnTo>
                    <a:pt x="289" y="45"/>
                  </a:lnTo>
                  <a:lnTo>
                    <a:pt x="296" y="45"/>
                  </a:lnTo>
                  <a:lnTo>
                    <a:pt x="303" y="46"/>
                  </a:lnTo>
                  <a:lnTo>
                    <a:pt x="309" y="46"/>
                  </a:lnTo>
                  <a:lnTo>
                    <a:pt x="316" y="47"/>
                  </a:lnTo>
                  <a:lnTo>
                    <a:pt x="322" y="48"/>
                  </a:lnTo>
                  <a:lnTo>
                    <a:pt x="329" y="49"/>
                  </a:lnTo>
                  <a:lnTo>
                    <a:pt x="335" y="50"/>
                  </a:lnTo>
                  <a:lnTo>
                    <a:pt x="341" y="51"/>
                  </a:lnTo>
                  <a:lnTo>
                    <a:pt x="347" y="53"/>
                  </a:lnTo>
                  <a:lnTo>
                    <a:pt x="352" y="54"/>
                  </a:lnTo>
                  <a:lnTo>
                    <a:pt x="358" y="56"/>
                  </a:lnTo>
                  <a:lnTo>
                    <a:pt x="364" y="57"/>
                  </a:lnTo>
                  <a:lnTo>
                    <a:pt x="369" y="59"/>
                  </a:lnTo>
                  <a:lnTo>
                    <a:pt x="375" y="61"/>
                  </a:lnTo>
                  <a:lnTo>
                    <a:pt x="380" y="63"/>
                  </a:lnTo>
                  <a:lnTo>
                    <a:pt x="385" y="65"/>
                  </a:lnTo>
                  <a:lnTo>
                    <a:pt x="390" y="67"/>
                  </a:lnTo>
                  <a:lnTo>
                    <a:pt x="396" y="70"/>
                  </a:lnTo>
                  <a:lnTo>
                    <a:pt x="401" y="72"/>
                  </a:lnTo>
                  <a:lnTo>
                    <a:pt x="405" y="75"/>
                  </a:lnTo>
                  <a:lnTo>
                    <a:pt x="410" y="77"/>
                  </a:lnTo>
                  <a:lnTo>
                    <a:pt x="415" y="80"/>
                  </a:lnTo>
                  <a:lnTo>
                    <a:pt x="419" y="83"/>
                  </a:lnTo>
                  <a:lnTo>
                    <a:pt x="424" y="86"/>
                  </a:lnTo>
                  <a:lnTo>
                    <a:pt x="428" y="89"/>
                  </a:lnTo>
                  <a:lnTo>
                    <a:pt x="433" y="92"/>
                  </a:lnTo>
                  <a:lnTo>
                    <a:pt x="425" y="87"/>
                  </a:lnTo>
                  <a:lnTo>
                    <a:pt x="417" y="83"/>
                  </a:lnTo>
                  <a:lnTo>
                    <a:pt x="408" y="79"/>
                  </a:lnTo>
                  <a:lnTo>
                    <a:pt x="399" y="75"/>
                  </a:lnTo>
                  <a:lnTo>
                    <a:pt x="390" y="71"/>
                  </a:lnTo>
                  <a:lnTo>
                    <a:pt x="381" y="68"/>
                  </a:lnTo>
                  <a:lnTo>
                    <a:pt x="371" y="65"/>
                  </a:lnTo>
                  <a:lnTo>
                    <a:pt x="361" y="63"/>
                  </a:lnTo>
                  <a:lnTo>
                    <a:pt x="350" y="60"/>
                  </a:lnTo>
                  <a:lnTo>
                    <a:pt x="339" y="59"/>
                  </a:lnTo>
                  <a:lnTo>
                    <a:pt x="328" y="57"/>
                  </a:lnTo>
                  <a:lnTo>
                    <a:pt x="317" y="57"/>
                  </a:lnTo>
                  <a:lnTo>
                    <a:pt x="305" y="56"/>
                  </a:lnTo>
                  <a:lnTo>
                    <a:pt x="293" y="56"/>
                  </a:lnTo>
                  <a:lnTo>
                    <a:pt x="281" y="56"/>
                  </a:lnTo>
                  <a:lnTo>
                    <a:pt x="268" y="57"/>
                  </a:lnTo>
                  <a:lnTo>
                    <a:pt x="261" y="58"/>
                  </a:lnTo>
                  <a:lnTo>
                    <a:pt x="254" y="59"/>
                  </a:lnTo>
                  <a:lnTo>
                    <a:pt x="247" y="59"/>
                  </a:lnTo>
                  <a:lnTo>
                    <a:pt x="239" y="60"/>
                  </a:lnTo>
                  <a:lnTo>
                    <a:pt x="232" y="61"/>
                  </a:lnTo>
                  <a:lnTo>
                    <a:pt x="225" y="63"/>
                  </a:lnTo>
                  <a:lnTo>
                    <a:pt x="218" y="64"/>
                  </a:lnTo>
                  <a:lnTo>
                    <a:pt x="211" y="65"/>
                  </a:lnTo>
                  <a:lnTo>
                    <a:pt x="204" y="67"/>
                  </a:lnTo>
                  <a:lnTo>
                    <a:pt x="196" y="69"/>
                  </a:lnTo>
                  <a:lnTo>
                    <a:pt x="189" y="71"/>
                  </a:lnTo>
                  <a:lnTo>
                    <a:pt x="182" y="73"/>
                  </a:lnTo>
                  <a:lnTo>
                    <a:pt x="175" y="75"/>
                  </a:lnTo>
                  <a:lnTo>
                    <a:pt x="168" y="77"/>
                  </a:lnTo>
                  <a:lnTo>
                    <a:pt x="161" y="79"/>
                  </a:lnTo>
                  <a:lnTo>
                    <a:pt x="154" y="82"/>
                  </a:lnTo>
                  <a:lnTo>
                    <a:pt x="147" y="84"/>
                  </a:lnTo>
                  <a:lnTo>
                    <a:pt x="140" y="87"/>
                  </a:lnTo>
                  <a:lnTo>
                    <a:pt x="134" y="89"/>
                  </a:lnTo>
                  <a:lnTo>
                    <a:pt x="127" y="92"/>
                  </a:lnTo>
                  <a:lnTo>
                    <a:pt x="120" y="95"/>
                  </a:lnTo>
                  <a:lnTo>
                    <a:pt x="113" y="98"/>
                  </a:lnTo>
                  <a:lnTo>
                    <a:pt x="106" y="101"/>
                  </a:lnTo>
                  <a:lnTo>
                    <a:pt x="100" y="105"/>
                  </a:lnTo>
                  <a:lnTo>
                    <a:pt x="93" y="108"/>
                  </a:lnTo>
                  <a:lnTo>
                    <a:pt x="87" y="111"/>
                  </a:lnTo>
                  <a:lnTo>
                    <a:pt x="80" y="115"/>
                  </a:lnTo>
                  <a:lnTo>
                    <a:pt x="74" y="118"/>
                  </a:lnTo>
                  <a:lnTo>
                    <a:pt x="68" y="122"/>
                  </a:lnTo>
                  <a:lnTo>
                    <a:pt x="62" y="126"/>
                  </a:lnTo>
                  <a:lnTo>
                    <a:pt x="55" y="130"/>
                  </a:lnTo>
                  <a:lnTo>
                    <a:pt x="49" y="133"/>
                  </a:lnTo>
                  <a:lnTo>
                    <a:pt x="55" y="130"/>
                  </a:lnTo>
                  <a:lnTo>
                    <a:pt x="60" y="127"/>
                  </a:lnTo>
                  <a:lnTo>
                    <a:pt x="66" y="125"/>
                  </a:lnTo>
                  <a:lnTo>
                    <a:pt x="71" y="122"/>
                  </a:lnTo>
                  <a:lnTo>
                    <a:pt x="77" y="119"/>
                  </a:lnTo>
                  <a:lnTo>
                    <a:pt x="83" y="116"/>
                  </a:lnTo>
                  <a:lnTo>
                    <a:pt x="89" y="114"/>
                  </a:lnTo>
                  <a:lnTo>
                    <a:pt x="94" y="111"/>
                  </a:lnTo>
                  <a:lnTo>
                    <a:pt x="100" y="109"/>
                  </a:lnTo>
                  <a:lnTo>
                    <a:pt x="106" y="106"/>
                  </a:lnTo>
                  <a:lnTo>
                    <a:pt x="112" y="104"/>
                  </a:lnTo>
                  <a:lnTo>
                    <a:pt x="118" y="102"/>
                  </a:lnTo>
                  <a:lnTo>
                    <a:pt x="124" y="99"/>
                  </a:lnTo>
                  <a:lnTo>
                    <a:pt x="130" y="97"/>
                  </a:lnTo>
                  <a:lnTo>
                    <a:pt x="136" y="95"/>
                  </a:lnTo>
                  <a:lnTo>
                    <a:pt x="142" y="93"/>
                  </a:lnTo>
                  <a:lnTo>
                    <a:pt x="148" y="91"/>
                  </a:lnTo>
                  <a:lnTo>
                    <a:pt x="154" y="90"/>
                  </a:lnTo>
                  <a:lnTo>
                    <a:pt x="160" y="88"/>
                  </a:lnTo>
                  <a:lnTo>
                    <a:pt x="166" y="86"/>
                  </a:lnTo>
                  <a:lnTo>
                    <a:pt x="172" y="85"/>
                  </a:lnTo>
                  <a:lnTo>
                    <a:pt x="178" y="83"/>
                  </a:lnTo>
                  <a:lnTo>
                    <a:pt x="185" y="82"/>
                  </a:lnTo>
                  <a:lnTo>
                    <a:pt x="191" y="81"/>
                  </a:lnTo>
                  <a:lnTo>
                    <a:pt x="197" y="79"/>
                  </a:lnTo>
                  <a:lnTo>
                    <a:pt x="203" y="78"/>
                  </a:lnTo>
                  <a:lnTo>
                    <a:pt x="209" y="78"/>
                  </a:lnTo>
                  <a:lnTo>
                    <a:pt x="216" y="77"/>
                  </a:lnTo>
                  <a:lnTo>
                    <a:pt x="222" y="76"/>
                  </a:lnTo>
                  <a:lnTo>
                    <a:pt x="228" y="75"/>
                  </a:lnTo>
                  <a:lnTo>
                    <a:pt x="234" y="75"/>
                  </a:lnTo>
                  <a:lnTo>
                    <a:pt x="241" y="74"/>
                  </a:lnTo>
                  <a:lnTo>
                    <a:pt x="253" y="73"/>
                  </a:lnTo>
                  <a:lnTo>
                    <a:pt x="266" y="73"/>
                  </a:lnTo>
                  <a:lnTo>
                    <a:pt x="278" y="73"/>
                  </a:lnTo>
                  <a:lnTo>
                    <a:pt x="290" y="74"/>
                  </a:lnTo>
                  <a:lnTo>
                    <a:pt x="301" y="75"/>
                  </a:lnTo>
                  <a:lnTo>
                    <a:pt x="313" y="76"/>
                  </a:lnTo>
                  <a:lnTo>
                    <a:pt x="324" y="78"/>
                  </a:lnTo>
                  <a:lnTo>
                    <a:pt x="334" y="80"/>
                  </a:lnTo>
                  <a:lnTo>
                    <a:pt x="345" y="83"/>
                  </a:lnTo>
                  <a:lnTo>
                    <a:pt x="355" y="86"/>
                  </a:lnTo>
                  <a:lnTo>
                    <a:pt x="364" y="89"/>
                  </a:lnTo>
                  <a:lnTo>
                    <a:pt x="374" y="92"/>
                  </a:lnTo>
                  <a:lnTo>
                    <a:pt x="382" y="97"/>
                  </a:lnTo>
                  <a:lnTo>
                    <a:pt x="391" y="101"/>
                  </a:lnTo>
                  <a:lnTo>
                    <a:pt x="399" y="106"/>
                  </a:lnTo>
                  <a:lnTo>
                    <a:pt x="407" y="111"/>
                  </a:lnTo>
                  <a:lnTo>
                    <a:pt x="400" y="107"/>
                  </a:lnTo>
                  <a:lnTo>
                    <a:pt x="393" y="103"/>
                  </a:lnTo>
                  <a:lnTo>
                    <a:pt x="386" y="100"/>
                  </a:lnTo>
                  <a:lnTo>
                    <a:pt x="378" y="97"/>
                  </a:lnTo>
                  <a:lnTo>
                    <a:pt x="370" y="94"/>
                  </a:lnTo>
                  <a:lnTo>
                    <a:pt x="362" y="92"/>
                  </a:lnTo>
                  <a:lnTo>
                    <a:pt x="354" y="90"/>
                  </a:lnTo>
                  <a:lnTo>
                    <a:pt x="345" y="88"/>
                  </a:lnTo>
                  <a:lnTo>
                    <a:pt x="336" y="86"/>
                  </a:lnTo>
                  <a:lnTo>
                    <a:pt x="327" y="85"/>
                  </a:lnTo>
                  <a:lnTo>
                    <a:pt x="317" y="84"/>
                  </a:lnTo>
                  <a:lnTo>
                    <a:pt x="307" y="84"/>
                  </a:lnTo>
                  <a:lnTo>
                    <a:pt x="297" y="84"/>
                  </a:lnTo>
                  <a:lnTo>
                    <a:pt x="287" y="84"/>
                  </a:lnTo>
                  <a:lnTo>
                    <a:pt x="277" y="85"/>
                  </a:lnTo>
                  <a:lnTo>
                    <a:pt x="266" y="86"/>
                  </a:lnTo>
                  <a:lnTo>
                    <a:pt x="260" y="86"/>
                  </a:lnTo>
                  <a:lnTo>
                    <a:pt x="253" y="87"/>
                  </a:lnTo>
                  <a:lnTo>
                    <a:pt x="247" y="88"/>
                  </a:lnTo>
                  <a:lnTo>
                    <a:pt x="241" y="89"/>
                  </a:lnTo>
                  <a:lnTo>
                    <a:pt x="234" y="90"/>
                  </a:lnTo>
                  <a:lnTo>
                    <a:pt x="228" y="91"/>
                  </a:lnTo>
                  <a:lnTo>
                    <a:pt x="222" y="93"/>
                  </a:lnTo>
                  <a:lnTo>
                    <a:pt x="215" y="94"/>
                  </a:lnTo>
                  <a:lnTo>
                    <a:pt x="209" y="96"/>
                  </a:lnTo>
                  <a:lnTo>
                    <a:pt x="203" y="97"/>
                  </a:lnTo>
                  <a:lnTo>
                    <a:pt x="196" y="99"/>
                  </a:lnTo>
                  <a:lnTo>
                    <a:pt x="190" y="101"/>
                  </a:lnTo>
                  <a:lnTo>
                    <a:pt x="184" y="103"/>
                  </a:lnTo>
                  <a:lnTo>
                    <a:pt x="178" y="105"/>
                  </a:lnTo>
                  <a:lnTo>
                    <a:pt x="172" y="107"/>
                  </a:lnTo>
                  <a:lnTo>
                    <a:pt x="166" y="110"/>
                  </a:lnTo>
                  <a:lnTo>
                    <a:pt x="160" y="112"/>
                  </a:lnTo>
                  <a:lnTo>
                    <a:pt x="153" y="114"/>
                  </a:lnTo>
                  <a:lnTo>
                    <a:pt x="147" y="117"/>
                  </a:lnTo>
                  <a:lnTo>
                    <a:pt x="141" y="119"/>
                  </a:lnTo>
                  <a:lnTo>
                    <a:pt x="135" y="122"/>
                  </a:lnTo>
                  <a:lnTo>
                    <a:pt x="129" y="125"/>
                  </a:lnTo>
                  <a:lnTo>
                    <a:pt x="124" y="128"/>
                  </a:lnTo>
                  <a:lnTo>
                    <a:pt x="118" y="131"/>
                  </a:lnTo>
                  <a:lnTo>
                    <a:pt x="112" y="134"/>
                  </a:lnTo>
                  <a:lnTo>
                    <a:pt x="106" y="137"/>
                  </a:lnTo>
                  <a:lnTo>
                    <a:pt x="101" y="140"/>
                  </a:lnTo>
                  <a:lnTo>
                    <a:pt x="95" y="143"/>
                  </a:lnTo>
                  <a:lnTo>
                    <a:pt x="90" y="147"/>
                  </a:lnTo>
                  <a:lnTo>
                    <a:pt x="84" y="150"/>
                  </a:lnTo>
                  <a:lnTo>
                    <a:pt x="79" y="154"/>
                  </a:lnTo>
                  <a:lnTo>
                    <a:pt x="74" y="157"/>
                  </a:lnTo>
                  <a:lnTo>
                    <a:pt x="83" y="152"/>
                  </a:lnTo>
                  <a:lnTo>
                    <a:pt x="93" y="147"/>
                  </a:lnTo>
                  <a:lnTo>
                    <a:pt x="103" y="142"/>
                  </a:lnTo>
                  <a:lnTo>
                    <a:pt x="112" y="137"/>
                  </a:lnTo>
                  <a:lnTo>
                    <a:pt x="123" y="133"/>
                  </a:lnTo>
                  <a:lnTo>
                    <a:pt x="133" y="129"/>
                  </a:lnTo>
                  <a:lnTo>
                    <a:pt x="143" y="125"/>
                  </a:lnTo>
                  <a:lnTo>
                    <a:pt x="154" y="121"/>
                  </a:lnTo>
                  <a:lnTo>
                    <a:pt x="164" y="118"/>
                  </a:lnTo>
                  <a:lnTo>
                    <a:pt x="174" y="115"/>
                  </a:lnTo>
                  <a:lnTo>
                    <a:pt x="185" y="112"/>
                  </a:lnTo>
                  <a:lnTo>
                    <a:pt x="195" y="110"/>
                  </a:lnTo>
                  <a:lnTo>
                    <a:pt x="206" y="108"/>
                  </a:lnTo>
                  <a:lnTo>
                    <a:pt x="217" y="106"/>
                  </a:lnTo>
                  <a:lnTo>
                    <a:pt x="227" y="104"/>
                  </a:lnTo>
                  <a:lnTo>
                    <a:pt x="238" y="103"/>
                  </a:lnTo>
                  <a:lnTo>
                    <a:pt x="253" y="102"/>
                  </a:lnTo>
                  <a:lnTo>
                    <a:pt x="267" y="102"/>
                  </a:lnTo>
                  <a:lnTo>
                    <a:pt x="280" y="102"/>
                  </a:lnTo>
                  <a:lnTo>
                    <a:pt x="294" y="103"/>
                  </a:lnTo>
                  <a:lnTo>
                    <a:pt x="306" y="104"/>
                  </a:lnTo>
                  <a:lnTo>
                    <a:pt x="318" y="106"/>
                  </a:lnTo>
                  <a:lnTo>
                    <a:pt x="330" y="109"/>
                  </a:lnTo>
                  <a:lnTo>
                    <a:pt x="341" y="112"/>
                  </a:lnTo>
                  <a:lnTo>
                    <a:pt x="351" y="116"/>
                  </a:lnTo>
                  <a:lnTo>
                    <a:pt x="361" y="120"/>
                  </a:lnTo>
                  <a:lnTo>
                    <a:pt x="370" y="125"/>
                  </a:lnTo>
                  <a:lnTo>
                    <a:pt x="378" y="130"/>
                  </a:lnTo>
                  <a:lnTo>
                    <a:pt x="386" y="136"/>
                  </a:lnTo>
                  <a:lnTo>
                    <a:pt x="393" y="142"/>
                  </a:lnTo>
                  <a:lnTo>
                    <a:pt x="399" y="149"/>
                  </a:lnTo>
                  <a:lnTo>
                    <a:pt x="404" y="156"/>
                  </a:lnTo>
                  <a:lnTo>
                    <a:pt x="497" y="69"/>
                  </a:lnTo>
                  <a:lnTo>
                    <a:pt x="492" y="64"/>
                  </a:lnTo>
                  <a:lnTo>
                    <a:pt x="488" y="60"/>
                  </a:lnTo>
                  <a:lnTo>
                    <a:pt x="482" y="56"/>
                  </a:lnTo>
                  <a:lnTo>
                    <a:pt x="477" y="52"/>
                  </a:lnTo>
                  <a:lnTo>
                    <a:pt x="472" y="48"/>
                  </a:lnTo>
                  <a:lnTo>
                    <a:pt x="466" y="45"/>
                  </a:lnTo>
                  <a:lnTo>
                    <a:pt x="460" y="41"/>
                  </a:lnTo>
                  <a:lnTo>
                    <a:pt x="454" y="38"/>
                  </a:lnTo>
                  <a:lnTo>
                    <a:pt x="448" y="34"/>
                  </a:lnTo>
                  <a:lnTo>
                    <a:pt x="442" y="31"/>
                  </a:lnTo>
                  <a:lnTo>
                    <a:pt x="436" y="28"/>
                  </a:lnTo>
                  <a:lnTo>
                    <a:pt x="429" y="25"/>
                  </a:lnTo>
                  <a:lnTo>
                    <a:pt x="422" y="23"/>
                  </a:lnTo>
                  <a:lnTo>
                    <a:pt x="415" y="20"/>
                  </a:lnTo>
                  <a:lnTo>
                    <a:pt x="408" y="17"/>
                  </a:lnTo>
                  <a:lnTo>
                    <a:pt x="401" y="15"/>
                  </a:lnTo>
                  <a:lnTo>
                    <a:pt x="394" y="13"/>
                  </a:lnTo>
                  <a:lnTo>
                    <a:pt x="387" y="11"/>
                  </a:lnTo>
                  <a:lnTo>
                    <a:pt x="379" y="9"/>
                  </a:lnTo>
                  <a:lnTo>
                    <a:pt x="371" y="8"/>
                  </a:lnTo>
                  <a:lnTo>
                    <a:pt x="363" y="6"/>
                  </a:lnTo>
                  <a:lnTo>
                    <a:pt x="355" y="5"/>
                  </a:lnTo>
                  <a:lnTo>
                    <a:pt x="347" y="4"/>
                  </a:lnTo>
                  <a:lnTo>
                    <a:pt x="339" y="3"/>
                  </a:lnTo>
                  <a:lnTo>
                    <a:pt x="331" y="2"/>
                  </a:lnTo>
                  <a:lnTo>
                    <a:pt x="323" y="1"/>
                  </a:lnTo>
                  <a:lnTo>
                    <a:pt x="314" y="1"/>
                  </a:lnTo>
                  <a:lnTo>
                    <a:pt x="305" y="0"/>
                  </a:lnTo>
                  <a:lnTo>
                    <a:pt x="297" y="0"/>
                  </a:lnTo>
                  <a:lnTo>
                    <a:pt x="288" y="0"/>
                  </a:lnTo>
                  <a:lnTo>
                    <a:pt x="279" y="1"/>
                  </a:lnTo>
                  <a:lnTo>
                    <a:pt x="270" y="1"/>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720" name="Rectangle 561"/>
          <p:cNvSpPr>
            <a:spLocks noChangeArrowheads="1"/>
          </p:cNvSpPr>
          <p:nvPr/>
        </p:nvSpPr>
        <p:spPr bwMode="auto">
          <a:xfrm>
            <a:off x="6899795" y="3895601"/>
            <a:ext cx="1776661"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Energy for electrical installations of Infrabel,  SNCB and third parties</a:t>
            </a:r>
            <a:br>
              <a:rPr lang="en-US" altLang="en-US" sz="1100" b="1" dirty="0" smtClean="0">
                <a:solidFill>
                  <a:srgbClr val="000000"/>
                </a:solidFill>
              </a:rPr>
            </a:br>
            <a:r>
              <a:rPr lang="en-US" altLang="en-US" sz="1100" b="1" dirty="0" smtClean="0">
                <a:solidFill>
                  <a:srgbClr val="000000"/>
                </a:solidFill>
              </a:rPr>
              <a:t>(signalling, switch heating, platform lighting, stations, maintenance shops, etcetera).</a:t>
            </a:r>
            <a:endParaRPr lang="en-US" altLang="en-US" sz="1800" dirty="0"/>
          </a:p>
        </p:txBody>
      </p:sp>
      <p:sp>
        <p:nvSpPr>
          <p:cNvPr id="28729" name="Rectangle 390"/>
          <p:cNvSpPr>
            <a:spLocks noChangeArrowheads="1"/>
          </p:cNvSpPr>
          <p:nvPr/>
        </p:nvSpPr>
        <p:spPr bwMode="auto">
          <a:xfrm>
            <a:off x="3325589" y="1967681"/>
            <a:ext cx="15196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spcAft>
                <a:spcPct val="5000"/>
              </a:spcAft>
              <a:buChar char="•"/>
              <a:defRPr sz="2200">
                <a:solidFill>
                  <a:schemeClr val="tx1"/>
                </a:solidFill>
                <a:latin typeface="Arial" charset="0"/>
                <a:cs typeface="Arial" charset="0"/>
              </a:defRPr>
            </a:lvl1pPr>
            <a:lvl2pPr marL="742950" indent="-285750" algn="l" eaLnBrk="0" hangingPunct="0">
              <a:spcBef>
                <a:spcPct val="20000"/>
              </a:spcBef>
              <a:spcAft>
                <a:spcPct val="5000"/>
              </a:spcAft>
              <a:buFont typeface="Arial" charset="0"/>
              <a:buChar char="-"/>
              <a:defRPr sz="2200">
                <a:solidFill>
                  <a:schemeClr val="tx1"/>
                </a:solidFill>
                <a:latin typeface="Arial" charset="0"/>
                <a:cs typeface="Arial" charset="0"/>
              </a:defRPr>
            </a:lvl2pPr>
            <a:lvl3pPr marL="1143000" indent="-228600" algn="l" eaLnBrk="0" hangingPunct="0">
              <a:spcBef>
                <a:spcPct val="20000"/>
              </a:spcBef>
              <a:spcAft>
                <a:spcPct val="5000"/>
              </a:spcAft>
              <a:buChar char="•"/>
              <a:defRPr sz="2000">
                <a:solidFill>
                  <a:schemeClr val="tx1"/>
                </a:solidFill>
                <a:latin typeface="Arial" charset="0"/>
                <a:cs typeface="Arial" charset="0"/>
              </a:defRPr>
            </a:lvl3pPr>
            <a:lvl4pPr marL="1600200" indent="-228600" algn="l" eaLnBrk="0" hangingPunct="0">
              <a:spcBef>
                <a:spcPct val="20000"/>
              </a:spcBef>
              <a:spcAft>
                <a:spcPct val="5000"/>
              </a:spcAft>
              <a:buFont typeface="Arial" charset="0"/>
              <a:buChar char="-"/>
              <a:defRPr i="1">
                <a:solidFill>
                  <a:schemeClr val="tx1"/>
                </a:solidFill>
                <a:latin typeface="Arial" charset="0"/>
                <a:cs typeface="Arial" charset="0"/>
              </a:defRPr>
            </a:lvl4pPr>
            <a:lvl5pPr marL="2057400" indent="-228600" algn="l" eaLnBrk="0" hangingPunct="0">
              <a:spcBef>
                <a:spcPct val="20000"/>
              </a:spcBef>
              <a:spcAft>
                <a:spcPct val="5000"/>
              </a:spcAft>
              <a:buChar char="•"/>
              <a:defRPr sz="1600">
                <a:solidFill>
                  <a:schemeClr val="tx1"/>
                </a:solidFill>
                <a:latin typeface="Arial" charset="0"/>
                <a:cs typeface="Arial" charset="0"/>
              </a:defRPr>
            </a:lvl5pPr>
            <a:lvl6pPr marL="2514600" indent="-228600" eaLnBrk="0" fontAlgn="base" hangingPunct="0">
              <a:spcBef>
                <a:spcPct val="20000"/>
              </a:spcBef>
              <a:spcAft>
                <a:spcPct val="5000"/>
              </a:spcAft>
              <a:buChar char="•"/>
              <a:defRPr sz="1600">
                <a:solidFill>
                  <a:schemeClr val="tx1"/>
                </a:solidFill>
                <a:latin typeface="Arial" charset="0"/>
                <a:cs typeface="Arial" charset="0"/>
              </a:defRPr>
            </a:lvl6pPr>
            <a:lvl7pPr marL="2971800" indent="-228600" eaLnBrk="0" fontAlgn="base" hangingPunct="0">
              <a:spcBef>
                <a:spcPct val="20000"/>
              </a:spcBef>
              <a:spcAft>
                <a:spcPct val="5000"/>
              </a:spcAft>
              <a:buChar char="•"/>
              <a:defRPr sz="1600">
                <a:solidFill>
                  <a:schemeClr val="tx1"/>
                </a:solidFill>
                <a:latin typeface="Arial" charset="0"/>
                <a:cs typeface="Arial" charset="0"/>
              </a:defRPr>
            </a:lvl7pPr>
            <a:lvl8pPr marL="3429000" indent="-228600" eaLnBrk="0" fontAlgn="base" hangingPunct="0">
              <a:spcBef>
                <a:spcPct val="20000"/>
              </a:spcBef>
              <a:spcAft>
                <a:spcPct val="5000"/>
              </a:spcAft>
              <a:buChar char="•"/>
              <a:defRPr sz="1600">
                <a:solidFill>
                  <a:schemeClr val="tx1"/>
                </a:solidFill>
                <a:latin typeface="Arial" charset="0"/>
                <a:cs typeface="Arial" charset="0"/>
              </a:defRPr>
            </a:lvl8pPr>
            <a:lvl9pPr marL="3886200" indent="-228600" eaLnBrk="0" fontAlgn="base" hangingPunct="0">
              <a:spcBef>
                <a:spcPct val="20000"/>
              </a:spcBef>
              <a:spcAft>
                <a:spcPct val="5000"/>
              </a:spcAft>
              <a:buChar char="•"/>
              <a:defRPr sz="1600">
                <a:solidFill>
                  <a:schemeClr val="tx1"/>
                </a:solidFill>
                <a:latin typeface="Arial" charset="0"/>
                <a:cs typeface="Arial" charset="0"/>
              </a:defRPr>
            </a:lvl9pPr>
          </a:lstStyle>
          <a:p>
            <a:pPr eaLnBrk="1" hangingPunct="1">
              <a:spcBef>
                <a:spcPct val="0"/>
              </a:spcBef>
              <a:spcAft>
                <a:spcPct val="0"/>
              </a:spcAft>
              <a:buFontTx/>
              <a:buNone/>
            </a:pPr>
            <a:r>
              <a:rPr lang="en-US" altLang="en-US" sz="1100" b="1" dirty="0" smtClean="0">
                <a:solidFill>
                  <a:srgbClr val="000000"/>
                </a:solidFill>
              </a:rPr>
              <a:t>Purchasing by Infrabel</a:t>
            </a:r>
            <a:endParaRPr lang="en-US" altLang="en-US" sz="1800" dirty="0"/>
          </a:p>
        </p:txBody>
      </p:sp>
      <p:sp>
        <p:nvSpPr>
          <p:cNvPr id="28730" name="Line 399"/>
          <p:cNvSpPr>
            <a:spLocks noChangeShapeType="1"/>
          </p:cNvSpPr>
          <p:nvPr/>
        </p:nvSpPr>
        <p:spPr bwMode="auto">
          <a:xfrm>
            <a:off x="2892202" y="2183581"/>
            <a:ext cx="244951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931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60909" y="2543001"/>
            <a:ext cx="1173833" cy="77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0" name="Slide Number Placeholder 5"/>
          <p:cNvSpPr txBox="1">
            <a:spLocks/>
          </p:cNvSpPr>
          <p:nvPr/>
        </p:nvSpPr>
        <p:spPr bwMode="auto">
          <a:xfrm>
            <a:off x="8028384" y="6321426"/>
            <a:ext cx="442912" cy="2524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defPPr>
              <a:defRPr lang="en-GB"/>
            </a:defPPr>
            <a:lvl1pPr algn="r" rtl="0" fontAlgn="base">
              <a:spcBef>
                <a:spcPct val="0"/>
              </a:spcBef>
              <a:spcAft>
                <a:spcPct val="0"/>
              </a:spcAft>
              <a:defRPr sz="1000" b="0"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768EF88F-1E48-4A48-9787-6B9229C21378}" type="slidenum">
              <a:rPr lang="nl-BE" smtClean="0"/>
              <a:pPr/>
              <a:t>2</a:t>
            </a:fld>
            <a:endParaRPr lang="nl-BE" dirty="0"/>
          </a:p>
        </p:txBody>
      </p:sp>
      <p:sp>
        <p:nvSpPr>
          <p:cNvPr id="437" name="Freeform 469"/>
          <p:cNvSpPr>
            <a:spLocks noEditPoints="1"/>
          </p:cNvSpPr>
          <p:nvPr/>
        </p:nvSpPr>
        <p:spPr bwMode="auto">
          <a:xfrm>
            <a:off x="4860032" y="4077072"/>
            <a:ext cx="731837" cy="69850"/>
          </a:xfrm>
          <a:custGeom>
            <a:avLst/>
            <a:gdLst>
              <a:gd name="T0" fmla="*/ 0 w 461"/>
              <a:gd name="T1" fmla="*/ 2147483647 h 44"/>
              <a:gd name="T2" fmla="*/ 2147483647 w 461"/>
              <a:gd name="T3" fmla="*/ 2147483647 h 44"/>
              <a:gd name="T4" fmla="*/ 2147483647 w 461"/>
              <a:gd name="T5" fmla="*/ 2147483647 h 44"/>
              <a:gd name="T6" fmla="*/ 0 w 461"/>
              <a:gd name="T7" fmla="*/ 2147483647 h 44"/>
              <a:gd name="T8" fmla="*/ 0 w 461"/>
              <a:gd name="T9" fmla="*/ 2147483647 h 44"/>
              <a:gd name="T10" fmla="*/ 2147483647 w 461"/>
              <a:gd name="T11" fmla="*/ 0 h 44"/>
              <a:gd name="T12" fmla="*/ 2147483647 w 461"/>
              <a:gd name="T13" fmla="*/ 2147483647 h 44"/>
              <a:gd name="T14" fmla="*/ 2147483647 w 461"/>
              <a:gd name="T15" fmla="*/ 2147483647 h 44"/>
              <a:gd name="T16" fmla="*/ 2147483647 w 461"/>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1"/>
              <a:gd name="T28" fmla="*/ 0 h 44"/>
              <a:gd name="T29" fmla="*/ 461 w 46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1" h="44">
                <a:moveTo>
                  <a:pt x="0" y="19"/>
                </a:moveTo>
                <a:lnTo>
                  <a:pt x="424" y="19"/>
                </a:lnTo>
                <a:lnTo>
                  <a:pt x="424" y="26"/>
                </a:lnTo>
                <a:lnTo>
                  <a:pt x="0" y="26"/>
                </a:lnTo>
                <a:lnTo>
                  <a:pt x="0" y="19"/>
                </a:lnTo>
                <a:close/>
                <a:moveTo>
                  <a:pt x="416" y="0"/>
                </a:moveTo>
                <a:lnTo>
                  <a:pt x="461" y="22"/>
                </a:lnTo>
                <a:lnTo>
                  <a:pt x="416" y="44"/>
                </a:lnTo>
                <a:lnTo>
                  <a:pt x="416" y="0"/>
                </a:lnTo>
                <a:close/>
              </a:path>
            </a:pathLst>
          </a:custGeom>
          <a:solidFill>
            <a:srgbClr val="000000"/>
          </a:solidFill>
          <a:ln w="3175" cap="flat">
            <a:solidFill>
              <a:srgbClr val="000000"/>
            </a:solidFill>
            <a:prstDash val="solid"/>
            <a:bevel/>
            <a:headEnd/>
            <a:tailEnd/>
          </a:ln>
        </p:spPr>
        <p:txBody>
          <a:bodyPr/>
          <a:lstStyle/>
          <a:p>
            <a:endParaRPr lang="en-GB"/>
          </a:p>
        </p:txBody>
      </p:sp>
    </p:spTree>
    <p:extLst>
      <p:ext uri="{BB962C8B-B14F-4D97-AF65-F5344CB8AC3E}">
        <p14:creationId xmlns:p14="http://schemas.microsoft.com/office/powerpoint/2010/main" val="1648654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1063"/>
            <a:ext cx="9144000"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88913"/>
            <a:ext cx="43211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Line 7"/>
          <p:cNvSpPr>
            <a:spLocks noChangeShapeType="1"/>
          </p:cNvSpPr>
          <p:nvPr/>
        </p:nvSpPr>
        <p:spPr bwMode="auto">
          <a:xfrm flipH="1">
            <a:off x="5364163" y="1916113"/>
            <a:ext cx="360362" cy="2449512"/>
          </a:xfrm>
          <a:prstGeom prst="line">
            <a:avLst/>
          </a:prstGeom>
          <a:noFill/>
          <a:ln w="57150">
            <a:solidFill>
              <a:srgbClr val="1660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2" name="Line 8"/>
          <p:cNvSpPr>
            <a:spLocks noChangeShapeType="1"/>
          </p:cNvSpPr>
          <p:nvPr/>
        </p:nvSpPr>
        <p:spPr bwMode="auto">
          <a:xfrm>
            <a:off x="2268538" y="3860800"/>
            <a:ext cx="1008062" cy="360363"/>
          </a:xfrm>
          <a:prstGeom prst="line">
            <a:avLst/>
          </a:prstGeom>
          <a:noFill/>
          <a:ln w="57150">
            <a:solidFill>
              <a:srgbClr val="1660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3" name="Text Box 9"/>
          <p:cNvSpPr txBox="1">
            <a:spLocks noChangeArrowheads="1"/>
          </p:cNvSpPr>
          <p:nvPr/>
        </p:nvSpPr>
        <p:spPr bwMode="auto">
          <a:xfrm>
            <a:off x="250825" y="1268413"/>
            <a:ext cx="367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1660A4"/>
                </a:solidFill>
              </a:rPr>
              <a:t>Automatic import of consumptions</a:t>
            </a:r>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3</a:t>
            </a:fld>
            <a:endParaRPr lang="en-GB" dirty="0"/>
          </a:p>
        </p:txBody>
      </p:sp>
    </p:spTree>
    <p:extLst>
      <p:ext uri="{BB962C8B-B14F-4D97-AF65-F5344CB8AC3E}">
        <p14:creationId xmlns:p14="http://schemas.microsoft.com/office/powerpoint/2010/main" val="1573398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29876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492896"/>
            <a:ext cx="6443663"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Line 7"/>
          <p:cNvSpPr>
            <a:spLocks noChangeShapeType="1"/>
          </p:cNvSpPr>
          <p:nvPr/>
        </p:nvSpPr>
        <p:spPr bwMode="auto">
          <a:xfrm>
            <a:off x="1979613" y="2565400"/>
            <a:ext cx="1008062" cy="360363"/>
          </a:xfrm>
          <a:prstGeom prst="line">
            <a:avLst/>
          </a:prstGeom>
          <a:noFill/>
          <a:ln w="57150">
            <a:solidFill>
              <a:srgbClr val="1660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36" name="Text Box 8"/>
          <p:cNvSpPr txBox="1">
            <a:spLocks noChangeArrowheads="1"/>
          </p:cNvSpPr>
          <p:nvPr/>
        </p:nvSpPr>
        <p:spPr bwMode="auto">
          <a:xfrm>
            <a:off x="3635375" y="836613"/>
            <a:ext cx="467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Reporting in graphs and reports </a:t>
            </a:r>
            <a:br>
              <a:rPr lang="en-US" altLang="en-US">
                <a:solidFill>
                  <a:srgbClr val="1660A4"/>
                </a:solidFill>
              </a:rPr>
            </a:br>
            <a:r>
              <a:rPr lang="en-US" altLang="en-US">
                <a:solidFill>
                  <a:srgbClr val="1660A4"/>
                </a:solidFill>
              </a:rPr>
              <a:t>(possible by day, by interval and by month)</a:t>
            </a:r>
          </a:p>
        </p:txBody>
      </p:sp>
      <p:sp>
        <p:nvSpPr>
          <p:cNvPr id="5" name="Tijdelijke aanduiding voor datum 4"/>
          <p:cNvSpPr>
            <a:spLocks noGrp="1"/>
          </p:cNvSpPr>
          <p:nvPr>
            <p:ph type="dt" sz="half" idx="10"/>
          </p:nvPr>
        </p:nvSpPr>
        <p:spPr/>
        <p:txBody>
          <a:bodyPr/>
          <a:lstStyle/>
          <a:p>
            <a:r>
              <a:rPr lang="en-US" smtClean="0"/>
              <a:t>02.07.2018</a:t>
            </a:r>
            <a:endParaRPr lang="en-GB" dirty="0"/>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4</a:t>
            </a:fld>
            <a:endParaRPr lang="en-GB" dirty="0"/>
          </a:p>
        </p:txBody>
      </p:sp>
    </p:spTree>
    <p:extLst>
      <p:ext uri="{BB962C8B-B14F-4D97-AF65-F5344CB8AC3E}">
        <p14:creationId xmlns:p14="http://schemas.microsoft.com/office/powerpoint/2010/main" val="1428505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Text Box 7"/>
          <p:cNvSpPr txBox="1">
            <a:spLocks noChangeArrowheads="1"/>
          </p:cNvSpPr>
          <p:nvPr/>
        </p:nvSpPr>
        <p:spPr bwMode="auto">
          <a:xfrm>
            <a:off x="2916238" y="2060575"/>
            <a:ext cx="23764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Parameters for supply point (versions with start and end time)</a:t>
            </a:r>
          </a:p>
        </p:txBody>
      </p:sp>
      <p:pic>
        <p:nvPicPr>
          <p:cNvPr id="378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4535487" cy="2376488"/>
          </a:xfrm>
          <a:prstGeom prst="rect">
            <a:avLst/>
          </a:prstGeom>
          <a:noFill/>
          <a:ln w="38100">
            <a:solidFill>
              <a:srgbClr val="1660A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7" name="Line 9"/>
          <p:cNvSpPr>
            <a:spLocks noChangeShapeType="1"/>
          </p:cNvSpPr>
          <p:nvPr/>
        </p:nvSpPr>
        <p:spPr bwMode="auto">
          <a:xfrm>
            <a:off x="1547813" y="1844675"/>
            <a:ext cx="431800" cy="2305050"/>
          </a:xfrm>
          <a:prstGeom prst="line">
            <a:avLst/>
          </a:prstGeom>
          <a:noFill/>
          <a:ln w="57150">
            <a:solidFill>
              <a:srgbClr val="1660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5</a:t>
            </a:fld>
            <a:endParaRPr lang="en-GB" dirty="0"/>
          </a:p>
        </p:txBody>
      </p:sp>
    </p:spTree>
    <p:extLst>
      <p:ext uri="{BB962C8B-B14F-4D97-AF65-F5344CB8AC3E}">
        <p14:creationId xmlns:p14="http://schemas.microsoft.com/office/powerpoint/2010/main" val="433705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fade">
                                      <p:cBhvr>
                                        <p:cTn id="7" dur="2000"/>
                                        <p:tgtEl>
                                          <p:spTgt spid="37896"/>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txBox="1">
            <a:spLocks noGrp="1"/>
          </p:cNvSpPr>
          <p:nvPr/>
        </p:nvSpPr>
        <p:spPr bwMode="auto">
          <a:xfrm>
            <a:off x="8027988" y="6321425"/>
            <a:ext cx="4429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a:solidFill>
                  <a:schemeClr val="tx1"/>
                </a:solidFill>
                <a:latin typeface="Arial" charset="0"/>
                <a:cs typeface="Arial" charset="0"/>
              </a:defRPr>
            </a:lvl1pPr>
            <a:lvl2pPr marL="742950" indent="-285750" algn="ctr">
              <a:defRPr>
                <a:solidFill>
                  <a:schemeClr val="tx1"/>
                </a:solidFill>
                <a:latin typeface="Arial" charset="0"/>
                <a:cs typeface="Arial" charset="0"/>
              </a:defRPr>
            </a:lvl2pPr>
            <a:lvl3pPr marL="1143000" indent="-228600" algn="ctr">
              <a:defRPr>
                <a:solidFill>
                  <a:schemeClr val="tx1"/>
                </a:solidFill>
                <a:latin typeface="Arial" charset="0"/>
                <a:cs typeface="Arial" charset="0"/>
              </a:defRPr>
            </a:lvl3pPr>
            <a:lvl4pPr marL="1600200" indent="-228600" algn="ctr">
              <a:defRPr>
                <a:solidFill>
                  <a:schemeClr val="tx1"/>
                </a:solidFill>
                <a:latin typeface="Arial" charset="0"/>
                <a:cs typeface="Arial" charset="0"/>
              </a:defRPr>
            </a:lvl4pPr>
            <a:lvl5pPr marL="2057400" indent="-228600" algn="ctr">
              <a:defRPr>
                <a:solidFill>
                  <a:schemeClr val="tx1"/>
                </a:solidFill>
                <a:latin typeface="Arial" charset="0"/>
                <a:cs typeface="Arial" charset="0"/>
              </a:defRPr>
            </a:lvl5pPr>
            <a:lvl6pPr marL="2514600" indent="-228600" algn="ctr" fontAlgn="base">
              <a:spcBef>
                <a:spcPct val="0"/>
              </a:spcBef>
              <a:spcAft>
                <a:spcPct val="0"/>
              </a:spcAft>
              <a:defRPr>
                <a:solidFill>
                  <a:schemeClr val="tx1"/>
                </a:solidFill>
                <a:latin typeface="Arial" charset="0"/>
                <a:cs typeface="Arial" charset="0"/>
              </a:defRPr>
            </a:lvl6pPr>
            <a:lvl7pPr marL="2971800" indent="-228600" algn="ctr" fontAlgn="base">
              <a:spcBef>
                <a:spcPct val="0"/>
              </a:spcBef>
              <a:spcAft>
                <a:spcPct val="0"/>
              </a:spcAft>
              <a:defRPr>
                <a:solidFill>
                  <a:schemeClr val="tx1"/>
                </a:solidFill>
                <a:latin typeface="Arial" charset="0"/>
                <a:cs typeface="Arial" charset="0"/>
              </a:defRPr>
            </a:lvl7pPr>
            <a:lvl8pPr marL="3429000" indent="-228600" algn="ctr" fontAlgn="base">
              <a:spcBef>
                <a:spcPct val="0"/>
              </a:spcBef>
              <a:spcAft>
                <a:spcPct val="0"/>
              </a:spcAft>
              <a:defRPr>
                <a:solidFill>
                  <a:schemeClr val="tx1"/>
                </a:solidFill>
                <a:latin typeface="Arial" charset="0"/>
                <a:cs typeface="Arial" charset="0"/>
              </a:defRPr>
            </a:lvl8pPr>
            <a:lvl9pPr marL="3886200" indent="-228600" algn="ctr" fontAlgn="base">
              <a:spcBef>
                <a:spcPct val="0"/>
              </a:spcBef>
              <a:spcAft>
                <a:spcPct val="0"/>
              </a:spcAft>
              <a:defRPr>
                <a:solidFill>
                  <a:schemeClr val="tx1"/>
                </a:solidFill>
                <a:latin typeface="Arial" charset="0"/>
                <a:cs typeface="Arial" charset="0"/>
              </a:defRPr>
            </a:lvl9pPr>
          </a:lstStyle>
          <a:p>
            <a:pPr algn="r"/>
            <a:fld id="{F6BB0FC1-094F-4E9A-9F02-AC9BA2700B22}" type="slidenum">
              <a:rPr lang="en-US" altLang="en-US" sz="1000"/>
              <a:pPr algn="r"/>
              <a:t>6</a:t>
            </a:fld>
            <a:endParaRPr lang="en-US" altLang="en-US" sz="1000"/>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2" name="Text Box 6"/>
          <p:cNvSpPr txBox="1">
            <a:spLocks noChangeArrowheads="1"/>
          </p:cNvSpPr>
          <p:nvPr/>
        </p:nvSpPr>
        <p:spPr bwMode="auto">
          <a:xfrm>
            <a:off x="4859338" y="260350"/>
            <a:ext cx="4033837" cy="641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Invoice verification for each EAN and for each consumption period.</a:t>
            </a:r>
          </a:p>
        </p:txBody>
      </p:sp>
      <p:sp>
        <p:nvSpPr>
          <p:cNvPr id="39943" name="Line 7"/>
          <p:cNvSpPr>
            <a:spLocks noChangeShapeType="1"/>
          </p:cNvSpPr>
          <p:nvPr/>
        </p:nvSpPr>
        <p:spPr bwMode="auto">
          <a:xfrm>
            <a:off x="1403350" y="1628775"/>
            <a:ext cx="71438" cy="719138"/>
          </a:xfrm>
          <a:prstGeom prst="line">
            <a:avLst/>
          </a:prstGeom>
          <a:noFill/>
          <a:ln w="57150">
            <a:solidFill>
              <a:srgbClr val="1660A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44" name="Text Box 8"/>
          <p:cNvSpPr txBox="1">
            <a:spLocks noChangeArrowheads="1"/>
          </p:cNvSpPr>
          <p:nvPr/>
        </p:nvSpPr>
        <p:spPr bwMode="auto">
          <a:xfrm>
            <a:off x="1763713" y="1989138"/>
            <a:ext cx="3887787" cy="3667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1660A4"/>
                </a:solidFill>
              </a:rPr>
              <a:t>Invoice details regarding distribution</a:t>
            </a:r>
          </a:p>
        </p:txBody>
      </p:sp>
      <p:sp>
        <p:nvSpPr>
          <p:cNvPr id="39945" name="Text Box 9"/>
          <p:cNvSpPr txBox="1">
            <a:spLocks noChangeArrowheads="1"/>
          </p:cNvSpPr>
          <p:nvPr/>
        </p:nvSpPr>
        <p:spPr bwMode="auto">
          <a:xfrm>
            <a:off x="6588125" y="5229225"/>
            <a:ext cx="2411413" cy="641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Invoice simulation regarding distribution</a:t>
            </a:r>
          </a:p>
        </p:txBody>
      </p:sp>
      <p:sp>
        <p:nvSpPr>
          <p:cNvPr id="4" name="Tijdelijke aanduiding voor dianummer 3"/>
          <p:cNvSpPr>
            <a:spLocks noGrp="1"/>
          </p:cNvSpPr>
          <p:nvPr>
            <p:ph type="sldNum" sz="quarter" idx="12"/>
          </p:nvPr>
        </p:nvSpPr>
        <p:spPr/>
        <p:txBody>
          <a:bodyPr/>
          <a:lstStyle/>
          <a:p>
            <a:fld id="{768EF88F-1E48-4A48-9787-6B9229C21378}" type="slidenum">
              <a:rPr lang="en-GB" smtClean="0"/>
              <a:pPr/>
              <a:t>6</a:t>
            </a:fld>
            <a:endParaRPr lang="en-GB" dirty="0"/>
          </a:p>
        </p:txBody>
      </p:sp>
    </p:spTree>
    <p:extLst>
      <p:ext uri="{BB962C8B-B14F-4D97-AF65-F5344CB8AC3E}">
        <p14:creationId xmlns:p14="http://schemas.microsoft.com/office/powerpoint/2010/main" val="23261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txBox="1">
            <a:spLocks noGrp="1"/>
          </p:cNvSpPr>
          <p:nvPr/>
        </p:nvSpPr>
        <p:spPr bwMode="auto">
          <a:xfrm>
            <a:off x="8027988" y="6321425"/>
            <a:ext cx="4429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a:solidFill>
                  <a:schemeClr val="tx1"/>
                </a:solidFill>
                <a:latin typeface="Arial" charset="0"/>
                <a:cs typeface="Arial" charset="0"/>
              </a:defRPr>
            </a:lvl1pPr>
            <a:lvl2pPr marL="742950" indent="-285750" algn="ctr">
              <a:defRPr>
                <a:solidFill>
                  <a:schemeClr val="tx1"/>
                </a:solidFill>
                <a:latin typeface="Arial" charset="0"/>
                <a:cs typeface="Arial" charset="0"/>
              </a:defRPr>
            </a:lvl2pPr>
            <a:lvl3pPr marL="1143000" indent="-228600" algn="ctr">
              <a:defRPr>
                <a:solidFill>
                  <a:schemeClr val="tx1"/>
                </a:solidFill>
                <a:latin typeface="Arial" charset="0"/>
                <a:cs typeface="Arial" charset="0"/>
              </a:defRPr>
            </a:lvl3pPr>
            <a:lvl4pPr marL="1600200" indent="-228600" algn="ctr">
              <a:defRPr>
                <a:solidFill>
                  <a:schemeClr val="tx1"/>
                </a:solidFill>
                <a:latin typeface="Arial" charset="0"/>
                <a:cs typeface="Arial" charset="0"/>
              </a:defRPr>
            </a:lvl4pPr>
            <a:lvl5pPr marL="2057400" indent="-228600" algn="ctr">
              <a:defRPr>
                <a:solidFill>
                  <a:schemeClr val="tx1"/>
                </a:solidFill>
                <a:latin typeface="Arial" charset="0"/>
                <a:cs typeface="Arial" charset="0"/>
              </a:defRPr>
            </a:lvl5pPr>
            <a:lvl6pPr marL="2514600" indent="-228600" algn="ctr" fontAlgn="base">
              <a:spcBef>
                <a:spcPct val="0"/>
              </a:spcBef>
              <a:spcAft>
                <a:spcPct val="0"/>
              </a:spcAft>
              <a:defRPr>
                <a:solidFill>
                  <a:schemeClr val="tx1"/>
                </a:solidFill>
                <a:latin typeface="Arial" charset="0"/>
                <a:cs typeface="Arial" charset="0"/>
              </a:defRPr>
            </a:lvl6pPr>
            <a:lvl7pPr marL="2971800" indent="-228600" algn="ctr" fontAlgn="base">
              <a:spcBef>
                <a:spcPct val="0"/>
              </a:spcBef>
              <a:spcAft>
                <a:spcPct val="0"/>
              </a:spcAft>
              <a:defRPr>
                <a:solidFill>
                  <a:schemeClr val="tx1"/>
                </a:solidFill>
                <a:latin typeface="Arial" charset="0"/>
                <a:cs typeface="Arial" charset="0"/>
              </a:defRPr>
            </a:lvl7pPr>
            <a:lvl8pPr marL="3429000" indent="-228600" algn="ctr" fontAlgn="base">
              <a:spcBef>
                <a:spcPct val="0"/>
              </a:spcBef>
              <a:spcAft>
                <a:spcPct val="0"/>
              </a:spcAft>
              <a:defRPr>
                <a:solidFill>
                  <a:schemeClr val="tx1"/>
                </a:solidFill>
                <a:latin typeface="Arial" charset="0"/>
                <a:cs typeface="Arial" charset="0"/>
              </a:defRPr>
            </a:lvl8pPr>
            <a:lvl9pPr marL="3886200" indent="-228600" algn="ctr" fontAlgn="base">
              <a:spcBef>
                <a:spcPct val="0"/>
              </a:spcBef>
              <a:spcAft>
                <a:spcPct val="0"/>
              </a:spcAft>
              <a:defRPr>
                <a:solidFill>
                  <a:schemeClr val="tx1"/>
                </a:solidFill>
                <a:latin typeface="Arial" charset="0"/>
                <a:cs typeface="Arial" charset="0"/>
              </a:defRPr>
            </a:lvl9pPr>
          </a:lstStyle>
          <a:p>
            <a:pPr algn="r"/>
            <a:fld id="{5277DD2C-29D2-4730-A230-C13C464F6E84}" type="slidenum">
              <a:rPr lang="en-US" altLang="en-US" sz="1000"/>
              <a:pPr algn="r"/>
              <a:t>7</a:t>
            </a:fld>
            <a:endParaRPr lang="en-US" altLang="en-US" sz="1000"/>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89038"/>
            <a:ext cx="8928100" cy="56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Line 8"/>
          <p:cNvSpPr>
            <a:spLocks noChangeShapeType="1"/>
          </p:cNvSpPr>
          <p:nvPr/>
        </p:nvSpPr>
        <p:spPr bwMode="auto">
          <a:xfrm flipV="1">
            <a:off x="5832475" y="2125663"/>
            <a:ext cx="0" cy="1943100"/>
          </a:xfrm>
          <a:prstGeom prst="line">
            <a:avLst/>
          </a:prstGeom>
          <a:noFill/>
          <a:ln w="38100">
            <a:solidFill>
              <a:srgbClr val="1660A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1" name="Text Box 9"/>
          <p:cNvSpPr txBox="1">
            <a:spLocks noChangeArrowheads="1"/>
          </p:cNvSpPr>
          <p:nvPr/>
        </p:nvSpPr>
        <p:spPr bwMode="auto">
          <a:xfrm>
            <a:off x="4967288" y="2557463"/>
            <a:ext cx="1008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solidFill>
                  <a:srgbClr val="1660A4"/>
                </a:solidFill>
              </a:rPr>
              <a:t>16 </a:t>
            </a:r>
            <a:r>
              <a:rPr lang="en-US" altLang="en-US" dirty="0">
                <a:solidFill>
                  <a:srgbClr val="1660A4"/>
                </a:solidFill>
              </a:rPr>
              <a:t>kW</a:t>
            </a:r>
          </a:p>
        </p:txBody>
      </p:sp>
      <p:sp>
        <p:nvSpPr>
          <p:cNvPr id="28682" name="Line 10"/>
          <p:cNvSpPr>
            <a:spLocks noChangeShapeType="1"/>
          </p:cNvSpPr>
          <p:nvPr/>
        </p:nvSpPr>
        <p:spPr bwMode="auto">
          <a:xfrm flipH="1" flipV="1">
            <a:off x="3240088" y="4213225"/>
            <a:ext cx="863600" cy="0"/>
          </a:xfrm>
          <a:prstGeom prst="line">
            <a:avLst/>
          </a:prstGeom>
          <a:noFill/>
          <a:ln w="38100">
            <a:solidFill>
              <a:srgbClr val="1660A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3" name="Text Box 11"/>
          <p:cNvSpPr txBox="1">
            <a:spLocks noChangeArrowheads="1"/>
          </p:cNvSpPr>
          <p:nvPr/>
        </p:nvSpPr>
        <p:spPr bwMode="auto">
          <a:xfrm>
            <a:off x="2879725" y="4213225"/>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1660A4"/>
                </a:solidFill>
              </a:rPr>
              <a:t>From sunset to sunrise</a:t>
            </a:r>
          </a:p>
        </p:txBody>
      </p:sp>
      <p:sp>
        <p:nvSpPr>
          <p:cNvPr id="28684" name="Text Box 12"/>
          <p:cNvSpPr txBox="1">
            <a:spLocks noChangeArrowheads="1"/>
          </p:cNvSpPr>
          <p:nvPr/>
        </p:nvSpPr>
        <p:spPr bwMode="auto">
          <a:xfrm>
            <a:off x="3563938" y="549275"/>
            <a:ext cx="540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1660A4"/>
                </a:solidFill>
              </a:rPr>
              <a:t>Cost allocation to e.g. platform lighting</a:t>
            </a:r>
          </a:p>
        </p:txBody>
      </p:sp>
      <p:sp>
        <p:nvSpPr>
          <p:cNvPr id="4" name="Tijdelijke aanduiding voor dianummer 3"/>
          <p:cNvSpPr>
            <a:spLocks noGrp="1"/>
          </p:cNvSpPr>
          <p:nvPr>
            <p:ph type="sldNum" sz="quarter" idx="12"/>
          </p:nvPr>
        </p:nvSpPr>
        <p:spPr/>
        <p:txBody>
          <a:bodyPr/>
          <a:lstStyle/>
          <a:p>
            <a:fld id="{768EF88F-1E48-4A48-9787-6B9229C21378}" type="slidenum">
              <a:rPr lang="en-GB" smtClean="0"/>
              <a:pPr/>
              <a:t>7</a:t>
            </a:fld>
            <a:endParaRPr lang="en-GB" dirty="0"/>
          </a:p>
        </p:txBody>
      </p:sp>
    </p:spTree>
    <p:extLst>
      <p:ext uri="{BB962C8B-B14F-4D97-AF65-F5344CB8AC3E}">
        <p14:creationId xmlns:p14="http://schemas.microsoft.com/office/powerpoint/2010/main" val="327078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5"/>
          <p:cNvSpPr txBox="1">
            <a:spLocks noGrp="1"/>
          </p:cNvSpPr>
          <p:nvPr/>
        </p:nvSpPr>
        <p:spPr bwMode="auto">
          <a:xfrm>
            <a:off x="8027988" y="6321425"/>
            <a:ext cx="4429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ctr">
              <a:defRPr>
                <a:solidFill>
                  <a:schemeClr val="tx1"/>
                </a:solidFill>
                <a:latin typeface="Arial" charset="0"/>
                <a:cs typeface="Arial" charset="0"/>
              </a:defRPr>
            </a:lvl1pPr>
            <a:lvl2pPr marL="742950" indent="-285750" algn="ctr">
              <a:defRPr>
                <a:solidFill>
                  <a:schemeClr val="tx1"/>
                </a:solidFill>
                <a:latin typeface="Arial" charset="0"/>
                <a:cs typeface="Arial" charset="0"/>
              </a:defRPr>
            </a:lvl2pPr>
            <a:lvl3pPr marL="1143000" indent="-228600" algn="ctr">
              <a:defRPr>
                <a:solidFill>
                  <a:schemeClr val="tx1"/>
                </a:solidFill>
                <a:latin typeface="Arial" charset="0"/>
                <a:cs typeface="Arial" charset="0"/>
              </a:defRPr>
            </a:lvl3pPr>
            <a:lvl4pPr marL="1600200" indent="-228600" algn="ctr">
              <a:defRPr>
                <a:solidFill>
                  <a:schemeClr val="tx1"/>
                </a:solidFill>
                <a:latin typeface="Arial" charset="0"/>
                <a:cs typeface="Arial" charset="0"/>
              </a:defRPr>
            </a:lvl4pPr>
            <a:lvl5pPr marL="2057400" indent="-228600" algn="ctr">
              <a:defRPr>
                <a:solidFill>
                  <a:schemeClr val="tx1"/>
                </a:solidFill>
                <a:latin typeface="Arial" charset="0"/>
                <a:cs typeface="Arial" charset="0"/>
              </a:defRPr>
            </a:lvl5pPr>
            <a:lvl6pPr marL="2514600" indent="-228600" algn="ctr" fontAlgn="base">
              <a:spcBef>
                <a:spcPct val="0"/>
              </a:spcBef>
              <a:spcAft>
                <a:spcPct val="0"/>
              </a:spcAft>
              <a:defRPr>
                <a:solidFill>
                  <a:schemeClr val="tx1"/>
                </a:solidFill>
                <a:latin typeface="Arial" charset="0"/>
                <a:cs typeface="Arial" charset="0"/>
              </a:defRPr>
            </a:lvl6pPr>
            <a:lvl7pPr marL="2971800" indent="-228600" algn="ctr" fontAlgn="base">
              <a:spcBef>
                <a:spcPct val="0"/>
              </a:spcBef>
              <a:spcAft>
                <a:spcPct val="0"/>
              </a:spcAft>
              <a:defRPr>
                <a:solidFill>
                  <a:schemeClr val="tx1"/>
                </a:solidFill>
                <a:latin typeface="Arial" charset="0"/>
                <a:cs typeface="Arial" charset="0"/>
              </a:defRPr>
            </a:lvl7pPr>
            <a:lvl8pPr marL="3429000" indent="-228600" algn="ctr" fontAlgn="base">
              <a:spcBef>
                <a:spcPct val="0"/>
              </a:spcBef>
              <a:spcAft>
                <a:spcPct val="0"/>
              </a:spcAft>
              <a:defRPr>
                <a:solidFill>
                  <a:schemeClr val="tx1"/>
                </a:solidFill>
                <a:latin typeface="Arial" charset="0"/>
                <a:cs typeface="Arial" charset="0"/>
              </a:defRPr>
            </a:lvl8pPr>
            <a:lvl9pPr marL="3886200" indent="-228600" algn="ctr" fontAlgn="base">
              <a:spcBef>
                <a:spcPct val="0"/>
              </a:spcBef>
              <a:spcAft>
                <a:spcPct val="0"/>
              </a:spcAft>
              <a:defRPr>
                <a:solidFill>
                  <a:schemeClr val="tx1"/>
                </a:solidFill>
                <a:latin typeface="Arial" charset="0"/>
                <a:cs typeface="Arial" charset="0"/>
              </a:defRPr>
            </a:lvl9pPr>
          </a:lstStyle>
          <a:p>
            <a:pPr algn="r"/>
            <a:fld id="{4CDC124C-0656-4FDD-8FB3-E055B90F92C4}" type="slidenum">
              <a:rPr lang="en-US" altLang="en-US" sz="1000"/>
              <a:pPr algn="r"/>
              <a:t>8</a:t>
            </a:fld>
            <a:endParaRPr lang="en-US" altLang="en-US" sz="1000"/>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6"/>
          <p:cNvSpPr txBox="1">
            <a:spLocks noChangeArrowheads="1"/>
          </p:cNvSpPr>
          <p:nvPr/>
        </p:nvSpPr>
        <p:spPr bwMode="auto">
          <a:xfrm>
            <a:off x="5867400" y="333375"/>
            <a:ext cx="2808288" cy="6413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BDE2F6"/>
                </a:solidFill>
              </a:rPr>
              <a:t>Formula for virtual meter (versions possible)</a:t>
            </a:r>
          </a:p>
        </p:txBody>
      </p:sp>
      <p:sp>
        <p:nvSpPr>
          <p:cNvPr id="4" name="Tijdelijke aanduiding voor dianummer 3"/>
          <p:cNvSpPr>
            <a:spLocks noGrp="1"/>
          </p:cNvSpPr>
          <p:nvPr>
            <p:ph type="sldNum" sz="quarter" idx="12"/>
          </p:nvPr>
        </p:nvSpPr>
        <p:spPr/>
        <p:txBody>
          <a:bodyPr/>
          <a:lstStyle/>
          <a:p>
            <a:fld id="{768EF88F-1E48-4A48-9787-6B9229C21378}" type="slidenum">
              <a:rPr lang="en-GB" smtClean="0"/>
              <a:pPr/>
              <a:t>8</a:t>
            </a:fld>
            <a:endParaRPr lang="en-GB" dirty="0"/>
          </a:p>
        </p:txBody>
      </p:sp>
    </p:spTree>
    <p:extLst>
      <p:ext uri="{BB962C8B-B14F-4D97-AF65-F5344CB8AC3E}">
        <p14:creationId xmlns:p14="http://schemas.microsoft.com/office/powerpoint/2010/main" val="339353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4055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062163"/>
            <a:ext cx="7553325" cy="47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atum 4"/>
          <p:cNvSpPr>
            <a:spLocks noGrp="1"/>
          </p:cNvSpPr>
          <p:nvPr>
            <p:ph type="dt" sz="half" idx="10"/>
          </p:nvPr>
        </p:nvSpPr>
        <p:spPr/>
        <p:txBody>
          <a:bodyPr/>
          <a:lstStyle/>
          <a:p>
            <a:r>
              <a:rPr lang="en-US" smtClean="0"/>
              <a:t>02.07.2018</a:t>
            </a:r>
            <a:endParaRPr lang="en-GB" dirty="0"/>
          </a:p>
        </p:txBody>
      </p:sp>
      <p:sp>
        <p:nvSpPr>
          <p:cNvPr id="7" name="Tijdelijke aanduiding voor dianummer 6"/>
          <p:cNvSpPr>
            <a:spLocks noGrp="1"/>
          </p:cNvSpPr>
          <p:nvPr>
            <p:ph type="sldNum" sz="quarter" idx="12"/>
          </p:nvPr>
        </p:nvSpPr>
        <p:spPr/>
        <p:txBody>
          <a:bodyPr/>
          <a:lstStyle/>
          <a:p>
            <a:fld id="{768EF88F-1E48-4A48-9787-6B9229C21378}" type="slidenum">
              <a:rPr lang="en-GB" smtClean="0"/>
              <a:pPr/>
              <a:t>9</a:t>
            </a:fld>
            <a:endParaRPr lang="en-GB" dirty="0"/>
          </a:p>
        </p:txBody>
      </p:sp>
    </p:spTree>
    <p:extLst>
      <p:ext uri="{BB962C8B-B14F-4D97-AF65-F5344CB8AC3E}">
        <p14:creationId xmlns:p14="http://schemas.microsoft.com/office/powerpoint/2010/main" val="3423975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2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euwe Infrabel template_v4">
  <a:themeElements>
    <a:clrScheme name="Infrabel 2013 new">
      <a:dk1>
        <a:srgbClr val="000000"/>
      </a:dk1>
      <a:lt1>
        <a:srgbClr val="FFFFFF"/>
      </a:lt1>
      <a:dk2>
        <a:srgbClr val="005DA4"/>
      </a:dk2>
      <a:lt2>
        <a:srgbClr val="00BCF0"/>
      </a:lt2>
      <a:accent1>
        <a:srgbClr val="005DA4"/>
      </a:accent1>
      <a:accent2>
        <a:srgbClr val="EC7405"/>
      </a:accent2>
      <a:accent3>
        <a:srgbClr val="00BCF0"/>
      </a:accent3>
      <a:accent4>
        <a:srgbClr val="84BA50"/>
      </a:accent4>
      <a:accent5>
        <a:srgbClr val="856CAA"/>
      </a:accent5>
      <a:accent6>
        <a:srgbClr val="F7E939"/>
      </a:accent6>
      <a:hlink>
        <a:srgbClr val="1B4379"/>
      </a:hlink>
      <a:folHlink>
        <a:srgbClr val="6CB7E5"/>
      </a:folHlink>
    </a:clrScheme>
    <a:fontScheme name="Infrab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E6E6E6"/>
        </a:lt2>
        <a:accent1>
          <a:srgbClr val="83D0F0"/>
        </a:accent1>
        <a:accent2>
          <a:srgbClr val="005DA4"/>
        </a:accent2>
        <a:accent3>
          <a:srgbClr val="FFFFFF"/>
        </a:accent3>
        <a:accent4>
          <a:srgbClr val="000000"/>
        </a:accent4>
        <a:accent5>
          <a:srgbClr val="C1E4F6"/>
        </a:accent5>
        <a:accent6>
          <a:srgbClr val="005394"/>
        </a:accent6>
        <a:hlink>
          <a:srgbClr val="00BCF0"/>
        </a:hlink>
        <a:folHlink>
          <a:srgbClr val="BDE2F6"/>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FE3C14DC007846BC998C4222F83AB5" ma:contentTypeVersion="1" ma:contentTypeDescription="Een nieuw document maken." ma:contentTypeScope="" ma:versionID="ef3bd6a836afaee1a87b08549565a800">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7F190C-45D3-4B4E-9275-76BD85375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FB34C-C0C6-4727-A09F-CE78B8C92816}">
  <ds:schemaRefs>
    <ds:schemaRef ds:uri="http://schemas.microsoft.com/sharepoint/v3"/>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F3B077F1-6FE9-49D1-BB35-F6E96BE224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Diavoorstelling (4:3)</PresentationFormat>
  <Paragraphs>135</Paragraphs>
  <Slides>18</Slides>
  <Notes>8</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nieuwe Infrabel template_v4</vt:lpstr>
      <vt:lpstr>Energy measurement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When do we need a submeter?</vt:lpstr>
      <vt:lpstr>Example 1: EDMI of Steel</vt:lpstr>
      <vt:lpstr>Example 2: NSX, PM and iEM of Schneider</vt:lpstr>
      <vt:lpstr>Example 3: with a datalogger</vt:lpstr>
      <vt:lpstr>Example 4: supervision system as datalogger</vt:lpstr>
      <vt:lpstr>PowerPoint-presentatie</vt:lpstr>
    </vt:vector>
  </TitlesOfParts>
  <Company>SNCB-Holding / NMBS-Holding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Bart Van der Spiegel</cp:lastModifiedBy>
  <cp:revision>59</cp:revision>
  <dcterms:created xsi:type="dcterms:W3CDTF">2011-12-13T08:10:21Z</dcterms:created>
  <dcterms:modified xsi:type="dcterms:W3CDTF">2018-06-29T05:14:55Z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0x01010059FE3C14DC007846BC998C4222F83AB5</vt:lpwstr>
  </property>
</Properties>
</file>