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8" r:id="rId2"/>
  </p:sldMasterIdLst>
  <p:notesMasterIdLst>
    <p:notesMasterId r:id="rId14"/>
  </p:notesMasterIdLst>
  <p:sldIdLst>
    <p:sldId id="357" r:id="rId3"/>
    <p:sldId id="403" r:id="rId4"/>
    <p:sldId id="397" r:id="rId5"/>
    <p:sldId id="405" r:id="rId6"/>
    <p:sldId id="406" r:id="rId7"/>
    <p:sldId id="407" r:id="rId8"/>
    <p:sldId id="408" r:id="rId9"/>
    <p:sldId id="410" r:id="rId10"/>
    <p:sldId id="411" r:id="rId11"/>
    <p:sldId id="409" r:id="rId12"/>
    <p:sldId id="412" r:id="rId13"/>
  </p:sldIdLst>
  <p:sldSz cx="9144000" cy="6858000" type="screen4x3"/>
  <p:notesSz cx="6745288" cy="98821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0000"/>
    <a:srgbClr val="009900"/>
    <a:srgbClr val="FF5050"/>
    <a:srgbClr val="FF6600"/>
    <a:srgbClr val="FFFF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>
      <p:cViewPr>
        <p:scale>
          <a:sx n="70" d="100"/>
          <a:sy n="70" d="100"/>
        </p:scale>
        <p:origin x="-14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ta\awb\wb\0711IRRzonnepanele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cost of solar panel installation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63500"/>
          </c:spPr>
          <c:marker>
            <c:symbol val="none"/>
          </c:marker>
          <c:cat>
            <c:numRef>
              <c:f>Sheet3!$A$2:$A$14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Sheet3!$B$2:$B$13</c:f>
              <c:numCache>
                <c:formatCode>General</c:formatCode>
                <c:ptCount val="12"/>
                <c:pt idx="0">
                  <c:v>6500</c:v>
                </c:pt>
                <c:pt idx="1">
                  <c:v>5970</c:v>
                </c:pt>
                <c:pt idx="2">
                  <c:v>5440</c:v>
                </c:pt>
                <c:pt idx="3">
                  <c:v>4910</c:v>
                </c:pt>
                <c:pt idx="4">
                  <c:v>4380</c:v>
                </c:pt>
                <c:pt idx="5">
                  <c:v>3850</c:v>
                </c:pt>
                <c:pt idx="6">
                  <c:v>3320</c:v>
                </c:pt>
                <c:pt idx="7">
                  <c:v>2790</c:v>
                </c:pt>
                <c:pt idx="8">
                  <c:v>2260</c:v>
                </c:pt>
                <c:pt idx="9">
                  <c:v>1730</c:v>
                </c:pt>
                <c:pt idx="10">
                  <c:v>1200</c:v>
                </c:pt>
                <c:pt idx="11">
                  <c:v>800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349120"/>
        <c:axId val="87350656"/>
      </c:lineChart>
      <c:catAx>
        <c:axId val="8734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7350656"/>
        <c:crosses val="autoZero"/>
        <c:auto val="1"/>
        <c:lblAlgn val="ctr"/>
        <c:lblOffset val="100"/>
        <c:noMultiLvlLbl val="0"/>
      </c:catAx>
      <c:valAx>
        <c:axId val="873506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EUR/kWp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7349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958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0769" y="0"/>
            <a:ext cx="2922958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38712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529" y="4694039"/>
            <a:ext cx="5396230" cy="444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6364"/>
            <a:ext cx="2922958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0769" y="9386364"/>
            <a:ext cx="2922958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DF0FA1-6A3C-4A7A-AAE9-33377A18C7D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601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DF0FA1-6A3C-4A7A-AAE9-33377A18C7D2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74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DF0FA1-6A3C-4A7A-AAE9-33377A18C7D2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746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DF0FA1-6A3C-4A7A-AAE9-33377A18C7D2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74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DF0FA1-6A3C-4A7A-AAE9-33377A18C7D2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598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DF0FA1-6A3C-4A7A-AAE9-33377A18C7D2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74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0825" cy="685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5" name="Image 5" descr="cou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71755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878138"/>
            <a:ext cx="6516688" cy="14700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652963"/>
            <a:ext cx="6516688" cy="865187"/>
          </a:xfrm>
        </p:spPr>
        <p:txBody>
          <a:bodyPr/>
          <a:lstStyle>
            <a:lvl1pPr marL="0" indent="0">
              <a:buFont typeface="Arial Black" pitchFamily="34" charset="0"/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06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BD008-B6EF-42A6-912F-ADFE0D9FDBD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  <p:extLst>
      <p:ext uri="{BB962C8B-B14F-4D97-AF65-F5344CB8AC3E}">
        <p14:creationId xmlns:p14="http://schemas.microsoft.com/office/powerpoint/2010/main" val="279340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62713" y="371475"/>
            <a:ext cx="2033587" cy="572135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58775" y="371475"/>
            <a:ext cx="5951538" cy="572135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897AC-0080-4B47-BEBC-8541AD5410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  <p:extLst>
      <p:ext uri="{BB962C8B-B14F-4D97-AF65-F5344CB8AC3E}">
        <p14:creationId xmlns:p14="http://schemas.microsoft.com/office/powerpoint/2010/main" val="3538172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E45A5-9628-4FB9-95EC-1ACACA46AFF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  <p:extLst>
      <p:ext uri="{BB962C8B-B14F-4D97-AF65-F5344CB8AC3E}">
        <p14:creationId xmlns:p14="http://schemas.microsoft.com/office/powerpoint/2010/main" val="97922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CE583-66A7-4D64-A20D-763A0C7920C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  <p:extLst>
      <p:ext uri="{BB962C8B-B14F-4D97-AF65-F5344CB8AC3E}">
        <p14:creationId xmlns:p14="http://schemas.microsoft.com/office/powerpoint/2010/main" val="240960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03DB4-B773-44BC-AFB7-337E47A6C7C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  <p:extLst>
      <p:ext uri="{BB962C8B-B14F-4D97-AF65-F5344CB8AC3E}">
        <p14:creationId xmlns:p14="http://schemas.microsoft.com/office/powerpoint/2010/main" val="286678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58775" y="1633538"/>
            <a:ext cx="3992563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03738" y="1633538"/>
            <a:ext cx="3992562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4FEC1-537C-4300-9B0D-667D35CC872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  <p:extLst>
      <p:ext uri="{BB962C8B-B14F-4D97-AF65-F5344CB8AC3E}">
        <p14:creationId xmlns:p14="http://schemas.microsoft.com/office/powerpoint/2010/main" val="5481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4B45-9003-4926-921F-90E6F80ABE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  <p:extLst>
      <p:ext uri="{BB962C8B-B14F-4D97-AF65-F5344CB8AC3E}">
        <p14:creationId xmlns:p14="http://schemas.microsoft.com/office/powerpoint/2010/main" val="1569875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453D2-CF7A-426D-8B78-ADB833EB616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  <p:extLst>
      <p:ext uri="{BB962C8B-B14F-4D97-AF65-F5344CB8AC3E}">
        <p14:creationId xmlns:p14="http://schemas.microsoft.com/office/powerpoint/2010/main" val="3299055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3BBEB-3BC0-410F-A34D-311B6C66E4C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  <p:extLst>
      <p:ext uri="{BB962C8B-B14F-4D97-AF65-F5344CB8AC3E}">
        <p14:creationId xmlns:p14="http://schemas.microsoft.com/office/powerpoint/2010/main" val="425448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86EC8-7DBC-4D62-A826-AC1261F0E7B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  <p:extLst>
      <p:ext uri="{BB962C8B-B14F-4D97-AF65-F5344CB8AC3E}">
        <p14:creationId xmlns:p14="http://schemas.microsoft.com/office/powerpoint/2010/main" val="348097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E7C66-8F61-4640-BB24-D4C4CF2D7F1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  <p:extLst>
      <p:ext uri="{BB962C8B-B14F-4D97-AF65-F5344CB8AC3E}">
        <p14:creationId xmlns:p14="http://schemas.microsoft.com/office/powerpoint/2010/main" val="3829349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PIED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6261100"/>
            <a:ext cx="78486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71475"/>
            <a:ext cx="78486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633538"/>
            <a:ext cx="8137525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 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7088" y="6391275"/>
            <a:ext cx="71913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8823DB9-C4C7-4C08-8AA4-B05FAC95EDF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1625" y="6391275"/>
            <a:ext cx="44989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293688" indent="-293688" algn="l" rtl="0" eaLnBrk="0" fontAlgn="base" hangingPunct="0">
        <a:spcBef>
          <a:spcPct val="65000"/>
        </a:spcBef>
        <a:spcAft>
          <a:spcPct val="0"/>
        </a:spcAft>
        <a:buFont typeface="Arial Black" pitchFamily="34" charset="0"/>
        <a:buChar char="&gt;"/>
        <a:defRPr sz="28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95275" indent="161925" algn="l" rtl="0" eaLnBrk="0" fontAlgn="base" hangingPunct="0">
        <a:spcBef>
          <a:spcPct val="10000"/>
        </a:spcBef>
        <a:spcAft>
          <a:spcPct val="0"/>
        </a:spcAft>
        <a:buFont typeface="Symbol" pitchFamily="18" charset="2"/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719138" indent="-169863" algn="l" rtl="0" eaLnBrk="0" fontAlgn="base" hangingPunct="0">
        <a:spcBef>
          <a:spcPct val="10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069975" indent="-1905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7" descr="PI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6261100"/>
            <a:ext cx="78486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71475"/>
            <a:ext cx="78486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633538"/>
            <a:ext cx="8137525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7088" y="6391275"/>
            <a:ext cx="71913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CFDF4C3-A7ED-4ACF-89F6-BEDA846BB4E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1625" y="6391275"/>
            <a:ext cx="44989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REMINDER OF TITLE / Subtitle / 4 mars 2010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293688" indent="-293688" algn="l" rtl="0" eaLnBrk="0" fontAlgn="base" hangingPunct="0">
        <a:spcBef>
          <a:spcPct val="65000"/>
        </a:spcBef>
        <a:spcAft>
          <a:spcPct val="0"/>
        </a:spcAft>
        <a:buFont typeface="Arial Black" pitchFamily="34" charset="0"/>
        <a:buChar char="&gt;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295275" indent="161925" algn="l" rtl="0" eaLnBrk="0" fontAlgn="base" hangingPunct="0">
        <a:spcBef>
          <a:spcPct val="10000"/>
        </a:spcBef>
        <a:spcAft>
          <a:spcPct val="0"/>
        </a:spcAft>
        <a:buFont typeface="Symbol" pitchFamily="18" charset="2"/>
        <a:buChar char="–"/>
        <a:defRPr sz="2800">
          <a:solidFill>
            <a:schemeClr val="tx1"/>
          </a:solidFill>
          <a:latin typeface="+mn-lt"/>
        </a:defRPr>
      </a:lvl2pPr>
      <a:lvl3pPr marL="466725" indent="-169863" algn="l" rtl="0" eaLnBrk="0" fontAlgn="base" hangingPunct="0">
        <a:spcBef>
          <a:spcPct val="10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2400" b="1">
          <a:solidFill>
            <a:schemeClr val="tx1"/>
          </a:solidFill>
          <a:latin typeface="+mn-lt"/>
        </a:defRPr>
      </a:lvl3pPr>
      <a:lvl4pPr marL="658813" indent="-1905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7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857500"/>
            <a:ext cx="7245350" cy="1470025"/>
          </a:xfrm>
        </p:spPr>
        <p:txBody>
          <a:bodyPr/>
          <a:lstStyle/>
          <a:p>
            <a:r>
              <a:rPr lang="es-ES" sz="2800" dirty="0" err="1" smtClean="0"/>
              <a:t>Renewable</a:t>
            </a:r>
            <a:r>
              <a:rPr lang="es-ES" sz="2800" dirty="0" smtClean="0"/>
              <a:t> </a:t>
            </a:r>
            <a:r>
              <a:rPr lang="es-ES" sz="2800" dirty="0" err="1" smtClean="0"/>
              <a:t>energy</a:t>
            </a:r>
            <a:r>
              <a:rPr lang="es-ES" sz="2800" dirty="0" smtClean="0"/>
              <a:t> </a:t>
            </a:r>
            <a:r>
              <a:rPr lang="es-ES" sz="2800" dirty="0" err="1" smtClean="0"/>
              <a:t>on</a:t>
            </a:r>
            <a:r>
              <a:rPr lang="es-ES" sz="2800" dirty="0"/>
              <a:t> </a:t>
            </a:r>
            <a:r>
              <a:rPr lang="es-ES" sz="2800" dirty="0" smtClean="0"/>
              <a:t>and to be </a:t>
            </a:r>
            <a:r>
              <a:rPr lang="es-ES" sz="2800" dirty="0" err="1" smtClean="0"/>
              <a:t>used</a:t>
            </a:r>
            <a:r>
              <a:rPr lang="es-ES" sz="2800" dirty="0" smtClean="0"/>
              <a:t> </a:t>
            </a:r>
            <a:r>
              <a:rPr lang="es-ES" sz="2800" dirty="0" err="1" smtClean="0"/>
              <a:t>by</a:t>
            </a:r>
            <a:r>
              <a:rPr lang="es-ES" sz="2800" dirty="0" smtClean="0"/>
              <a:t> </a:t>
            </a:r>
            <a:r>
              <a:rPr lang="es-ES" sz="2800" dirty="0" err="1" smtClean="0"/>
              <a:t>railway</a:t>
            </a:r>
            <a:r>
              <a:rPr lang="es-ES" sz="2800" dirty="0" smtClean="0"/>
              <a:t> </a:t>
            </a:r>
            <a:r>
              <a:rPr lang="es-ES" sz="2800" dirty="0" err="1" smtClean="0"/>
              <a:t>assets</a:t>
            </a:r>
            <a:endParaRPr lang="en-US" sz="2800" dirty="0"/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4499" r="32278" b="22392"/>
          <a:stretch>
            <a:fillRect/>
          </a:stretch>
        </p:blipFill>
        <p:spPr bwMode="auto">
          <a:xfrm>
            <a:off x="6227763" y="4652963"/>
            <a:ext cx="259556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1150938" y="4292600"/>
            <a:ext cx="6516687" cy="7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z="1600" dirty="0" smtClean="0">
                <a:solidFill>
                  <a:schemeClr val="bg1"/>
                </a:solidFill>
                <a:latin typeface="Calibri" pitchFamily="34" charset="0"/>
              </a:rPr>
              <a:t>Energy Network, Paris – 02/07/2018</a:t>
            </a:r>
          </a:p>
          <a:p>
            <a:pPr eaLnBrk="1" hangingPunct="1">
              <a:lnSpc>
                <a:spcPct val="90000"/>
              </a:lnSpc>
            </a:pP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00812" y="5877272"/>
            <a:ext cx="47148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i="1" dirty="0" smtClean="0">
                <a:solidFill>
                  <a:schemeClr val="bg1"/>
                </a:solidFill>
              </a:rPr>
              <a:t>Wim Bontinck</a:t>
            </a:r>
            <a:endParaRPr lang="en-US" sz="1400" i="1" dirty="0">
              <a:solidFill>
                <a:srgbClr val="FFFFFF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i="1" dirty="0" smtClean="0">
                <a:solidFill>
                  <a:schemeClr val="bg1"/>
                </a:solidFill>
              </a:rPr>
              <a:t>Chairman EES Platform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i="1" dirty="0" smtClean="0">
                <a:solidFill>
                  <a:schemeClr val="bg1"/>
                </a:solidFill>
              </a:rPr>
              <a:t>Environmental and energy manager NMBS/SNCB</a:t>
            </a:r>
            <a:r>
              <a:rPr lang="en-US" i="1" dirty="0">
                <a:solidFill>
                  <a:srgbClr val="FFFFFF"/>
                </a:solidFill>
              </a:rPr>
              <a:t>				</a:t>
            </a:r>
            <a:endParaRPr lang="fr-FR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CE45A5-9628-4FB9-95EC-1ACACA46AFF2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656"/>
            <a:ext cx="91440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" y="332656"/>
            <a:ext cx="9109766" cy="512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E:\filmpjes\IMG_07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73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CE45A5-9628-4FB9-95EC-1ACACA46AFF2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sp>
        <p:nvSpPr>
          <p:cNvPr id="7" name="Tekstvak 11"/>
          <p:cNvSpPr txBox="1"/>
          <p:nvPr/>
        </p:nvSpPr>
        <p:spPr>
          <a:xfrm>
            <a:off x="1149682" y="1484784"/>
            <a:ext cx="72387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Enjoy a sunny future</a:t>
            </a:r>
          </a:p>
          <a:p>
            <a:pPr algn="ctr"/>
            <a:endParaRPr lang="en-GB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Butt with now and then some rain…</a:t>
            </a:r>
          </a:p>
          <a:p>
            <a:pPr algn="ctr"/>
            <a:endParaRPr lang="en-GB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clean the solar panels</a:t>
            </a:r>
          </a:p>
          <a:p>
            <a:pPr algn="ctr"/>
            <a:endParaRPr lang="en-GB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</a:t>
            </a:r>
            <a:endParaRPr lang="en-GB" sz="4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en-GB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1625" y="6391275"/>
            <a:ext cx="4498975" cy="179388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Workshop </a:t>
            </a:r>
            <a:r>
              <a:rPr lang="fr-FR" dirty="0" err="1" smtClean="0"/>
              <a:t>energy</a:t>
            </a:r>
            <a:r>
              <a:rPr lang="fr-FR" dirty="0" smtClean="0"/>
              <a:t> non traction Paris 02/07/2018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474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0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203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CE45A5-9628-4FB9-95EC-1ACACA46AFF2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467543" y="462025"/>
            <a:ext cx="8208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GB" sz="2800" b="1" dirty="0" smtClean="0">
                <a:solidFill>
                  <a:srgbClr val="C00000"/>
                </a:solidFill>
              </a:rPr>
              <a:t>Drivers for more “own” renewable energy production 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7" name="Tekstvak 11"/>
          <p:cNvSpPr txBox="1"/>
          <p:nvPr/>
        </p:nvSpPr>
        <p:spPr>
          <a:xfrm>
            <a:off x="1149682" y="1484784"/>
            <a:ext cx="72387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Financial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Constantly lower prices of solar panels and wind turbines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Lower subsidies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(value of allowed regional green certificates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Still a business case</a:t>
            </a:r>
            <a:endParaRPr lang="en-GB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Ecological benefit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Social responsibility: </a:t>
            </a:r>
            <a:r>
              <a:rPr lang="en-GB" b="1" dirty="0">
                <a:latin typeface="Arial" pitchFamily="34" charset="0"/>
                <a:cs typeface="Arial" pitchFamily="34" charset="0"/>
              </a:rPr>
              <a:t>contribution to the energy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transition/ revolution</a:t>
            </a: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algn="r"/>
            <a:endParaRPr lang="en-GB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1625" y="6391275"/>
            <a:ext cx="4498975" cy="179388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Workshop </a:t>
            </a:r>
            <a:r>
              <a:rPr lang="fr-FR" dirty="0" err="1" smtClean="0"/>
              <a:t>energy</a:t>
            </a:r>
            <a:r>
              <a:rPr lang="fr-FR" dirty="0" smtClean="0"/>
              <a:t> non traction Paris 02/07/2018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7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CE45A5-9628-4FB9-95EC-1ACACA46AFF2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467543" y="450983"/>
            <a:ext cx="8208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</a:rPr>
              <a:t>Cost of solar panels</a:t>
            </a:r>
            <a:endParaRPr lang="en-GB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183567"/>
              </p:ext>
            </p:extLst>
          </p:nvPr>
        </p:nvGraphicFramePr>
        <p:xfrm>
          <a:off x="1475656" y="1124744"/>
          <a:ext cx="5832648" cy="281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11760" y="4653135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Bottom price still not reached</a:t>
            </a:r>
            <a:endParaRPr lang="en-US" sz="240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1625" y="6391275"/>
            <a:ext cx="4498975" cy="179388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Workshop </a:t>
            </a:r>
            <a:r>
              <a:rPr lang="fr-FR" dirty="0" err="1" smtClean="0"/>
              <a:t>energy</a:t>
            </a:r>
            <a:r>
              <a:rPr lang="fr-FR" dirty="0" smtClean="0"/>
              <a:t> non traction Paris 02/07/2018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64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371475"/>
            <a:ext cx="7848600" cy="465237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GB" sz="28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Arial" charset="0"/>
              </a:rPr>
              <a:t>Solar panels installations on NMBS or </a:t>
            </a:r>
            <a:r>
              <a:rPr lang="en-GB" sz="2800" kern="1200" dirty="0" err="1" smtClean="0">
                <a:solidFill>
                  <a:srgbClr val="C00000"/>
                </a:solidFill>
                <a:latin typeface="Calibri" pitchFamily="34" charset="0"/>
                <a:ea typeface="+mn-ea"/>
                <a:cs typeface="Arial" charset="0"/>
              </a:rPr>
              <a:t>Infrabel</a:t>
            </a:r>
            <a:r>
              <a:rPr lang="en-GB" sz="28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Arial" charset="0"/>
              </a:rPr>
              <a:t> assets</a:t>
            </a:r>
            <a:endParaRPr lang="en-US" sz="2800" kern="1200" dirty="0">
              <a:solidFill>
                <a:srgbClr val="C0000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CE45A5-9628-4FB9-95EC-1ACACA46AFF2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800188"/>
              </p:ext>
            </p:extLst>
          </p:nvPr>
        </p:nvGraphicFramePr>
        <p:xfrm>
          <a:off x="2195733" y="1412776"/>
          <a:ext cx="4680522" cy="33843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7244"/>
                <a:gridCol w="1154388"/>
                <a:gridCol w="1175378"/>
                <a:gridCol w="923512"/>
              </a:tblGrid>
              <a:tr h="3201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err="1">
                          <a:effectLst/>
                        </a:rPr>
                        <a:t>Infrabel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NMBS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201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# assets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kWp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kWp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20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4700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5635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2010-2016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5635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2010-2016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20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20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20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3700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36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4875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4320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6" name="Footer Placeholder 4"/>
          <p:cNvSpPr txBox="1">
            <a:spLocks/>
          </p:cNvSpPr>
          <p:nvPr/>
        </p:nvSpPr>
        <p:spPr bwMode="auto">
          <a:xfrm>
            <a:off x="2994025" y="6543675"/>
            <a:ext cx="44989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FR" smtClean="0"/>
              <a:t>Workshop energy non traction Paris 02/07/2018</a:t>
            </a:r>
            <a:endParaRPr lang="fr-F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1625" y="6391275"/>
            <a:ext cx="4498975" cy="179388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Workshop </a:t>
            </a:r>
            <a:r>
              <a:rPr lang="fr-FR" dirty="0" err="1" smtClean="0"/>
              <a:t>energy</a:t>
            </a:r>
            <a:r>
              <a:rPr lang="fr-FR" dirty="0" smtClean="0"/>
              <a:t> non traction Paris 02/07/2018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209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CE45A5-9628-4FB9-95EC-1ACACA46AFF2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467543" y="462025"/>
            <a:ext cx="8208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GB" sz="2800" b="1" dirty="0" smtClean="0">
                <a:solidFill>
                  <a:srgbClr val="C00000"/>
                </a:solidFill>
              </a:rPr>
              <a:t>Financial model of NMBS PV projects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7" name="Tekstvak 11"/>
          <p:cNvSpPr txBox="1"/>
          <p:nvPr/>
        </p:nvSpPr>
        <p:spPr>
          <a:xfrm>
            <a:off x="1149682" y="1484784"/>
            <a:ext cx="723874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Third party investor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Builds and finances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Maintains first 10 years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Guarantees production volume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NMBS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Uses </a:t>
            </a:r>
            <a:r>
              <a:rPr lang="en-GB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electricity at a lower price compared to the electricity from the public grid, hopefully during at least 25 years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Becomes owner of the installation from year 11 (0 EUR)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en-GB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1625" y="6391275"/>
            <a:ext cx="4498975" cy="179388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Workshop </a:t>
            </a:r>
            <a:r>
              <a:rPr lang="fr-FR" dirty="0" err="1" smtClean="0"/>
              <a:t>energy</a:t>
            </a:r>
            <a:r>
              <a:rPr lang="fr-FR" dirty="0" smtClean="0"/>
              <a:t> non traction Paris 02/07/2018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228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CE45A5-9628-4FB9-95EC-1ACACA46AFF2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374"/>
            <a:ext cx="9144000" cy="51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374"/>
            <a:ext cx="9144000" cy="51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:\filmpjes\IMG_05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73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CE45A5-9628-4FB9-95EC-1ACACA46AFF2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3"/>
            <a:ext cx="9169653" cy="515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264"/>
            <a:ext cx="9169654" cy="515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E:\filmpjes\IMG_05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73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CE45A5-9628-4FB9-95EC-1ACACA46AFF2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" y="537846"/>
            <a:ext cx="9130656" cy="51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135"/>
            <a:ext cx="9106286" cy="511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Data\KLASSEMENTlocal\0509enlu\groene stroom\zonnepanelen\BHG\Vorst\foto's\New folder\IMG_20170222_1513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ata\KLASSEMENTlocal\0509enlu\groene stroom\zonnepanelen\BHG\Vorst\foto's\New folder\20180525_145015 (Large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" y="0"/>
            <a:ext cx="9142476" cy="685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58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CE583-66A7-4D64-A20D-763A0C7920C2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69667"/>
            <a:ext cx="917321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69882"/>
            <a:ext cx="917321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1625" y="6391275"/>
            <a:ext cx="4498975" cy="179388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Workshop </a:t>
            </a:r>
            <a:r>
              <a:rPr lang="fr-FR" dirty="0" err="1" smtClean="0"/>
              <a:t>energy</a:t>
            </a:r>
            <a:r>
              <a:rPr lang="fr-FR" dirty="0" smtClean="0"/>
              <a:t> non traction Paris 02/07/2018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788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 exemple 1">
  <a:themeElements>
    <a:clrScheme name="UIC_Template_2 1">
      <a:dk1>
        <a:srgbClr val="3C3C3C"/>
      </a:dk1>
      <a:lt1>
        <a:srgbClr val="FFFFFF"/>
      </a:lt1>
      <a:dk2>
        <a:srgbClr val="506361"/>
      </a:dk2>
      <a:lt2>
        <a:srgbClr val="7A898D"/>
      </a:lt2>
      <a:accent1>
        <a:srgbClr val="0090D4"/>
      </a:accent1>
      <a:accent2>
        <a:srgbClr val="62B576"/>
      </a:accent2>
      <a:accent3>
        <a:srgbClr val="FFFFFF"/>
      </a:accent3>
      <a:accent4>
        <a:srgbClr val="323232"/>
      </a:accent4>
      <a:accent5>
        <a:srgbClr val="AAC6E6"/>
      </a:accent5>
      <a:accent6>
        <a:srgbClr val="58A46A"/>
      </a:accent6>
      <a:hlink>
        <a:srgbClr val="0090D4"/>
      </a:hlink>
      <a:folHlink>
        <a:srgbClr val="62B576"/>
      </a:folHlink>
    </a:clrScheme>
    <a:fontScheme name="UIC_Template_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IC_Template_2 1">
        <a:dk1>
          <a:srgbClr val="3C3C3C"/>
        </a:dk1>
        <a:lt1>
          <a:srgbClr val="FFFFFF"/>
        </a:lt1>
        <a:dk2>
          <a:srgbClr val="506361"/>
        </a:dk2>
        <a:lt2>
          <a:srgbClr val="7A898D"/>
        </a:lt2>
        <a:accent1>
          <a:srgbClr val="0090D4"/>
        </a:accent1>
        <a:accent2>
          <a:srgbClr val="62B576"/>
        </a:accent2>
        <a:accent3>
          <a:srgbClr val="FFFFFF"/>
        </a:accent3>
        <a:accent4>
          <a:srgbClr val="323232"/>
        </a:accent4>
        <a:accent5>
          <a:srgbClr val="AAC6E6"/>
        </a:accent5>
        <a:accent6>
          <a:srgbClr val="58A46A"/>
        </a:accent6>
        <a:hlink>
          <a:srgbClr val="0090D4"/>
        </a:hlink>
        <a:folHlink>
          <a:srgbClr val="62B57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 exemple 1">
  <a:themeElements>
    <a:clrScheme name="UIC_Template_2 1">
      <a:dk1>
        <a:srgbClr val="3C3C3C"/>
      </a:dk1>
      <a:lt1>
        <a:srgbClr val="FFFFFF"/>
      </a:lt1>
      <a:dk2>
        <a:srgbClr val="506361"/>
      </a:dk2>
      <a:lt2>
        <a:srgbClr val="7A898D"/>
      </a:lt2>
      <a:accent1>
        <a:srgbClr val="0090D4"/>
      </a:accent1>
      <a:accent2>
        <a:srgbClr val="62B576"/>
      </a:accent2>
      <a:accent3>
        <a:srgbClr val="FFFFFF"/>
      </a:accent3>
      <a:accent4>
        <a:srgbClr val="323232"/>
      </a:accent4>
      <a:accent5>
        <a:srgbClr val="AAC6E6"/>
      </a:accent5>
      <a:accent6>
        <a:srgbClr val="58A46A"/>
      </a:accent6>
      <a:hlink>
        <a:srgbClr val="0090D4"/>
      </a:hlink>
      <a:folHlink>
        <a:srgbClr val="62B576"/>
      </a:folHlink>
    </a:clrScheme>
    <a:fontScheme name="UIC_Template_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IC_Template_2 1">
        <a:dk1>
          <a:srgbClr val="3C3C3C"/>
        </a:dk1>
        <a:lt1>
          <a:srgbClr val="FFFFFF"/>
        </a:lt1>
        <a:dk2>
          <a:srgbClr val="506361"/>
        </a:dk2>
        <a:lt2>
          <a:srgbClr val="7A898D"/>
        </a:lt2>
        <a:accent1>
          <a:srgbClr val="0090D4"/>
        </a:accent1>
        <a:accent2>
          <a:srgbClr val="62B576"/>
        </a:accent2>
        <a:accent3>
          <a:srgbClr val="FFFFFF"/>
        </a:accent3>
        <a:accent4>
          <a:srgbClr val="323232"/>
        </a:accent4>
        <a:accent5>
          <a:srgbClr val="AAC6E6"/>
        </a:accent5>
        <a:accent6>
          <a:srgbClr val="58A46A"/>
        </a:accent6>
        <a:hlink>
          <a:srgbClr val="0090D4"/>
        </a:hlink>
        <a:folHlink>
          <a:srgbClr val="62B57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exemple 1</Template>
  <TotalTime>0</TotalTime>
  <Words>249</Words>
  <Application>Microsoft Office PowerPoint</Application>
  <PresentationFormat>On-screen Show (4:3)</PresentationFormat>
  <Paragraphs>100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Powerpoint exemple 1</vt:lpstr>
      <vt:lpstr>1_Powerpoint exemple 1</vt:lpstr>
      <vt:lpstr>Renewable energy on and to be used by railway assets</vt:lpstr>
      <vt:lpstr>PowerPoint Presentation</vt:lpstr>
      <vt:lpstr>PowerPoint Presentation</vt:lpstr>
      <vt:lpstr>Solar panels installations on NMBS or Infrabel assets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Isabel_k</dc:creator>
  <cp:lastModifiedBy>Bontinck Willy</cp:lastModifiedBy>
  <cp:revision>444</cp:revision>
  <cp:lastPrinted>2016-02-10T10:29:44Z</cp:lastPrinted>
  <dcterms:created xsi:type="dcterms:W3CDTF">2012-09-16T14:38:40Z</dcterms:created>
  <dcterms:modified xsi:type="dcterms:W3CDTF">2018-07-02T09:47:25Z</dcterms:modified>
</cp:coreProperties>
</file>